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60"/>
  </p:notesMasterIdLst>
  <p:handoutMasterIdLst>
    <p:handoutMasterId r:id="rId61"/>
  </p:handoutMasterIdLst>
  <p:sldIdLst>
    <p:sldId id="262" r:id="rId4"/>
    <p:sldId id="301" r:id="rId5"/>
    <p:sldId id="344" r:id="rId6"/>
    <p:sldId id="303" r:id="rId7"/>
    <p:sldId id="306" r:id="rId8"/>
    <p:sldId id="284" r:id="rId9"/>
    <p:sldId id="266" r:id="rId10"/>
    <p:sldId id="327" r:id="rId11"/>
    <p:sldId id="315" r:id="rId12"/>
    <p:sldId id="402" r:id="rId13"/>
    <p:sldId id="317" r:id="rId14"/>
    <p:sldId id="326" r:id="rId15"/>
    <p:sldId id="311" r:id="rId16"/>
    <p:sldId id="322" r:id="rId17"/>
    <p:sldId id="323" r:id="rId18"/>
    <p:sldId id="331" r:id="rId19"/>
    <p:sldId id="334" r:id="rId20"/>
    <p:sldId id="360" r:id="rId21"/>
    <p:sldId id="329" r:id="rId22"/>
    <p:sldId id="285" r:id="rId23"/>
    <p:sldId id="308" r:id="rId24"/>
    <p:sldId id="342" r:id="rId25"/>
    <p:sldId id="343" r:id="rId26"/>
    <p:sldId id="361" r:id="rId27"/>
    <p:sldId id="363" r:id="rId28"/>
    <p:sldId id="354" r:id="rId29"/>
    <p:sldId id="378" r:id="rId30"/>
    <p:sldId id="379" r:id="rId31"/>
    <p:sldId id="380" r:id="rId32"/>
    <p:sldId id="381" r:id="rId33"/>
    <p:sldId id="382" r:id="rId34"/>
    <p:sldId id="383" r:id="rId35"/>
    <p:sldId id="384" r:id="rId36"/>
    <p:sldId id="385" r:id="rId37"/>
    <p:sldId id="386" r:id="rId38"/>
    <p:sldId id="387" r:id="rId39"/>
    <p:sldId id="404" r:id="rId40"/>
    <p:sldId id="358" r:id="rId41"/>
    <p:sldId id="330" r:id="rId42"/>
    <p:sldId id="377" r:id="rId43"/>
    <p:sldId id="389" r:id="rId44"/>
    <p:sldId id="390" r:id="rId45"/>
    <p:sldId id="391" r:id="rId46"/>
    <p:sldId id="392" r:id="rId47"/>
    <p:sldId id="393" r:id="rId48"/>
    <p:sldId id="396" r:id="rId49"/>
    <p:sldId id="394" r:id="rId50"/>
    <p:sldId id="395" r:id="rId51"/>
    <p:sldId id="345" r:id="rId52"/>
    <p:sldId id="337" r:id="rId53"/>
    <p:sldId id="397" r:id="rId54"/>
    <p:sldId id="398" r:id="rId55"/>
    <p:sldId id="399" r:id="rId56"/>
    <p:sldId id="400" r:id="rId57"/>
    <p:sldId id="401" r:id="rId58"/>
    <p:sldId id="367" r:id="rId59"/>
  </p:sldIdLst>
  <p:sldSz cx="9144000" cy="6858000" type="screen4x3"/>
  <p:notesSz cx="6784975" cy="9906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1E8645DA-7071-47F5-B6E2-1196B8AE3A94}">
          <p14:sldIdLst>
            <p14:sldId id="262"/>
            <p14:sldId id="301"/>
            <p14:sldId id="344"/>
            <p14:sldId id="303"/>
            <p14:sldId id="306"/>
            <p14:sldId id="284"/>
            <p14:sldId id="266"/>
            <p14:sldId id="327"/>
            <p14:sldId id="315"/>
            <p14:sldId id="402"/>
            <p14:sldId id="317"/>
            <p14:sldId id="326"/>
            <p14:sldId id="311"/>
            <p14:sldId id="322"/>
            <p14:sldId id="323"/>
            <p14:sldId id="331"/>
            <p14:sldId id="334"/>
            <p14:sldId id="360"/>
            <p14:sldId id="329"/>
            <p14:sldId id="285"/>
            <p14:sldId id="308"/>
            <p14:sldId id="342"/>
            <p14:sldId id="343"/>
            <p14:sldId id="361"/>
            <p14:sldId id="363"/>
            <p14:sldId id="354"/>
            <p14:sldId id="378"/>
            <p14:sldId id="379"/>
            <p14:sldId id="380"/>
            <p14:sldId id="381"/>
            <p14:sldId id="382"/>
            <p14:sldId id="383"/>
            <p14:sldId id="384"/>
            <p14:sldId id="385"/>
            <p14:sldId id="386"/>
            <p14:sldId id="387"/>
            <p14:sldId id="404"/>
            <p14:sldId id="358"/>
            <p14:sldId id="330"/>
            <p14:sldId id="377"/>
            <p14:sldId id="389"/>
            <p14:sldId id="390"/>
            <p14:sldId id="391"/>
            <p14:sldId id="392"/>
            <p14:sldId id="393"/>
            <p14:sldId id="396"/>
            <p14:sldId id="394"/>
            <p14:sldId id="395"/>
            <p14:sldId id="345"/>
            <p14:sldId id="337"/>
            <p14:sldId id="397"/>
            <p14:sldId id="398"/>
            <p14:sldId id="399"/>
            <p14:sldId id="400"/>
            <p14:sldId id="401"/>
            <p14:sldId id="367"/>
          </p14:sldIdLst>
        </p14:section>
        <p14:section name="Sekcja bez tytułu" id="{5EC8FC52-0C7C-4F82-9387-377521688BBA}">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B284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5620"/>
    <p:restoredTop sz="69600" autoAdjust="0"/>
  </p:normalViewPr>
  <p:slideViewPr>
    <p:cSldViewPr>
      <p:cViewPr>
        <p:scale>
          <a:sx n="80" d="100"/>
          <a:sy n="80" d="100"/>
        </p:scale>
        <p:origin x="-870" y="-399"/>
      </p:cViewPr>
      <p:guideLst>
        <p:guide orient="horz" pos="2160"/>
        <p:guide pos="2880"/>
      </p:guideLst>
    </p:cSldViewPr>
  </p:slideViewPr>
  <p:notesTextViewPr>
    <p:cViewPr>
      <p:scale>
        <a:sx n="3" d="2"/>
        <a:sy n="3" d="2"/>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handoutMaster" Target="handoutMasters/handout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rts/_rels/chart1.xml.rels><?xml version="1.0" encoding="UTF-8" standalone="yes"?>
<Relationships xmlns="http://schemas.openxmlformats.org/package/2006/relationships"><Relationship Id="rId1" Type="http://schemas.openxmlformats.org/officeDocument/2006/relationships/oleObject" Target="file:///\\192.168.0.4\Public2\MOT\AKTUALIZACJA%20PLANU%202018\DANE%20DO%20AKTUALIZACJI\DANE%20AKTUALIZACJA%20PLANU\LEGENDA%20P.DYR.%20KOZUBEK\corine%20powierzchnia%20calosc.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192.168.0.4\Public2\MOT\AKTUALIZACJA%20PLANU%202018\DANE%20DO%20AKTUALIZACJI\DANE%20AKTUALIZACJA%20PLANU\LEGENDA%20P.DYR.%20KOZUBEK\corine%20powierzchnia%20calosc.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161361761799461E-2"/>
          <c:y val="0.20518888084647599"/>
          <c:w val="0.6374596813993838"/>
          <c:h val="0.67265888960267706"/>
        </c:manualLayout>
      </c:layout>
      <c:pieChart>
        <c:varyColors val="1"/>
        <c:ser>
          <c:idx val="0"/>
          <c:order val="0"/>
          <c:tx>
            <c:strRef>
              <c:f>'[corine powierzchnia calosc.xlsx]calosc'!$R$1</c:f>
              <c:strCache>
                <c:ptCount val="1"/>
                <c:pt idx="0">
                  <c:v>%</c:v>
                </c:pt>
              </c:strCache>
            </c:strRef>
          </c:tx>
          <c:dPt>
            <c:idx val="0"/>
            <c:bubble3D val="0"/>
            <c:spPr>
              <a:solidFill>
                <a:srgbClr val="EEDEA0"/>
              </a:solidFill>
              <a:ln>
                <a:noFill/>
              </a:ln>
              <a:effectLst/>
            </c:spPr>
            <c:extLst xmlns:c16r2="http://schemas.microsoft.com/office/drawing/2015/06/chart">
              <c:ext xmlns:c16="http://schemas.microsoft.com/office/drawing/2014/chart" uri="{C3380CC4-5D6E-409C-BE32-E72D297353CC}">
                <c16:uniqueId val="{00000001-1401-482E-BD0A-5F0AB4E2973D}"/>
              </c:ext>
            </c:extLst>
          </c:dPt>
          <c:dPt>
            <c:idx val="1"/>
            <c:bubble3D val="0"/>
            <c:spPr>
              <a:solidFill>
                <a:srgbClr val="CD6699"/>
              </a:solidFill>
              <a:ln>
                <a:noFill/>
              </a:ln>
              <a:effectLst/>
            </c:spPr>
            <c:extLst xmlns:c16r2="http://schemas.microsoft.com/office/drawing/2015/06/chart">
              <c:ext xmlns:c16="http://schemas.microsoft.com/office/drawing/2014/chart" uri="{C3380CC4-5D6E-409C-BE32-E72D297353CC}">
                <c16:uniqueId val="{00000003-1401-482E-BD0A-5F0AB4E2973D}"/>
              </c:ext>
            </c:extLst>
          </c:dPt>
          <c:dPt>
            <c:idx val="2"/>
            <c:bubble3D val="0"/>
            <c:spPr>
              <a:solidFill>
                <a:srgbClr val="80FFD6"/>
              </a:solidFill>
              <a:ln>
                <a:noFill/>
              </a:ln>
              <a:effectLst/>
            </c:spPr>
            <c:extLst xmlns:c16r2="http://schemas.microsoft.com/office/drawing/2015/06/chart">
              <c:ext xmlns:c16="http://schemas.microsoft.com/office/drawing/2014/chart" uri="{C3380CC4-5D6E-409C-BE32-E72D297353CC}">
                <c16:uniqueId val="{00000005-1401-482E-BD0A-5F0AB4E2973D}"/>
              </c:ext>
            </c:extLst>
          </c:dPt>
          <c:dPt>
            <c:idx val="3"/>
            <c:bubble3D val="0"/>
            <c:spPr>
              <a:solidFill>
                <a:srgbClr val="686868"/>
              </a:solidFill>
              <a:ln>
                <a:noFill/>
              </a:ln>
              <a:effectLst/>
            </c:spPr>
            <c:extLst xmlns:c16r2="http://schemas.microsoft.com/office/drawing/2015/06/chart">
              <c:ext xmlns:c16="http://schemas.microsoft.com/office/drawing/2014/chart" uri="{C3380CC4-5D6E-409C-BE32-E72D297353CC}">
                <c16:uniqueId val="{00000007-1401-482E-BD0A-5F0AB4E2973D}"/>
              </c:ext>
            </c:extLst>
          </c:dPt>
          <c:dPt>
            <c:idx val="4"/>
            <c:bubble3D val="0"/>
            <c:spPr>
              <a:solidFill>
                <a:srgbClr val="89CD66"/>
              </a:solidFill>
              <a:ln>
                <a:noFill/>
              </a:ln>
              <a:effectLst/>
            </c:spPr>
            <c:extLst xmlns:c16r2="http://schemas.microsoft.com/office/drawing/2015/06/chart">
              <c:ext xmlns:c16="http://schemas.microsoft.com/office/drawing/2014/chart" uri="{C3380CC4-5D6E-409C-BE32-E72D297353CC}">
                <c16:uniqueId val="{00000009-1401-482E-BD0A-5F0AB4E2973D}"/>
              </c:ext>
            </c:extLst>
          </c:dPt>
          <c:dPt>
            <c:idx val="5"/>
            <c:bubble3D val="0"/>
            <c:spPr>
              <a:solidFill>
                <a:srgbClr val="A300D4"/>
              </a:solidFill>
              <a:ln>
                <a:noFill/>
              </a:ln>
              <a:effectLst/>
            </c:spPr>
            <c:extLst xmlns:c16r2="http://schemas.microsoft.com/office/drawing/2015/06/chart">
              <c:ext xmlns:c16="http://schemas.microsoft.com/office/drawing/2014/chart" uri="{C3380CC4-5D6E-409C-BE32-E72D297353CC}">
                <c16:uniqueId val="{0000000B-1401-482E-BD0A-5F0AB4E2973D}"/>
              </c:ext>
            </c:extLst>
          </c:dPt>
          <c:dPt>
            <c:idx val="6"/>
            <c:bubble3D val="0"/>
            <c:spPr>
              <a:solidFill>
                <a:srgbClr val="FFF200"/>
              </a:solidFill>
              <a:ln>
                <a:noFill/>
              </a:ln>
              <a:effectLst/>
            </c:spPr>
            <c:extLst xmlns:c16r2="http://schemas.microsoft.com/office/drawing/2015/06/chart">
              <c:ext xmlns:c16="http://schemas.microsoft.com/office/drawing/2014/chart" uri="{C3380CC4-5D6E-409C-BE32-E72D297353CC}">
                <c16:uniqueId val="{0000000D-1401-482E-BD0A-5F0AB4E2973D}"/>
              </c:ext>
            </c:extLst>
          </c:dPt>
          <c:dPt>
            <c:idx val="7"/>
            <c:bubble3D val="0"/>
            <c:spPr>
              <a:solidFill>
                <a:srgbClr val="2E77E6"/>
              </a:solidFill>
              <a:ln>
                <a:noFill/>
              </a:ln>
              <a:effectLst/>
            </c:spPr>
            <c:extLst xmlns:c16r2="http://schemas.microsoft.com/office/drawing/2015/06/chart">
              <c:ext xmlns:c16="http://schemas.microsoft.com/office/drawing/2014/chart" uri="{C3380CC4-5D6E-409C-BE32-E72D297353CC}">
                <c16:uniqueId val="{0000000F-1401-482E-BD0A-5F0AB4E2973D}"/>
              </c:ext>
            </c:extLst>
          </c:dPt>
          <c:dPt>
            <c:idx val="8"/>
            <c:bubble3D val="0"/>
            <c:spPr>
              <a:solidFill>
                <a:srgbClr val="FFAA00"/>
              </a:solidFill>
              <a:ln>
                <a:noFill/>
              </a:ln>
              <a:effectLst/>
            </c:spPr>
            <c:extLst xmlns:c16r2="http://schemas.microsoft.com/office/drawing/2015/06/chart">
              <c:ext xmlns:c16="http://schemas.microsoft.com/office/drawing/2014/chart" uri="{C3380CC4-5D6E-409C-BE32-E72D297353CC}">
                <c16:uniqueId val="{00000011-1401-482E-BD0A-5F0AB4E2973D}"/>
              </c:ext>
            </c:extLst>
          </c:dPt>
          <c:dPt>
            <c:idx val="9"/>
            <c:bubble3D val="0"/>
            <c:spPr>
              <a:solidFill>
                <a:srgbClr val="FF4C33"/>
              </a:solidFill>
              <a:ln>
                <a:noFill/>
              </a:ln>
              <a:effectLst/>
            </c:spPr>
            <c:extLst xmlns:c16r2="http://schemas.microsoft.com/office/drawing/2015/06/chart">
              <c:ext xmlns:c16="http://schemas.microsoft.com/office/drawing/2014/chart" uri="{C3380CC4-5D6E-409C-BE32-E72D297353CC}">
                <c16:uniqueId val="{00000013-1401-482E-BD0A-5F0AB4E2973D}"/>
              </c:ext>
            </c:extLst>
          </c:dPt>
          <c:dPt>
            <c:idx val="10"/>
            <c:bubble3D val="0"/>
            <c:spPr>
              <a:solidFill>
                <a:srgbClr val="AAFF00"/>
              </a:solidFill>
              <a:ln>
                <a:noFill/>
              </a:ln>
              <a:effectLst/>
            </c:spPr>
            <c:extLst xmlns:c16r2="http://schemas.microsoft.com/office/drawing/2015/06/chart">
              <c:ext xmlns:c16="http://schemas.microsoft.com/office/drawing/2014/chart" uri="{C3380CC4-5D6E-409C-BE32-E72D297353CC}">
                <c16:uniqueId val="{00000015-1401-482E-BD0A-5F0AB4E2973D}"/>
              </c:ext>
            </c:extLst>
          </c:dPt>
          <c:dPt>
            <c:idx val="11"/>
            <c:bubble3D val="0"/>
            <c:spPr>
              <a:solidFill>
                <a:srgbClr val="38A800"/>
              </a:solidFill>
              <a:ln>
                <a:noFill/>
              </a:ln>
              <a:effectLst/>
            </c:spPr>
            <c:extLst xmlns:c16r2="http://schemas.microsoft.com/office/drawing/2015/06/chart">
              <c:ext xmlns:c16="http://schemas.microsoft.com/office/drawing/2014/chart" uri="{C3380CC4-5D6E-409C-BE32-E72D297353CC}">
                <c16:uniqueId val="{00000017-1401-482E-BD0A-5F0AB4E2973D}"/>
              </c:ext>
            </c:extLst>
          </c:dPt>
          <c:dPt>
            <c:idx val="12"/>
            <c:bubble3D val="0"/>
            <c:spPr>
              <a:solidFill>
                <a:srgbClr val="FFFFC9"/>
              </a:solidFill>
              <a:ln>
                <a:noFill/>
              </a:ln>
              <a:effectLst/>
            </c:spPr>
            <c:extLst xmlns:c16r2="http://schemas.microsoft.com/office/drawing/2015/06/chart">
              <c:ext xmlns:c16="http://schemas.microsoft.com/office/drawing/2014/chart" uri="{C3380CC4-5D6E-409C-BE32-E72D297353CC}">
                <c16:uniqueId val="{00000019-1401-482E-BD0A-5F0AB4E2973D}"/>
              </c:ext>
            </c:extLst>
          </c:dPt>
          <c:dLbls>
            <c:dLbl>
              <c:idx val="0"/>
              <c:layout>
                <c:manualLayout>
                  <c:x val="-0.20161694181074341"/>
                  <c:y val="2.0198077983734079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1401-482E-BD0A-5F0AB4E2973D}"/>
                </c:ext>
              </c:extLst>
            </c:dLbl>
            <c:dLbl>
              <c:idx val="1"/>
              <c:layout>
                <c:manualLayout>
                  <c:x val="-0.16914559170063667"/>
                  <c:y val="-5.1864761888277926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1401-482E-BD0A-5F0AB4E2973D}"/>
                </c:ext>
              </c:extLst>
            </c:dLbl>
            <c:dLbl>
              <c:idx val="2"/>
              <c:layout>
                <c:manualLayout>
                  <c:x val="-0.18931379812279575"/>
                  <c:y val="-0.13284324289639429"/>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1401-482E-BD0A-5F0AB4E2973D}"/>
                </c:ext>
              </c:extLst>
            </c:dLbl>
            <c:dLbl>
              <c:idx val="3"/>
              <c:layout>
                <c:manualLayout>
                  <c:x val="-9.0420652199810242E-2"/>
                  <c:y val="-0.18047023099529347"/>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1401-482E-BD0A-5F0AB4E2973D}"/>
                </c:ext>
              </c:extLst>
            </c:dLbl>
            <c:dLbl>
              <c:idx val="4"/>
              <c:layout>
                <c:manualLayout>
                  <c:x val="7.7283737436423472E-2"/>
                  <c:y val="-0.17254833588700208"/>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1401-482E-BD0A-5F0AB4E2973D}"/>
                </c:ext>
              </c:extLst>
            </c:dLbl>
            <c:dLbl>
              <c:idx val="5"/>
              <c:layout>
                <c:manualLayout>
                  <c:x val="0.17798749059752689"/>
                  <c:y val="-0.12987741336436431"/>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1401-482E-BD0A-5F0AB4E2973D}"/>
                </c:ext>
              </c:extLst>
            </c:dLbl>
            <c:dLbl>
              <c:idx val="6"/>
              <c:layout>
                <c:manualLayout>
                  <c:x val="0.21235306330601736"/>
                  <c:y val="-7.4819281965725973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1401-482E-BD0A-5F0AB4E2973D}"/>
                </c:ext>
              </c:extLst>
            </c:dLbl>
            <c:dLbl>
              <c:idx val="7"/>
              <c:layout>
                <c:manualLayout>
                  <c:x val="0.17674324411714351"/>
                  <c:y val="-3.2754569849179842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1401-482E-BD0A-5F0AB4E2973D}"/>
                </c:ext>
              </c:extLst>
            </c:dLbl>
            <c:dLbl>
              <c:idx val="8"/>
              <c:layout>
                <c:manualLayout>
                  <c:x val="0.10686451475294896"/>
                  <c:y val="-1.6100880841450227E-3"/>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1401-482E-BD0A-5F0AB4E2973D}"/>
                </c:ext>
              </c:extLst>
            </c:dLbl>
            <c:dLbl>
              <c:idx val="9"/>
              <c:layout>
                <c:manualLayout>
                  <c:x val="5.1692445233073564E-2"/>
                  <c:y val="2.204246047970413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1401-482E-BD0A-5F0AB4E2973D}"/>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2"/>
                    </a:solidFill>
                    <a:latin typeface="+mn-lt"/>
                    <a:ea typeface="+mn-ea"/>
                    <a:cs typeface="+mn-cs"/>
                  </a:defRPr>
                </a:pPr>
                <a:endParaRPr lang="pl-PL"/>
              </a:p>
            </c:txPr>
            <c:dLblPos val="bestFit"/>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xmlns:c16r2="http://schemas.microsoft.com/office/drawing/2015/06/chart">
              <c:ext xmlns:c15="http://schemas.microsoft.com/office/drawing/2012/chart" uri="{CE6537A1-D6FC-4f65-9D91-7224C49458BB}"/>
            </c:extLst>
          </c:dLbls>
          <c:cat>
            <c:strRef>
              <c:f>'[corine powierzchnia calosc.xlsx]calosc'!$Q$2:$Q$14</c:f>
              <c:strCache>
                <c:ptCount val="13"/>
                <c:pt idx="0">
                  <c:v>tereny pozbawione roślinności</c:v>
                </c:pt>
                <c:pt idx="1">
                  <c:v>kopalnie i wyrobiska</c:v>
                </c:pt>
                <c:pt idx="2">
                  <c:v>obszary podmokłe</c:v>
                </c:pt>
                <c:pt idx="3">
                  <c:v>tereny komunikacyjne</c:v>
                </c:pt>
                <c:pt idx="4">
                  <c:v>miejskie tereny zielone i wypoczynkowe</c:v>
                </c:pt>
                <c:pt idx="5">
                  <c:v>tereny przemysłowe i handlowe</c:v>
                </c:pt>
                <c:pt idx="6">
                  <c:v>sady i plantacje</c:v>
                </c:pt>
                <c:pt idx="7">
                  <c:v>wody powierzchniowe</c:v>
                </c:pt>
                <c:pt idx="8">
                  <c:v>zabudowa rozproszona</c:v>
                </c:pt>
                <c:pt idx="9">
                  <c:v>zabudowa zwarta</c:v>
                </c:pt>
                <c:pt idx="10">
                  <c:v>łąki i pastwiska</c:v>
                </c:pt>
                <c:pt idx="11">
                  <c:v>lasy</c:v>
                </c:pt>
                <c:pt idx="12">
                  <c:v>grunty rolne</c:v>
                </c:pt>
              </c:strCache>
            </c:strRef>
          </c:cat>
          <c:val>
            <c:numRef>
              <c:f>'[corine powierzchnia calosc.xlsx]calosc'!$R$2:$R$14</c:f>
              <c:numCache>
                <c:formatCode>0.00%</c:formatCode>
                <c:ptCount val="13"/>
                <c:pt idx="0">
                  <c:v>2.191036229232682E-4</c:v>
                </c:pt>
                <c:pt idx="1">
                  <c:v>7.4216004267024392E-4</c:v>
                </c:pt>
                <c:pt idx="2">
                  <c:v>1.1050767410611885E-3</c:v>
                </c:pt>
                <c:pt idx="3">
                  <c:v>2.097783226336501E-3</c:v>
                </c:pt>
                <c:pt idx="4">
                  <c:v>2.5260004673280452E-3</c:v>
                </c:pt>
                <c:pt idx="5">
                  <c:v>2.8124964702010203E-3</c:v>
                </c:pt>
                <c:pt idx="6">
                  <c:v>1.9940800884186902E-2</c:v>
                </c:pt>
                <c:pt idx="7">
                  <c:v>2.1713233508970226E-2</c:v>
                </c:pt>
                <c:pt idx="8">
                  <c:v>2.4794330840527942E-2</c:v>
                </c:pt>
                <c:pt idx="9">
                  <c:v>3.7288033039650816E-2</c:v>
                </c:pt>
                <c:pt idx="10">
                  <c:v>9.5798870865030056E-2</c:v>
                </c:pt>
                <c:pt idx="11">
                  <c:v>0.2307287457558877</c:v>
                </c:pt>
                <c:pt idx="12">
                  <c:v>0.56023336453522599</c:v>
                </c:pt>
              </c:numCache>
            </c:numRef>
          </c:val>
          <c:extLst xmlns:c16r2="http://schemas.microsoft.com/office/drawing/2015/06/chart">
            <c:ext xmlns:c16="http://schemas.microsoft.com/office/drawing/2014/chart" uri="{C3380CC4-5D6E-409C-BE32-E72D297353CC}">
              <c16:uniqueId val="{0000001A-1401-482E-BD0A-5F0AB4E2973D}"/>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zero"/>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pl-PL"/>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924908319413279"/>
          <c:y val="0.26572564406999183"/>
          <c:w val="0.4830350284517857"/>
          <c:h val="0.93407089098089924"/>
        </c:manualLayout>
      </c:layout>
      <c:pieChart>
        <c:varyColors val="1"/>
        <c:ser>
          <c:idx val="0"/>
          <c:order val="0"/>
          <c:tx>
            <c:strRef>
              <c:f>'[corine powierzchnia calosc.xlsx]stoleczny'!$P$1</c:f>
              <c:strCache>
                <c:ptCount val="1"/>
                <c:pt idx="0">
                  <c:v>%</c:v>
                </c:pt>
              </c:strCache>
            </c:strRef>
          </c:tx>
          <c:dPt>
            <c:idx val="0"/>
            <c:bubble3D val="0"/>
            <c:spPr>
              <a:solidFill>
                <a:srgbClr val="80FFD6"/>
              </a:solidFill>
              <a:ln>
                <a:noFill/>
              </a:ln>
              <a:effectLst/>
            </c:spPr>
            <c:extLst xmlns:c16r2="http://schemas.microsoft.com/office/drawing/2015/06/chart">
              <c:ext xmlns:c16="http://schemas.microsoft.com/office/drawing/2014/chart" uri="{C3380CC4-5D6E-409C-BE32-E72D297353CC}">
                <c16:uniqueId val="{00000001-03BB-47CF-9E4E-E0A2C0E082E3}"/>
              </c:ext>
            </c:extLst>
          </c:dPt>
          <c:dPt>
            <c:idx val="1"/>
            <c:bubble3D val="0"/>
            <c:spPr>
              <a:solidFill>
                <a:srgbClr val="EEDEA0"/>
              </a:solidFill>
              <a:ln>
                <a:noFill/>
              </a:ln>
              <a:effectLst/>
            </c:spPr>
            <c:extLst xmlns:c16r2="http://schemas.microsoft.com/office/drawing/2015/06/chart">
              <c:ext xmlns:c16="http://schemas.microsoft.com/office/drawing/2014/chart" uri="{C3380CC4-5D6E-409C-BE32-E72D297353CC}">
                <c16:uniqueId val="{00000003-03BB-47CF-9E4E-E0A2C0E082E3}"/>
              </c:ext>
            </c:extLst>
          </c:dPt>
          <c:dPt>
            <c:idx val="2"/>
            <c:bubble3D val="0"/>
            <c:spPr>
              <a:solidFill>
                <a:srgbClr val="CD6699"/>
              </a:solidFill>
              <a:ln>
                <a:noFill/>
              </a:ln>
              <a:effectLst/>
            </c:spPr>
            <c:extLst xmlns:c16r2="http://schemas.microsoft.com/office/drawing/2015/06/chart">
              <c:ext xmlns:c16="http://schemas.microsoft.com/office/drawing/2014/chart" uri="{C3380CC4-5D6E-409C-BE32-E72D297353CC}">
                <c16:uniqueId val="{00000005-03BB-47CF-9E4E-E0A2C0E082E3}"/>
              </c:ext>
            </c:extLst>
          </c:dPt>
          <c:dPt>
            <c:idx val="3"/>
            <c:bubble3D val="0"/>
            <c:spPr>
              <a:solidFill>
                <a:srgbClr val="686868"/>
              </a:solidFill>
              <a:ln>
                <a:noFill/>
              </a:ln>
              <a:effectLst/>
            </c:spPr>
            <c:extLst xmlns:c16r2="http://schemas.microsoft.com/office/drawing/2015/06/chart">
              <c:ext xmlns:c16="http://schemas.microsoft.com/office/drawing/2014/chart" uri="{C3380CC4-5D6E-409C-BE32-E72D297353CC}">
                <c16:uniqueId val="{00000007-03BB-47CF-9E4E-E0A2C0E082E3}"/>
              </c:ext>
            </c:extLst>
          </c:dPt>
          <c:dPt>
            <c:idx val="4"/>
            <c:bubble3D val="0"/>
            <c:spPr>
              <a:solidFill>
                <a:srgbClr val="A300D4"/>
              </a:solidFill>
              <a:ln>
                <a:noFill/>
              </a:ln>
              <a:effectLst/>
            </c:spPr>
            <c:extLst xmlns:c16r2="http://schemas.microsoft.com/office/drawing/2015/06/chart">
              <c:ext xmlns:c16="http://schemas.microsoft.com/office/drawing/2014/chart" uri="{C3380CC4-5D6E-409C-BE32-E72D297353CC}">
                <c16:uniqueId val="{00000009-03BB-47CF-9E4E-E0A2C0E082E3}"/>
              </c:ext>
            </c:extLst>
          </c:dPt>
          <c:dPt>
            <c:idx val="5"/>
            <c:bubble3D val="0"/>
            <c:spPr>
              <a:solidFill>
                <a:srgbClr val="89CD66"/>
              </a:solidFill>
              <a:ln>
                <a:noFill/>
              </a:ln>
              <a:effectLst/>
            </c:spPr>
            <c:extLst xmlns:c16r2="http://schemas.microsoft.com/office/drawing/2015/06/chart">
              <c:ext xmlns:c16="http://schemas.microsoft.com/office/drawing/2014/chart" uri="{C3380CC4-5D6E-409C-BE32-E72D297353CC}">
                <c16:uniqueId val="{0000000B-03BB-47CF-9E4E-E0A2C0E082E3}"/>
              </c:ext>
            </c:extLst>
          </c:dPt>
          <c:dPt>
            <c:idx val="6"/>
            <c:bubble3D val="0"/>
            <c:spPr>
              <a:solidFill>
                <a:srgbClr val="FFF200"/>
              </a:solidFill>
              <a:ln>
                <a:noFill/>
              </a:ln>
              <a:effectLst/>
            </c:spPr>
            <c:extLst xmlns:c16r2="http://schemas.microsoft.com/office/drawing/2015/06/chart">
              <c:ext xmlns:c16="http://schemas.microsoft.com/office/drawing/2014/chart" uri="{C3380CC4-5D6E-409C-BE32-E72D297353CC}">
                <c16:uniqueId val="{0000000D-03BB-47CF-9E4E-E0A2C0E082E3}"/>
              </c:ext>
            </c:extLst>
          </c:dPt>
          <c:dPt>
            <c:idx val="7"/>
            <c:bubble3D val="0"/>
            <c:spPr>
              <a:solidFill>
                <a:srgbClr val="FFAA00"/>
              </a:solidFill>
              <a:ln>
                <a:noFill/>
              </a:ln>
              <a:effectLst/>
            </c:spPr>
            <c:extLst xmlns:c16r2="http://schemas.microsoft.com/office/drawing/2015/06/chart">
              <c:ext xmlns:c16="http://schemas.microsoft.com/office/drawing/2014/chart" uri="{C3380CC4-5D6E-409C-BE32-E72D297353CC}">
                <c16:uniqueId val="{0000000F-03BB-47CF-9E4E-E0A2C0E082E3}"/>
              </c:ext>
            </c:extLst>
          </c:dPt>
          <c:dPt>
            <c:idx val="8"/>
            <c:bubble3D val="0"/>
            <c:spPr>
              <a:solidFill>
                <a:srgbClr val="2E77E6"/>
              </a:solidFill>
              <a:ln>
                <a:noFill/>
              </a:ln>
              <a:effectLst/>
            </c:spPr>
            <c:extLst xmlns:c16r2="http://schemas.microsoft.com/office/drawing/2015/06/chart">
              <c:ext xmlns:c16="http://schemas.microsoft.com/office/drawing/2014/chart" uri="{C3380CC4-5D6E-409C-BE32-E72D297353CC}">
                <c16:uniqueId val="{00000011-03BB-47CF-9E4E-E0A2C0E082E3}"/>
              </c:ext>
            </c:extLst>
          </c:dPt>
          <c:dPt>
            <c:idx val="9"/>
            <c:bubble3D val="0"/>
            <c:spPr>
              <a:solidFill>
                <a:srgbClr val="AAFF00"/>
              </a:solidFill>
              <a:ln>
                <a:noFill/>
              </a:ln>
              <a:effectLst/>
            </c:spPr>
            <c:extLst xmlns:c16r2="http://schemas.microsoft.com/office/drawing/2015/06/chart">
              <c:ext xmlns:c16="http://schemas.microsoft.com/office/drawing/2014/chart" uri="{C3380CC4-5D6E-409C-BE32-E72D297353CC}">
                <c16:uniqueId val="{00000013-03BB-47CF-9E4E-E0A2C0E082E3}"/>
              </c:ext>
            </c:extLst>
          </c:dPt>
          <c:dPt>
            <c:idx val="10"/>
            <c:bubble3D val="0"/>
            <c:spPr>
              <a:solidFill>
                <a:srgbClr val="FF4C33"/>
              </a:solidFill>
              <a:ln>
                <a:noFill/>
              </a:ln>
              <a:effectLst/>
            </c:spPr>
            <c:extLst xmlns:c16r2="http://schemas.microsoft.com/office/drawing/2015/06/chart">
              <c:ext xmlns:c16="http://schemas.microsoft.com/office/drawing/2014/chart" uri="{C3380CC4-5D6E-409C-BE32-E72D297353CC}">
                <c16:uniqueId val="{00000015-03BB-47CF-9E4E-E0A2C0E082E3}"/>
              </c:ext>
            </c:extLst>
          </c:dPt>
          <c:dPt>
            <c:idx val="11"/>
            <c:bubble3D val="0"/>
            <c:spPr>
              <a:solidFill>
                <a:srgbClr val="38A800"/>
              </a:solidFill>
              <a:ln>
                <a:noFill/>
              </a:ln>
              <a:effectLst/>
            </c:spPr>
            <c:extLst xmlns:c16r2="http://schemas.microsoft.com/office/drawing/2015/06/chart">
              <c:ext xmlns:c16="http://schemas.microsoft.com/office/drawing/2014/chart" uri="{C3380CC4-5D6E-409C-BE32-E72D297353CC}">
                <c16:uniqueId val="{00000017-03BB-47CF-9E4E-E0A2C0E082E3}"/>
              </c:ext>
            </c:extLst>
          </c:dPt>
          <c:dPt>
            <c:idx val="12"/>
            <c:bubble3D val="0"/>
            <c:spPr>
              <a:solidFill>
                <a:srgbClr val="FFFFC9"/>
              </a:solidFill>
              <a:ln>
                <a:noFill/>
              </a:ln>
              <a:effectLst/>
            </c:spPr>
            <c:extLst xmlns:c16r2="http://schemas.microsoft.com/office/drawing/2015/06/chart">
              <c:ext xmlns:c16="http://schemas.microsoft.com/office/drawing/2014/chart" uri="{C3380CC4-5D6E-409C-BE32-E72D297353CC}">
                <c16:uniqueId val="{00000019-03BB-47CF-9E4E-E0A2C0E082E3}"/>
              </c:ext>
            </c:extLst>
          </c:dPt>
          <c:dLbls>
            <c:dLbl>
              <c:idx val="0"/>
              <c:layout>
                <c:manualLayout>
                  <c:x val="-0.15972068281843088"/>
                  <c:y val="5.600617677520861E-3"/>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03BB-47CF-9E4E-E0A2C0E082E3}"/>
                </c:ext>
              </c:extLst>
            </c:dLbl>
            <c:dLbl>
              <c:idx val="1"/>
              <c:layout>
                <c:manualLayout>
                  <c:x val="-0.16391232176613227"/>
                  <c:y val="-7.1755037890634671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03BB-47CF-9E4E-E0A2C0E082E3}"/>
                </c:ext>
              </c:extLst>
            </c:dLbl>
            <c:dLbl>
              <c:idx val="2"/>
              <c:layout>
                <c:manualLayout>
                  <c:x val="-0.15294614249167596"/>
                  <c:y val="-0.1623404530884502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03BB-47CF-9E4E-E0A2C0E082E3}"/>
                </c:ext>
              </c:extLst>
            </c:dLbl>
            <c:dLbl>
              <c:idx val="3"/>
              <c:layout>
                <c:manualLayout>
                  <c:x val="-4.1551393201643763E-2"/>
                  <c:y val="-0.20411197820471216"/>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03BB-47CF-9E4E-E0A2C0E082E3}"/>
                </c:ext>
              </c:extLst>
            </c:dLbl>
            <c:dLbl>
              <c:idx val="4"/>
              <c:layout>
                <c:manualLayout>
                  <c:x val="7.4502391966823844E-2"/>
                  <c:y val="-0.18954749874336477"/>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03BB-47CF-9E4E-E0A2C0E082E3}"/>
                </c:ext>
              </c:extLst>
            </c:dLbl>
            <c:dLbl>
              <c:idx val="5"/>
              <c:layout>
                <c:manualLayout>
                  <c:x val="6.8284558233293907E-2"/>
                  <c:y val="-0.13228364524687736"/>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03BB-47CF-9E4E-E0A2C0E082E3}"/>
                </c:ext>
              </c:extLst>
            </c:dLbl>
            <c:dLbl>
              <c:idx val="6"/>
              <c:layout>
                <c:manualLayout>
                  <c:x val="5.2250613191803276E-2"/>
                  <c:y val="-4.1280947905114516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03BB-47CF-9E4E-E0A2C0E082E3}"/>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2"/>
                    </a:solidFill>
                    <a:latin typeface="+mn-lt"/>
                    <a:ea typeface="+mn-ea"/>
                    <a:cs typeface="+mn-cs"/>
                  </a:defRPr>
                </a:pPr>
                <a:endParaRPr lang="pl-PL"/>
              </a:p>
            </c:txPr>
            <c:dLblPos val="bestFit"/>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xmlns:c16r2="http://schemas.microsoft.com/office/drawing/2015/06/chart">
              <c:ext xmlns:c15="http://schemas.microsoft.com/office/drawing/2012/chart" uri="{CE6537A1-D6FC-4f65-9D91-7224C49458BB}"/>
            </c:extLst>
          </c:dLbls>
          <c:cat>
            <c:strRef>
              <c:f>'[corine powierzchnia calosc.xlsx]stoleczny'!$O$2:$O$14</c:f>
              <c:strCache>
                <c:ptCount val="13"/>
                <c:pt idx="0">
                  <c:v>obszary podmokłe</c:v>
                </c:pt>
                <c:pt idx="1">
                  <c:v>tereny pozbawione roślinności</c:v>
                </c:pt>
                <c:pt idx="2">
                  <c:v>kopalnie i wyrobiska</c:v>
                </c:pt>
                <c:pt idx="3">
                  <c:v>tereny komunikacyjne</c:v>
                </c:pt>
                <c:pt idx="4">
                  <c:v>tereny przemysłowe i handlowe</c:v>
                </c:pt>
                <c:pt idx="5">
                  <c:v>miejskie tereny zielone i wypoczynkowe</c:v>
                </c:pt>
                <c:pt idx="6">
                  <c:v>sady i plantacje</c:v>
                </c:pt>
                <c:pt idx="7">
                  <c:v>zabudowa rozproszona</c:v>
                </c:pt>
                <c:pt idx="8">
                  <c:v>wody powierzchniowe</c:v>
                </c:pt>
                <c:pt idx="9">
                  <c:v>łąki i pastwiska</c:v>
                </c:pt>
                <c:pt idx="10">
                  <c:v>zabudowa zwarta</c:v>
                </c:pt>
                <c:pt idx="11">
                  <c:v>lasy</c:v>
                </c:pt>
                <c:pt idx="12">
                  <c:v>grunty rolne</c:v>
                </c:pt>
              </c:strCache>
            </c:strRef>
          </c:cat>
          <c:val>
            <c:numRef>
              <c:f>'[corine powierzchnia calosc.xlsx]stoleczny'!$P$2:$P$14</c:f>
              <c:numCache>
                <c:formatCode>0.00%</c:formatCode>
                <c:ptCount val="13"/>
                <c:pt idx="0">
                  <c:v>6.7109210740750019E-4</c:v>
                </c:pt>
                <c:pt idx="1">
                  <c:v>7.7934063090916031E-4</c:v>
                </c:pt>
                <c:pt idx="2">
                  <c:v>8.6892112976253767E-4</c:v>
                </c:pt>
                <c:pt idx="3">
                  <c:v>5.6371632143756194E-3</c:v>
                </c:pt>
                <c:pt idx="4">
                  <c:v>8.325844392983426E-3</c:v>
                </c:pt>
                <c:pt idx="5">
                  <c:v>9.5476213312771768E-3</c:v>
                </c:pt>
                <c:pt idx="6">
                  <c:v>1.5007597077114279E-2</c:v>
                </c:pt>
                <c:pt idx="7">
                  <c:v>2.7131801136473219E-2</c:v>
                </c:pt>
                <c:pt idx="8">
                  <c:v>5.8618441087988582E-2</c:v>
                </c:pt>
                <c:pt idx="9">
                  <c:v>8.9330945775392662E-2</c:v>
                </c:pt>
                <c:pt idx="10">
                  <c:v>9.1420445023168206E-2</c:v>
                </c:pt>
                <c:pt idx="11">
                  <c:v>0.2094599968279818</c:v>
                </c:pt>
                <c:pt idx="12">
                  <c:v>0.48320079026516632</c:v>
                </c:pt>
              </c:numCache>
            </c:numRef>
          </c:val>
          <c:extLst xmlns:c16r2="http://schemas.microsoft.com/office/drawing/2015/06/chart">
            <c:ext xmlns:c16="http://schemas.microsoft.com/office/drawing/2014/chart" uri="{C3380CC4-5D6E-409C-BE32-E72D297353CC}">
              <c16:uniqueId val="{0000001A-03BB-47CF-9E4E-E0A2C0E082E3}"/>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zero"/>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pl-PL"/>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0156" cy="4953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sz="quarter" idx="1"/>
          </p:nvPr>
        </p:nvSpPr>
        <p:spPr>
          <a:xfrm>
            <a:off x="3843249" y="0"/>
            <a:ext cx="2940156" cy="495300"/>
          </a:xfrm>
          <a:prstGeom prst="rect">
            <a:avLst/>
          </a:prstGeom>
        </p:spPr>
        <p:txBody>
          <a:bodyPr vert="horz" lIns="91440" tIns="45720" rIns="91440" bIns="45720" rtlCol="0"/>
          <a:lstStyle>
            <a:lvl1pPr algn="r">
              <a:defRPr sz="1200"/>
            </a:lvl1pPr>
          </a:lstStyle>
          <a:p>
            <a:fld id="{C40764B2-C203-433A-A5CE-83E261FD12CB}" type="datetimeFigureOut">
              <a:rPr lang="pl-PL" smtClean="0"/>
              <a:pPr/>
              <a:t>10.06.2018</a:t>
            </a:fld>
            <a:endParaRPr lang="pl-PL"/>
          </a:p>
        </p:txBody>
      </p:sp>
      <p:sp>
        <p:nvSpPr>
          <p:cNvPr id="4" name="Symbol zastępczy stopki 3"/>
          <p:cNvSpPr>
            <a:spLocks noGrp="1"/>
          </p:cNvSpPr>
          <p:nvPr>
            <p:ph type="ftr" sz="quarter" idx="2"/>
          </p:nvPr>
        </p:nvSpPr>
        <p:spPr>
          <a:xfrm>
            <a:off x="0" y="9408981"/>
            <a:ext cx="2940156" cy="495300"/>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p:cNvSpPr>
            <a:spLocks noGrp="1"/>
          </p:cNvSpPr>
          <p:nvPr>
            <p:ph type="sldNum" sz="quarter" idx="3"/>
          </p:nvPr>
        </p:nvSpPr>
        <p:spPr>
          <a:xfrm>
            <a:off x="3843249" y="9408981"/>
            <a:ext cx="2940156" cy="495300"/>
          </a:xfrm>
          <a:prstGeom prst="rect">
            <a:avLst/>
          </a:prstGeom>
        </p:spPr>
        <p:txBody>
          <a:bodyPr vert="horz" lIns="91440" tIns="45720" rIns="91440" bIns="45720" rtlCol="0" anchor="b"/>
          <a:lstStyle>
            <a:lvl1pPr algn="r">
              <a:defRPr sz="1200"/>
            </a:lvl1pPr>
          </a:lstStyle>
          <a:p>
            <a:fld id="{D83DD93F-C342-4CC2-A1E4-578EEDB19FC3}" type="slidenum">
              <a:rPr lang="pl-PL" smtClean="0"/>
              <a:pPr/>
              <a:t>‹#›</a:t>
            </a:fld>
            <a:endParaRPr lang="pl-PL"/>
          </a:p>
        </p:txBody>
      </p:sp>
    </p:spTree>
    <p:extLst>
      <p:ext uri="{BB962C8B-B14F-4D97-AF65-F5344CB8AC3E}">
        <p14:creationId xmlns:p14="http://schemas.microsoft.com/office/powerpoint/2010/main" val="844173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0156" cy="4953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43249" y="0"/>
            <a:ext cx="2940156" cy="495300"/>
          </a:xfrm>
          <a:prstGeom prst="rect">
            <a:avLst/>
          </a:prstGeom>
        </p:spPr>
        <p:txBody>
          <a:bodyPr vert="horz" lIns="91440" tIns="45720" rIns="91440" bIns="45720" rtlCol="0"/>
          <a:lstStyle>
            <a:lvl1pPr algn="r">
              <a:defRPr sz="1200"/>
            </a:lvl1pPr>
          </a:lstStyle>
          <a:p>
            <a:fld id="{15180701-A427-4F0D-B26D-35C555B0F236}" type="datetimeFigureOut">
              <a:rPr lang="pl-PL" smtClean="0"/>
              <a:pPr/>
              <a:t>10.06.2018</a:t>
            </a:fld>
            <a:endParaRPr lang="pl-PL"/>
          </a:p>
        </p:txBody>
      </p:sp>
      <p:sp>
        <p:nvSpPr>
          <p:cNvPr id="4" name="Symbol zastępczy obrazu slajdu 3"/>
          <p:cNvSpPr>
            <a:spLocks noGrp="1" noRot="1" noChangeAspect="1"/>
          </p:cNvSpPr>
          <p:nvPr>
            <p:ph type="sldImg" idx="2"/>
          </p:nvPr>
        </p:nvSpPr>
        <p:spPr>
          <a:xfrm>
            <a:off x="915988" y="742950"/>
            <a:ext cx="4953000" cy="371475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78498" y="4705350"/>
            <a:ext cx="5427980" cy="445770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9408981"/>
            <a:ext cx="2940156" cy="4953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43249" y="9408981"/>
            <a:ext cx="2940156" cy="495300"/>
          </a:xfrm>
          <a:prstGeom prst="rect">
            <a:avLst/>
          </a:prstGeom>
        </p:spPr>
        <p:txBody>
          <a:bodyPr vert="horz" lIns="91440" tIns="45720" rIns="91440" bIns="45720" rtlCol="0" anchor="b"/>
          <a:lstStyle>
            <a:lvl1pPr algn="r">
              <a:defRPr sz="1200"/>
            </a:lvl1pPr>
          </a:lstStyle>
          <a:p>
            <a:fld id="{73FE1FED-E721-4004-8F27-EBDA152A0388}" type="slidenum">
              <a:rPr lang="pl-PL" smtClean="0"/>
              <a:pPr/>
              <a:t>‹#›</a:t>
            </a:fld>
            <a:endParaRPr lang="pl-PL"/>
          </a:p>
        </p:txBody>
      </p:sp>
    </p:spTree>
    <p:extLst>
      <p:ext uri="{BB962C8B-B14F-4D97-AF65-F5344CB8AC3E}">
        <p14:creationId xmlns:p14="http://schemas.microsoft.com/office/powerpoint/2010/main" val="2793421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1pPr>
            <a:lvl2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2pPr>
            <a:lvl3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3pPr>
            <a:lvl4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4pPr>
            <a:lvl5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9pPr>
          </a:lstStyle>
          <a:p>
            <a:pPr eaLnBrk="1" hangingPunct="1">
              <a:spcBef>
                <a:spcPct val="0"/>
              </a:spcBef>
            </a:pPr>
            <a:fld id="{8219E515-8AEF-4026-A1AB-FEC308F719D2}" type="slidenum">
              <a:rPr lang="pl-PL" altLang="pl-PL">
                <a:latin typeface="Calibri" pitchFamily="32" charset="0"/>
              </a:rPr>
              <a:pPr eaLnBrk="1" hangingPunct="1">
                <a:spcBef>
                  <a:spcPct val="0"/>
                </a:spcBef>
              </a:pPr>
              <a:t>1</a:t>
            </a:fld>
            <a:endParaRPr lang="pl-PL" altLang="pl-PL">
              <a:latin typeface="Calibri" pitchFamily="32" charset="0"/>
            </a:endParaRPr>
          </a:p>
        </p:txBody>
      </p:sp>
      <p:sp>
        <p:nvSpPr>
          <p:cNvPr id="17411" name="Rectangle 1"/>
          <p:cNvSpPr>
            <a:spLocks noGrp="1" noRot="1" noChangeAspect="1" noChangeArrowheads="1" noTextEdit="1"/>
          </p:cNvSpPr>
          <p:nvPr>
            <p:ph type="sldImg"/>
          </p:nvPr>
        </p:nvSpPr>
        <p:spPr>
          <a:xfrm>
            <a:off x="915988" y="742950"/>
            <a:ext cx="4953000" cy="3714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2" name="Rectangle 2"/>
          <p:cNvSpPr>
            <a:spLocks noGrp="1" noChangeArrowheads="1"/>
          </p:cNvSpPr>
          <p:nvPr>
            <p:ph type="body" idx="1"/>
          </p:nvPr>
        </p:nvSpPr>
        <p:spPr>
          <a:xfrm>
            <a:off x="678336" y="4705073"/>
            <a:ext cx="5428304" cy="445793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extLst>
      <p:ext uri="{BB962C8B-B14F-4D97-AF65-F5344CB8AC3E}">
        <p14:creationId xmlns:p14="http://schemas.microsoft.com/office/powerpoint/2010/main" val="2125889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1pPr>
            <a:lvl2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2pPr>
            <a:lvl3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3pPr>
            <a:lvl4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4pPr>
            <a:lvl5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9pPr>
          </a:lstStyle>
          <a:p>
            <a:pPr eaLnBrk="1" hangingPunct="1">
              <a:spcBef>
                <a:spcPct val="0"/>
              </a:spcBef>
            </a:pPr>
            <a:fld id="{3BBBE644-CA40-425A-B4ED-CE8075B08209}" type="slidenum">
              <a:rPr lang="pl-PL" altLang="pl-PL">
                <a:latin typeface="Calibri" pitchFamily="32" charset="0"/>
              </a:rPr>
              <a:pPr eaLnBrk="1" hangingPunct="1">
                <a:spcBef>
                  <a:spcPct val="0"/>
                </a:spcBef>
              </a:pPr>
              <a:t>10</a:t>
            </a:fld>
            <a:endParaRPr lang="pl-PL" altLang="pl-PL">
              <a:latin typeface="Calibri" pitchFamily="32" charset="0"/>
            </a:endParaRPr>
          </a:p>
        </p:txBody>
      </p:sp>
      <p:sp>
        <p:nvSpPr>
          <p:cNvPr id="29699" name="Rectangle 1"/>
          <p:cNvSpPr>
            <a:spLocks noGrp="1" noRot="1" noChangeAspect="1" noChangeArrowheads="1" noTextEdit="1"/>
          </p:cNvSpPr>
          <p:nvPr>
            <p:ph type="sldImg"/>
          </p:nvPr>
        </p:nvSpPr>
        <p:spPr>
          <a:xfrm>
            <a:off x="915988" y="742950"/>
            <a:ext cx="4953000" cy="3714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700" name="Rectangle 2"/>
          <p:cNvSpPr>
            <a:spLocks noGrp="1" noChangeArrowheads="1"/>
          </p:cNvSpPr>
          <p:nvPr>
            <p:ph type="body" idx="1"/>
          </p:nvPr>
        </p:nvSpPr>
        <p:spPr>
          <a:xfrm>
            <a:off x="678336" y="4705073"/>
            <a:ext cx="5428304" cy="445793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dirty="0"/>
          </a:p>
        </p:txBody>
      </p:sp>
    </p:spTree>
    <p:extLst>
      <p:ext uri="{BB962C8B-B14F-4D97-AF65-F5344CB8AC3E}">
        <p14:creationId xmlns:p14="http://schemas.microsoft.com/office/powerpoint/2010/main" val="912807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1pPr>
            <a:lvl2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2pPr>
            <a:lvl3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3pPr>
            <a:lvl4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4pPr>
            <a:lvl5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9pPr>
          </a:lstStyle>
          <a:p>
            <a:pPr eaLnBrk="1" hangingPunct="1">
              <a:spcBef>
                <a:spcPct val="0"/>
              </a:spcBef>
            </a:pPr>
            <a:fld id="{3BBBE644-CA40-425A-B4ED-CE8075B08209}" type="slidenum">
              <a:rPr lang="pl-PL" altLang="pl-PL">
                <a:latin typeface="Calibri" pitchFamily="32" charset="0"/>
              </a:rPr>
              <a:pPr eaLnBrk="1" hangingPunct="1">
                <a:spcBef>
                  <a:spcPct val="0"/>
                </a:spcBef>
              </a:pPr>
              <a:t>11</a:t>
            </a:fld>
            <a:endParaRPr lang="pl-PL" altLang="pl-PL">
              <a:latin typeface="Calibri" pitchFamily="32" charset="0"/>
            </a:endParaRPr>
          </a:p>
        </p:txBody>
      </p:sp>
      <p:sp>
        <p:nvSpPr>
          <p:cNvPr id="29699" name="Rectangle 1"/>
          <p:cNvSpPr>
            <a:spLocks noGrp="1" noRot="1" noChangeAspect="1" noChangeArrowheads="1" noTextEdit="1"/>
          </p:cNvSpPr>
          <p:nvPr>
            <p:ph type="sldImg"/>
          </p:nvPr>
        </p:nvSpPr>
        <p:spPr>
          <a:xfrm>
            <a:off x="915988" y="742950"/>
            <a:ext cx="4953000" cy="3714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700" name="Rectangle 2"/>
          <p:cNvSpPr>
            <a:spLocks noGrp="1" noChangeArrowheads="1"/>
          </p:cNvSpPr>
          <p:nvPr>
            <p:ph type="body" idx="1"/>
          </p:nvPr>
        </p:nvSpPr>
        <p:spPr>
          <a:xfrm>
            <a:off x="678336" y="4705073"/>
            <a:ext cx="5428304" cy="445793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pl-PL" altLang="pl-PL"/>
              <a:t>slajd ankiety potrzeb</a:t>
            </a:r>
          </a:p>
        </p:txBody>
      </p:sp>
    </p:spTree>
    <p:extLst>
      <p:ext uri="{BB962C8B-B14F-4D97-AF65-F5344CB8AC3E}">
        <p14:creationId xmlns:p14="http://schemas.microsoft.com/office/powerpoint/2010/main" val="3421598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1pPr>
            <a:lvl2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2pPr>
            <a:lvl3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3pPr>
            <a:lvl4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4pPr>
            <a:lvl5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9pPr>
          </a:lstStyle>
          <a:p>
            <a:pPr eaLnBrk="1" hangingPunct="1">
              <a:spcBef>
                <a:spcPct val="0"/>
              </a:spcBef>
            </a:pPr>
            <a:fld id="{59A00364-F86E-49BD-8E79-2EF807FE44A5}" type="slidenum">
              <a:rPr lang="pl-PL" altLang="pl-PL">
                <a:latin typeface="Calibri" pitchFamily="32" charset="0"/>
              </a:rPr>
              <a:pPr eaLnBrk="1" hangingPunct="1">
                <a:spcBef>
                  <a:spcPct val="0"/>
                </a:spcBef>
              </a:pPr>
              <a:t>13</a:t>
            </a:fld>
            <a:endParaRPr lang="pl-PL" altLang="pl-PL">
              <a:latin typeface="Calibri" pitchFamily="32" charset="0"/>
            </a:endParaRPr>
          </a:p>
        </p:txBody>
      </p:sp>
      <p:sp>
        <p:nvSpPr>
          <p:cNvPr id="27651" name="Rectangle 1"/>
          <p:cNvSpPr>
            <a:spLocks noGrp="1" noRot="1" noChangeAspect="1" noChangeArrowheads="1" noTextEdit="1"/>
          </p:cNvSpPr>
          <p:nvPr>
            <p:ph type="sldImg"/>
          </p:nvPr>
        </p:nvSpPr>
        <p:spPr>
          <a:xfrm>
            <a:off x="915988" y="742950"/>
            <a:ext cx="4953000" cy="3714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p:cNvSpPr>
            <a:spLocks noGrp="1" noChangeArrowheads="1"/>
          </p:cNvSpPr>
          <p:nvPr>
            <p:ph type="body" idx="1"/>
          </p:nvPr>
        </p:nvSpPr>
        <p:spPr>
          <a:xfrm>
            <a:off x="678336" y="4705073"/>
            <a:ext cx="5428304" cy="445793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extLst>
      <p:ext uri="{BB962C8B-B14F-4D97-AF65-F5344CB8AC3E}">
        <p14:creationId xmlns:p14="http://schemas.microsoft.com/office/powerpoint/2010/main" val="3800543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1pPr>
            <a:lvl2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2pPr>
            <a:lvl3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3pPr>
            <a:lvl4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4pPr>
            <a:lvl5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9pPr>
          </a:lstStyle>
          <a:p>
            <a:pPr eaLnBrk="1" hangingPunct="1">
              <a:spcBef>
                <a:spcPct val="0"/>
              </a:spcBef>
            </a:pPr>
            <a:fld id="{59A00364-F86E-49BD-8E79-2EF807FE44A5}" type="slidenum">
              <a:rPr lang="pl-PL" altLang="pl-PL">
                <a:latin typeface="Calibri" pitchFamily="32" charset="0"/>
              </a:rPr>
              <a:pPr eaLnBrk="1" hangingPunct="1">
                <a:spcBef>
                  <a:spcPct val="0"/>
                </a:spcBef>
              </a:pPr>
              <a:t>14</a:t>
            </a:fld>
            <a:endParaRPr lang="pl-PL" altLang="pl-PL">
              <a:latin typeface="Calibri" pitchFamily="32" charset="0"/>
            </a:endParaRPr>
          </a:p>
        </p:txBody>
      </p:sp>
      <p:sp>
        <p:nvSpPr>
          <p:cNvPr id="27651" name="Rectangle 1"/>
          <p:cNvSpPr>
            <a:spLocks noGrp="1" noRot="1" noChangeAspect="1" noChangeArrowheads="1" noTextEdit="1"/>
          </p:cNvSpPr>
          <p:nvPr>
            <p:ph type="sldImg"/>
          </p:nvPr>
        </p:nvSpPr>
        <p:spPr>
          <a:xfrm>
            <a:off x="915988" y="742950"/>
            <a:ext cx="4953000" cy="3714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p:cNvSpPr>
            <a:spLocks noGrp="1" noChangeArrowheads="1"/>
          </p:cNvSpPr>
          <p:nvPr>
            <p:ph type="body" idx="1"/>
          </p:nvPr>
        </p:nvSpPr>
        <p:spPr>
          <a:xfrm>
            <a:off x="678336" y="4705073"/>
            <a:ext cx="5428304" cy="445793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extLst>
      <p:ext uri="{BB962C8B-B14F-4D97-AF65-F5344CB8AC3E}">
        <p14:creationId xmlns:p14="http://schemas.microsoft.com/office/powerpoint/2010/main" val="3458754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1pPr>
            <a:lvl2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2pPr>
            <a:lvl3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3pPr>
            <a:lvl4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4pPr>
            <a:lvl5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9pPr>
          </a:lstStyle>
          <a:p>
            <a:pPr eaLnBrk="1" hangingPunct="1">
              <a:spcBef>
                <a:spcPct val="0"/>
              </a:spcBef>
            </a:pPr>
            <a:fld id="{59A00364-F86E-49BD-8E79-2EF807FE44A5}" type="slidenum">
              <a:rPr lang="pl-PL" altLang="pl-PL">
                <a:latin typeface="Calibri" pitchFamily="32" charset="0"/>
              </a:rPr>
              <a:pPr eaLnBrk="1" hangingPunct="1">
                <a:spcBef>
                  <a:spcPct val="0"/>
                </a:spcBef>
              </a:pPr>
              <a:t>15</a:t>
            </a:fld>
            <a:endParaRPr lang="pl-PL" altLang="pl-PL">
              <a:latin typeface="Calibri" pitchFamily="32" charset="0"/>
            </a:endParaRPr>
          </a:p>
        </p:txBody>
      </p:sp>
      <p:sp>
        <p:nvSpPr>
          <p:cNvPr id="27651" name="Rectangle 1"/>
          <p:cNvSpPr>
            <a:spLocks noGrp="1" noRot="1" noChangeAspect="1" noChangeArrowheads="1" noTextEdit="1"/>
          </p:cNvSpPr>
          <p:nvPr>
            <p:ph type="sldImg"/>
          </p:nvPr>
        </p:nvSpPr>
        <p:spPr>
          <a:xfrm>
            <a:off x="915988" y="742950"/>
            <a:ext cx="4953000" cy="3714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p:cNvSpPr>
            <a:spLocks noGrp="1" noChangeArrowheads="1"/>
          </p:cNvSpPr>
          <p:nvPr>
            <p:ph type="body" idx="1"/>
          </p:nvPr>
        </p:nvSpPr>
        <p:spPr>
          <a:xfrm>
            <a:off x="678336" y="4705073"/>
            <a:ext cx="5428304" cy="445793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extLst>
      <p:ext uri="{BB962C8B-B14F-4D97-AF65-F5344CB8AC3E}">
        <p14:creationId xmlns:p14="http://schemas.microsoft.com/office/powerpoint/2010/main" val="4228298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1pPr>
            <a:lvl2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2pPr>
            <a:lvl3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3pPr>
            <a:lvl4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4pPr>
            <a:lvl5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9pPr>
          </a:lstStyle>
          <a:p>
            <a:pPr eaLnBrk="1" hangingPunct="1">
              <a:spcBef>
                <a:spcPct val="0"/>
              </a:spcBef>
            </a:pPr>
            <a:fld id="{59A00364-F86E-49BD-8E79-2EF807FE44A5}" type="slidenum">
              <a:rPr lang="pl-PL" altLang="pl-PL">
                <a:latin typeface="Calibri" pitchFamily="32" charset="0"/>
              </a:rPr>
              <a:pPr eaLnBrk="1" hangingPunct="1">
                <a:spcBef>
                  <a:spcPct val="0"/>
                </a:spcBef>
              </a:pPr>
              <a:t>16</a:t>
            </a:fld>
            <a:endParaRPr lang="pl-PL" altLang="pl-PL">
              <a:latin typeface="Calibri" pitchFamily="32" charset="0"/>
            </a:endParaRPr>
          </a:p>
        </p:txBody>
      </p:sp>
      <p:sp>
        <p:nvSpPr>
          <p:cNvPr id="27651" name="Rectangle 1"/>
          <p:cNvSpPr>
            <a:spLocks noGrp="1" noRot="1" noChangeAspect="1" noChangeArrowheads="1" noTextEdit="1"/>
          </p:cNvSpPr>
          <p:nvPr>
            <p:ph type="sldImg"/>
          </p:nvPr>
        </p:nvSpPr>
        <p:spPr>
          <a:xfrm>
            <a:off x="915988" y="742950"/>
            <a:ext cx="4953000" cy="3714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p:cNvSpPr>
            <a:spLocks noGrp="1" noChangeArrowheads="1"/>
          </p:cNvSpPr>
          <p:nvPr>
            <p:ph type="body" idx="1"/>
          </p:nvPr>
        </p:nvSpPr>
        <p:spPr>
          <a:xfrm>
            <a:off x="678336" y="4705073"/>
            <a:ext cx="5428304" cy="445793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extLst>
      <p:ext uri="{BB962C8B-B14F-4D97-AF65-F5344CB8AC3E}">
        <p14:creationId xmlns:p14="http://schemas.microsoft.com/office/powerpoint/2010/main" val="40621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1pPr>
            <a:lvl2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2pPr>
            <a:lvl3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3pPr>
            <a:lvl4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4pPr>
            <a:lvl5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9pPr>
          </a:lstStyle>
          <a:p>
            <a:pPr eaLnBrk="1" hangingPunct="1">
              <a:spcBef>
                <a:spcPct val="0"/>
              </a:spcBef>
            </a:pPr>
            <a:fld id="{59A00364-F86E-49BD-8E79-2EF807FE44A5}" type="slidenum">
              <a:rPr lang="pl-PL" altLang="pl-PL">
                <a:latin typeface="Calibri" pitchFamily="32" charset="0"/>
              </a:rPr>
              <a:pPr eaLnBrk="1" hangingPunct="1">
                <a:spcBef>
                  <a:spcPct val="0"/>
                </a:spcBef>
              </a:pPr>
              <a:t>17</a:t>
            </a:fld>
            <a:endParaRPr lang="pl-PL" altLang="pl-PL">
              <a:latin typeface="Calibri" pitchFamily="32" charset="0"/>
            </a:endParaRPr>
          </a:p>
        </p:txBody>
      </p:sp>
      <p:sp>
        <p:nvSpPr>
          <p:cNvPr id="27651" name="Rectangle 1"/>
          <p:cNvSpPr>
            <a:spLocks noGrp="1" noRot="1" noChangeAspect="1" noChangeArrowheads="1" noTextEdit="1"/>
          </p:cNvSpPr>
          <p:nvPr>
            <p:ph type="sldImg"/>
          </p:nvPr>
        </p:nvSpPr>
        <p:spPr>
          <a:xfrm>
            <a:off x="915988" y="742950"/>
            <a:ext cx="4953000" cy="3714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p:cNvSpPr>
            <a:spLocks noGrp="1" noChangeArrowheads="1"/>
          </p:cNvSpPr>
          <p:nvPr>
            <p:ph type="body" idx="1"/>
          </p:nvPr>
        </p:nvSpPr>
        <p:spPr>
          <a:xfrm>
            <a:off x="678336" y="4705073"/>
            <a:ext cx="5428304" cy="445793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extLst>
      <p:ext uri="{BB962C8B-B14F-4D97-AF65-F5344CB8AC3E}">
        <p14:creationId xmlns:p14="http://schemas.microsoft.com/office/powerpoint/2010/main" val="1217278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1pPr>
            <a:lvl2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2pPr>
            <a:lvl3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3pPr>
            <a:lvl4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4pPr>
            <a:lvl5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9pPr>
          </a:lstStyle>
          <a:p>
            <a:pPr eaLnBrk="1" hangingPunct="1">
              <a:spcBef>
                <a:spcPct val="0"/>
              </a:spcBef>
            </a:pPr>
            <a:fld id="{59A00364-F86E-49BD-8E79-2EF807FE44A5}" type="slidenum">
              <a:rPr lang="pl-PL" altLang="pl-PL">
                <a:latin typeface="Calibri" pitchFamily="32" charset="0"/>
              </a:rPr>
              <a:pPr eaLnBrk="1" hangingPunct="1">
                <a:spcBef>
                  <a:spcPct val="0"/>
                </a:spcBef>
              </a:pPr>
              <a:t>18</a:t>
            </a:fld>
            <a:endParaRPr lang="pl-PL" altLang="pl-PL">
              <a:latin typeface="Calibri" pitchFamily="32" charset="0"/>
            </a:endParaRPr>
          </a:p>
        </p:txBody>
      </p:sp>
      <p:sp>
        <p:nvSpPr>
          <p:cNvPr id="27651" name="Rectangle 1"/>
          <p:cNvSpPr>
            <a:spLocks noGrp="1" noRot="1" noChangeAspect="1" noChangeArrowheads="1" noTextEdit="1"/>
          </p:cNvSpPr>
          <p:nvPr>
            <p:ph type="sldImg"/>
          </p:nvPr>
        </p:nvSpPr>
        <p:spPr>
          <a:xfrm>
            <a:off x="915988" y="742950"/>
            <a:ext cx="4953000" cy="3714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p:cNvSpPr>
            <a:spLocks noGrp="1" noChangeArrowheads="1"/>
          </p:cNvSpPr>
          <p:nvPr>
            <p:ph type="body" idx="1"/>
          </p:nvPr>
        </p:nvSpPr>
        <p:spPr>
          <a:xfrm>
            <a:off x="678336" y="4705073"/>
            <a:ext cx="5428304" cy="445793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extLst>
      <p:ext uri="{BB962C8B-B14F-4D97-AF65-F5344CB8AC3E}">
        <p14:creationId xmlns:p14="http://schemas.microsoft.com/office/powerpoint/2010/main" val="1665572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1pPr>
            <a:lvl2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2pPr>
            <a:lvl3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3pPr>
            <a:lvl4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4pPr>
            <a:lvl5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9pPr>
          </a:lstStyle>
          <a:p>
            <a:pPr eaLnBrk="1" hangingPunct="1">
              <a:spcBef>
                <a:spcPct val="0"/>
              </a:spcBef>
            </a:pPr>
            <a:fld id="{59A00364-F86E-49BD-8E79-2EF807FE44A5}" type="slidenum">
              <a:rPr lang="pl-PL" altLang="pl-PL">
                <a:latin typeface="Calibri" pitchFamily="32" charset="0"/>
              </a:rPr>
              <a:pPr eaLnBrk="1" hangingPunct="1">
                <a:spcBef>
                  <a:spcPct val="0"/>
                </a:spcBef>
              </a:pPr>
              <a:t>19</a:t>
            </a:fld>
            <a:endParaRPr lang="pl-PL" altLang="pl-PL">
              <a:latin typeface="Calibri" pitchFamily="32" charset="0"/>
            </a:endParaRPr>
          </a:p>
        </p:txBody>
      </p:sp>
      <p:sp>
        <p:nvSpPr>
          <p:cNvPr id="27651" name="Rectangle 1"/>
          <p:cNvSpPr>
            <a:spLocks noGrp="1" noRot="1" noChangeAspect="1" noChangeArrowheads="1" noTextEdit="1"/>
          </p:cNvSpPr>
          <p:nvPr>
            <p:ph type="sldImg"/>
          </p:nvPr>
        </p:nvSpPr>
        <p:spPr>
          <a:xfrm>
            <a:off x="915988" y="742950"/>
            <a:ext cx="4953000" cy="3714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p:cNvSpPr>
            <a:spLocks noGrp="1" noChangeArrowheads="1"/>
          </p:cNvSpPr>
          <p:nvPr>
            <p:ph type="body" idx="1"/>
          </p:nvPr>
        </p:nvSpPr>
        <p:spPr>
          <a:xfrm>
            <a:off x="678336" y="4705073"/>
            <a:ext cx="5428304" cy="445793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extLst>
      <p:ext uri="{BB962C8B-B14F-4D97-AF65-F5344CB8AC3E}">
        <p14:creationId xmlns:p14="http://schemas.microsoft.com/office/powerpoint/2010/main" val="2497127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1pPr>
            <a:lvl2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2pPr>
            <a:lvl3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3pPr>
            <a:lvl4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4pPr>
            <a:lvl5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9pPr>
          </a:lstStyle>
          <a:p>
            <a:pPr eaLnBrk="1" hangingPunct="1">
              <a:spcBef>
                <a:spcPct val="0"/>
              </a:spcBef>
            </a:pPr>
            <a:fld id="{59A00364-F86E-49BD-8E79-2EF807FE44A5}" type="slidenum">
              <a:rPr lang="pl-PL" altLang="pl-PL">
                <a:latin typeface="Calibri" pitchFamily="32" charset="0"/>
              </a:rPr>
              <a:pPr eaLnBrk="1" hangingPunct="1">
                <a:spcBef>
                  <a:spcPct val="0"/>
                </a:spcBef>
              </a:pPr>
              <a:t>20</a:t>
            </a:fld>
            <a:endParaRPr lang="pl-PL" altLang="pl-PL">
              <a:latin typeface="Calibri" pitchFamily="32" charset="0"/>
            </a:endParaRPr>
          </a:p>
        </p:txBody>
      </p:sp>
      <p:sp>
        <p:nvSpPr>
          <p:cNvPr id="27651" name="Rectangle 1"/>
          <p:cNvSpPr>
            <a:spLocks noGrp="1" noRot="1" noChangeAspect="1" noChangeArrowheads="1" noTextEdit="1"/>
          </p:cNvSpPr>
          <p:nvPr>
            <p:ph type="sldImg"/>
          </p:nvPr>
        </p:nvSpPr>
        <p:spPr>
          <a:xfrm>
            <a:off x="915988" y="742950"/>
            <a:ext cx="4953000" cy="3714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p:cNvSpPr>
            <a:spLocks noGrp="1" noChangeArrowheads="1"/>
          </p:cNvSpPr>
          <p:nvPr>
            <p:ph type="body" idx="1"/>
          </p:nvPr>
        </p:nvSpPr>
        <p:spPr>
          <a:xfrm>
            <a:off x="678336" y="4705073"/>
            <a:ext cx="5428304" cy="445793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extLst>
      <p:ext uri="{BB962C8B-B14F-4D97-AF65-F5344CB8AC3E}">
        <p14:creationId xmlns:p14="http://schemas.microsoft.com/office/powerpoint/2010/main" val="3120825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1pPr>
            <a:lvl2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2pPr>
            <a:lvl3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3pPr>
            <a:lvl4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4pPr>
            <a:lvl5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9pPr>
          </a:lstStyle>
          <a:p>
            <a:pPr eaLnBrk="1" hangingPunct="1">
              <a:spcBef>
                <a:spcPct val="0"/>
              </a:spcBef>
            </a:pPr>
            <a:fld id="{59A00364-F86E-49BD-8E79-2EF807FE44A5}" type="slidenum">
              <a:rPr lang="pl-PL" altLang="pl-PL">
                <a:latin typeface="Calibri" pitchFamily="32" charset="0"/>
              </a:rPr>
              <a:pPr eaLnBrk="1" hangingPunct="1">
                <a:spcBef>
                  <a:spcPct val="0"/>
                </a:spcBef>
              </a:pPr>
              <a:t>2</a:t>
            </a:fld>
            <a:endParaRPr lang="pl-PL" altLang="pl-PL">
              <a:latin typeface="Calibri" pitchFamily="32" charset="0"/>
            </a:endParaRPr>
          </a:p>
        </p:txBody>
      </p:sp>
      <p:sp>
        <p:nvSpPr>
          <p:cNvPr id="27651" name="Rectangle 1"/>
          <p:cNvSpPr>
            <a:spLocks noGrp="1" noRot="1" noChangeAspect="1" noChangeArrowheads="1" noTextEdit="1"/>
          </p:cNvSpPr>
          <p:nvPr>
            <p:ph type="sldImg"/>
          </p:nvPr>
        </p:nvSpPr>
        <p:spPr>
          <a:xfrm>
            <a:off x="915988" y="742950"/>
            <a:ext cx="4953000" cy="3714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p:cNvSpPr>
            <a:spLocks noGrp="1" noChangeArrowheads="1"/>
          </p:cNvSpPr>
          <p:nvPr>
            <p:ph type="body" idx="1"/>
          </p:nvPr>
        </p:nvSpPr>
        <p:spPr>
          <a:xfrm>
            <a:off x="678336" y="4705073"/>
            <a:ext cx="5428304" cy="445793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spcAft>
                <a:spcPts val="0"/>
              </a:spcAft>
            </a:pPr>
            <a:r>
              <a:rPr lang="pl-PL" sz="1200" dirty="0">
                <a:effectLst/>
                <a:latin typeface="Book Antiqua"/>
                <a:ea typeface="Calibri"/>
                <a:cs typeface="Arial"/>
              </a:rPr>
              <a:t>Prace nad zmianą </a:t>
            </a:r>
            <a:r>
              <a:rPr lang="pl-PL" sz="1200" i="1" dirty="0">
                <a:effectLst/>
                <a:latin typeface="Book Antiqua"/>
                <a:ea typeface="Calibri"/>
                <a:cs typeface="Arial"/>
              </a:rPr>
              <a:t>Planu zagospodarowania przestrzennego województwa mazowieckiego (</a:t>
            </a:r>
            <a:r>
              <a:rPr lang="pl-PL" sz="1200" dirty="0">
                <a:effectLst/>
                <a:latin typeface="Book Antiqua"/>
                <a:ea typeface="Calibri"/>
                <a:cs typeface="Arial"/>
              </a:rPr>
              <a:t>dalej </a:t>
            </a:r>
            <a:r>
              <a:rPr lang="pl-PL" sz="1200" i="1" dirty="0">
                <a:effectLst/>
                <a:latin typeface="Book Antiqua"/>
                <a:ea typeface="Calibri"/>
                <a:cs typeface="Arial"/>
              </a:rPr>
              <a:t>Plan</a:t>
            </a:r>
            <a:r>
              <a:rPr lang="pl-PL" sz="1200" dirty="0">
                <a:effectLst/>
                <a:latin typeface="Book Antiqua"/>
                <a:ea typeface="Calibri"/>
                <a:cs typeface="Arial"/>
              </a:rPr>
              <a:t> lub </a:t>
            </a:r>
            <a:r>
              <a:rPr lang="pl-PL" sz="1200" i="1" dirty="0">
                <a:effectLst/>
                <a:latin typeface="Book Antiqua"/>
                <a:ea typeface="Calibri"/>
                <a:cs typeface="Arial"/>
              </a:rPr>
              <a:t>PZPWM)</a:t>
            </a:r>
            <a:r>
              <a:rPr lang="pl-PL" sz="1200" dirty="0">
                <a:effectLst/>
                <a:latin typeface="Book Antiqua"/>
                <a:ea typeface="Calibri"/>
                <a:cs typeface="Arial"/>
              </a:rPr>
              <a:t>, obejmującego plan zagospodarowania przestrzennego dla miejskiego obszaru funkcjonalnego ośrodka wojewódzkiego Warszawy, rozpoczęto wraz z podjęciem przez Sejmik Województwa Mazowieckiego uchwały nr 196/16 z dnia 21 listopada 2016 r. Podjęcie uchwały podyktowane było przede wszystkim istotnymi zmianami w przepisach prawnych, ale także potrzebą aktualizacji kierunków polityki przestrzennej województwa, uwzględniających nowe zadania i wyzwania rozwojowe.</a:t>
            </a:r>
            <a:r>
              <a:rPr lang="pl-PL" dirty="0">
                <a:effectLst/>
              </a:rPr>
              <a:t> </a:t>
            </a:r>
            <a:r>
              <a:rPr lang="pl-PL" sz="1050" dirty="0">
                <a:effectLst/>
                <a:latin typeface="Book Antiqua"/>
                <a:ea typeface="Calibri"/>
                <a:cs typeface="Arial"/>
              </a:rPr>
              <a:t>art. 39 ust. 6 Ustawy z dnia 27 marca 2003 r. o planowaniu i zagospodarowaniu przestrzennym, (Dz.U. z 2017 r. poz. 1073)</a:t>
            </a:r>
            <a:endParaRPr lang="pl-PL" sz="1200" dirty="0">
              <a:effectLst/>
              <a:latin typeface="Times New Roman"/>
              <a:ea typeface="Times New Roman"/>
            </a:endParaRPr>
          </a:p>
          <a:p>
            <a:endParaRPr lang="pl-PL" altLang="pl-PL" dirty="0"/>
          </a:p>
        </p:txBody>
      </p:sp>
    </p:spTree>
    <p:extLst>
      <p:ext uri="{BB962C8B-B14F-4D97-AF65-F5344CB8AC3E}">
        <p14:creationId xmlns:p14="http://schemas.microsoft.com/office/powerpoint/2010/main" val="61464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1pPr>
            <a:lvl2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2pPr>
            <a:lvl3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3pPr>
            <a:lvl4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4pPr>
            <a:lvl5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9pPr>
          </a:lstStyle>
          <a:p>
            <a:pPr eaLnBrk="1" hangingPunct="1">
              <a:spcBef>
                <a:spcPct val="0"/>
              </a:spcBef>
            </a:pPr>
            <a:fld id="{59A00364-F86E-49BD-8E79-2EF807FE44A5}" type="slidenum">
              <a:rPr lang="pl-PL" altLang="pl-PL">
                <a:latin typeface="Calibri" pitchFamily="32" charset="0"/>
              </a:rPr>
              <a:pPr eaLnBrk="1" hangingPunct="1">
                <a:spcBef>
                  <a:spcPct val="0"/>
                </a:spcBef>
              </a:pPr>
              <a:t>21</a:t>
            </a:fld>
            <a:endParaRPr lang="pl-PL" altLang="pl-PL">
              <a:latin typeface="Calibri" pitchFamily="32" charset="0"/>
            </a:endParaRPr>
          </a:p>
        </p:txBody>
      </p:sp>
      <p:sp>
        <p:nvSpPr>
          <p:cNvPr id="27651" name="Rectangle 1"/>
          <p:cNvSpPr>
            <a:spLocks noGrp="1" noRot="1" noChangeAspect="1" noChangeArrowheads="1" noTextEdit="1"/>
          </p:cNvSpPr>
          <p:nvPr>
            <p:ph type="sldImg"/>
          </p:nvPr>
        </p:nvSpPr>
        <p:spPr>
          <a:xfrm>
            <a:off x="915988" y="742950"/>
            <a:ext cx="4953000" cy="3714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p:cNvSpPr>
            <a:spLocks noGrp="1" noChangeArrowheads="1"/>
          </p:cNvSpPr>
          <p:nvPr>
            <p:ph type="body" idx="1"/>
          </p:nvPr>
        </p:nvSpPr>
        <p:spPr>
          <a:xfrm>
            <a:off x="678336" y="4705073"/>
            <a:ext cx="5428304" cy="445793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extLst>
      <p:ext uri="{BB962C8B-B14F-4D97-AF65-F5344CB8AC3E}">
        <p14:creationId xmlns:p14="http://schemas.microsoft.com/office/powerpoint/2010/main" val="1730657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73FE1FED-E721-4004-8F27-EBDA152A0388}" type="slidenum">
              <a:rPr lang="pl-PL" smtClean="0"/>
              <a:pPr/>
              <a:t>23</a:t>
            </a:fld>
            <a:endParaRPr lang="pl-PL"/>
          </a:p>
        </p:txBody>
      </p:sp>
    </p:spTree>
    <p:extLst>
      <p:ext uri="{BB962C8B-B14F-4D97-AF65-F5344CB8AC3E}">
        <p14:creationId xmlns:p14="http://schemas.microsoft.com/office/powerpoint/2010/main" val="33362248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1pPr>
            <a:lvl2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2pPr>
            <a:lvl3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3pPr>
            <a:lvl4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4pPr>
            <a:lvl5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9pPr>
          </a:lstStyle>
          <a:p>
            <a:pPr eaLnBrk="1" hangingPunct="1">
              <a:spcBef>
                <a:spcPct val="0"/>
              </a:spcBef>
            </a:pPr>
            <a:fld id="{59A00364-F86E-49BD-8E79-2EF807FE44A5}" type="slidenum">
              <a:rPr lang="pl-PL" altLang="pl-PL">
                <a:latin typeface="Calibri" pitchFamily="32" charset="0"/>
              </a:rPr>
              <a:pPr eaLnBrk="1" hangingPunct="1">
                <a:spcBef>
                  <a:spcPct val="0"/>
                </a:spcBef>
              </a:pPr>
              <a:t>38</a:t>
            </a:fld>
            <a:endParaRPr lang="pl-PL" altLang="pl-PL">
              <a:latin typeface="Calibri" pitchFamily="32" charset="0"/>
            </a:endParaRPr>
          </a:p>
        </p:txBody>
      </p:sp>
      <p:sp>
        <p:nvSpPr>
          <p:cNvPr id="27651" name="Rectangle 1"/>
          <p:cNvSpPr>
            <a:spLocks noGrp="1" noRot="1" noChangeAspect="1" noChangeArrowheads="1" noTextEdit="1"/>
          </p:cNvSpPr>
          <p:nvPr>
            <p:ph type="sldImg"/>
          </p:nvPr>
        </p:nvSpPr>
        <p:spPr>
          <a:xfrm>
            <a:off x="915988" y="742950"/>
            <a:ext cx="4953000" cy="3714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p:cNvSpPr>
            <a:spLocks noGrp="1" noChangeArrowheads="1"/>
          </p:cNvSpPr>
          <p:nvPr>
            <p:ph type="body" idx="1"/>
          </p:nvPr>
        </p:nvSpPr>
        <p:spPr>
          <a:xfrm>
            <a:off x="678336" y="4705073"/>
            <a:ext cx="5428304" cy="445793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dirty="0"/>
          </a:p>
        </p:txBody>
      </p:sp>
    </p:spTree>
    <p:extLst>
      <p:ext uri="{BB962C8B-B14F-4D97-AF65-F5344CB8AC3E}">
        <p14:creationId xmlns:p14="http://schemas.microsoft.com/office/powerpoint/2010/main" val="902620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1pPr>
            <a:lvl2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2pPr>
            <a:lvl3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3pPr>
            <a:lvl4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4pPr>
            <a:lvl5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9pPr>
          </a:lstStyle>
          <a:p>
            <a:pPr eaLnBrk="1" hangingPunct="1">
              <a:spcBef>
                <a:spcPct val="0"/>
              </a:spcBef>
            </a:pPr>
            <a:fld id="{59A00364-F86E-49BD-8E79-2EF807FE44A5}" type="slidenum">
              <a:rPr lang="pl-PL" altLang="pl-PL">
                <a:latin typeface="Calibri" pitchFamily="32" charset="0"/>
              </a:rPr>
              <a:pPr eaLnBrk="1" hangingPunct="1">
                <a:spcBef>
                  <a:spcPct val="0"/>
                </a:spcBef>
              </a:pPr>
              <a:t>39</a:t>
            </a:fld>
            <a:endParaRPr lang="pl-PL" altLang="pl-PL">
              <a:latin typeface="Calibri" pitchFamily="32" charset="0"/>
            </a:endParaRPr>
          </a:p>
        </p:txBody>
      </p:sp>
      <p:sp>
        <p:nvSpPr>
          <p:cNvPr id="27651" name="Rectangle 1"/>
          <p:cNvSpPr>
            <a:spLocks noGrp="1" noRot="1" noChangeAspect="1" noChangeArrowheads="1" noTextEdit="1"/>
          </p:cNvSpPr>
          <p:nvPr>
            <p:ph type="sldImg"/>
          </p:nvPr>
        </p:nvSpPr>
        <p:spPr>
          <a:xfrm>
            <a:off x="915988" y="742950"/>
            <a:ext cx="4953000" cy="3714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p:cNvSpPr>
            <a:spLocks noGrp="1" noChangeArrowheads="1"/>
          </p:cNvSpPr>
          <p:nvPr>
            <p:ph type="body" idx="1"/>
          </p:nvPr>
        </p:nvSpPr>
        <p:spPr>
          <a:xfrm>
            <a:off x="678336" y="4705073"/>
            <a:ext cx="5428304" cy="445793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extLst>
      <p:ext uri="{BB962C8B-B14F-4D97-AF65-F5344CB8AC3E}">
        <p14:creationId xmlns:p14="http://schemas.microsoft.com/office/powerpoint/2010/main" val="2456288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1pPr>
            <a:lvl2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2pPr>
            <a:lvl3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3pPr>
            <a:lvl4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4pPr>
            <a:lvl5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9pPr>
          </a:lstStyle>
          <a:p>
            <a:pPr eaLnBrk="1" hangingPunct="1">
              <a:spcBef>
                <a:spcPct val="0"/>
              </a:spcBef>
            </a:pPr>
            <a:fld id="{8219E515-8AEF-4026-A1AB-FEC308F719D2}" type="slidenum">
              <a:rPr lang="pl-PL" altLang="pl-PL">
                <a:latin typeface="Calibri" pitchFamily="32" charset="0"/>
              </a:rPr>
              <a:pPr eaLnBrk="1" hangingPunct="1">
                <a:spcBef>
                  <a:spcPct val="0"/>
                </a:spcBef>
              </a:pPr>
              <a:t>40</a:t>
            </a:fld>
            <a:endParaRPr lang="pl-PL" altLang="pl-PL">
              <a:latin typeface="Calibri" pitchFamily="32" charset="0"/>
            </a:endParaRPr>
          </a:p>
        </p:txBody>
      </p:sp>
      <p:sp>
        <p:nvSpPr>
          <p:cNvPr id="17411" name="Rectangle 1"/>
          <p:cNvSpPr>
            <a:spLocks noGrp="1" noRot="1" noChangeAspect="1" noChangeArrowheads="1" noTextEdit="1"/>
          </p:cNvSpPr>
          <p:nvPr>
            <p:ph type="sldImg"/>
          </p:nvPr>
        </p:nvSpPr>
        <p:spPr>
          <a:xfrm>
            <a:off x="915988" y="742950"/>
            <a:ext cx="4953000" cy="3714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2" name="Rectangle 2"/>
          <p:cNvSpPr>
            <a:spLocks noGrp="1" noChangeArrowheads="1"/>
          </p:cNvSpPr>
          <p:nvPr>
            <p:ph type="body" idx="1"/>
          </p:nvPr>
        </p:nvSpPr>
        <p:spPr>
          <a:xfrm>
            <a:off x="678336" y="4705073"/>
            <a:ext cx="5428304" cy="445793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extLst>
      <p:ext uri="{BB962C8B-B14F-4D97-AF65-F5344CB8AC3E}">
        <p14:creationId xmlns:p14="http://schemas.microsoft.com/office/powerpoint/2010/main" val="21258895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1pPr>
            <a:lvl2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2pPr>
            <a:lvl3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3pPr>
            <a:lvl4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4pPr>
            <a:lvl5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9pPr>
          </a:lstStyle>
          <a:p>
            <a:pPr eaLnBrk="1" hangingPunct="1">
              <a:spcBef>
                <a:spcPct val="0"/>
              </a:spcBef>
            </a:pPr>
            <a:fld id="{59A00364-F86E-49BD-8E79-2EF807FE44A5}" type="slidenum">
              <a:rPr lang="pl-PL" altLang="pl-PL">
                <a:latin typeface="Calibri" pitchFamily="32" charset="0"/>
              </a:rPr>
              <a:pPr eaLnBrk="1" hangingPunct="1">
                <a:spcBef>
                  <a:spcPct val="0"/>
                </a:spcBef>
              </a:pPr>
              <a:t>41</a:t>
            </a:fld>
            <a:endParaRPr lang="pl-PL" altLang="pl-PL">
              <a:latin typeface="Calibri" pitchFamily="32" charset="0"/>
            </a:endParaRPr>
          </a:p>
        </p:txBody>
      </p:sp>
      <p:sp>
        <p:nvSpPr>
          <p:cNvPr id="27651" name="Rectangle 1"/>
          <p:cNvSpPr>
            <a:spLocks noGrp="1" noRot="1" noChangeAspect="1" noChangeArrowheads="1" noTextEdit="1"/>
          </p:cNvSpPr>
          <p:nvPr>
            <p:ph type="sldImg"/>
          </p:nvPr>
        </p:nvSpPr>
        <p:spPr>
          <a:xfrm>
            <a:off x="915988" y="742950"/>
            <a:ext cx="4953000" cy="3714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p:cNvSpPr>
            <a:spLocks noGrp="1" noChangeArrowheads="1"/>
          </p:cNvSpPr>
          <p:nvPr>
            <p:ph type="body" idx="1"/>
          </p:nvPr>
        </p:nvSpPr>
        <p:spPr>
          <a:xfrm>
            <a:off x="678336" y="4705073"/>
            <a:ext cx="5428304" cy="445793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342900" lvl="0" indent="-342900" algn="just" fontAlgn="base">
              <a:lnSpc>
                <a:spcPct val="115000"/>
              </a:lnSpc>
              <a:spcAft>
                <a:spcPts val="600"/>
              </a:spcAft>
              <a:buClr>
                <a:srgbClr val="FF0000"/>
              </a:buClr>
              <a:buFont typeface="Wingdings"/>
              <a:buChar char=""/>
            </a:pPr>
            <a:r>
              <a:rPr lang="pl-PL" sz="1200" b="1" dirty="0">
                <a:effectLst/>
                <a:latin typeface="Book Antiqua"/>
                <a:ea typeface="Calibri"/>
                <a:cs typeface="Arial"/>
              </a:rPr>
              <a:t>Ustawa z dnia 6 grudnia 2006 r. o zasadach prowadzenia polityki rozwoju</a:t>
            </a:r>
            <a:r>
              <a:rPr lang="pl-PL" sz="1200" dirty="0">
                <a:effectLst/>
                <a:latin typeface="Book Antiqua"/>
                <a:ea typeface="Calibri"/>
                <a:cs typeface="Arial"/>
              </a:rPr>
              <a:t> (Dz.U. z 2017 r. poz. 1376 z </a:t>
            </a:r>
            <a:r>
              <a:rPr lang="pl-PL" sz="1200" dirty="0" err="1">
                <a:effectLst/>
                <a:latin typeface="Book Antiqua"/>
                <a:ea typeface="Calibri"/>
                <a:cs typeface="Arial"/>
              </a:rPr>
              <a:t>późn</a:t>
            </a:r>
            <a:r>
              <a:rPr lang="pl-PL" sz="1200" dirty="0">
                <a:effectLst/>
                <a:latin typeface="Book Antiqua"/>
                <a:ea typeface="Calibri"/>
                <a:cs typeface="Arial"/>
              </a:rPr>
              <a:t>. zm.) jest dokumentem, który dotyczy sposobu prowadzenia polityki rozwoju i odnosi się do wszystkich podmiotów realizujących tę politykę. Tym samym art. 3 ustawy obliguje samorząd wojewódzki do prowadzenia polityki rozwoju na terenie województwa, zdefiniowanej w art. 2., jako zespół „wzajemnie powiązanych działań podejmowanych i realizowanych w celu zapewnienia trwałego i zrównoważonego rozwoju kraju, spójności społeczno-gospodarczej, regionalnej i przestrzennej, podnoszenia konkurencyjności gospodarki oraz tworzenia nowych miejsc pracy w skali krajowej, regionalnej lub lokalnej”. </a:t>
            </a:r>
            <a:endParaRPr lang="pl-PL" sz="1600" dirty="0">
              <a:effectLst/>
              <a:latin typeface="+mn-lt"/>
              <a:ea typeface="Calibri"/>
              <a:cs typeface="Times New Roman"/>
            </a:endParaRPr>
          </a:p>
          <a:p>
            <a:endParaRPr lang="pl-PL" altLang="pl-PL" dirty="0"/>
          </a:p>
        </p:txBody>
      </p:sp>
    </p:spTree>
    <p:extLst>
      <p:ext uri="{BB962C8B-B14F-4D97-AF65-F5344CB8AC3E}">
        <p14:creationId xmlns:p14="http://schemas.microsoft.com/office/powerpoint/2010/main" val="29517849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1pPr>
            <a:lvl2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2pPr>
            <a:lvl3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3pPr>
            <a:lvl4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4pPr>
            <a:lvl5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9pPr>
          </a:lstStyle>
          <a:p>
            <a:pPr eaLnBrk="1" hangingPunct="1">
              <a:spcBef>
                <a:spcPct val="0"/>
              </a:spcBef>
            </a:pPr>
            <a:fld id="{59A00364-F86E-49BD-8E79-2EF807FE44A5}" type="slidenum">
              <a:rPr lang="pl-PL" altLang="pl-PL">
                <a:latin typeface="Calibri" pitchFamily="32" charset="0"/>
              </a:rPr>
              <a:pPr eaLnBrk="1" hangingPunct="1">
                <a:spcBef>
                  <a:spcPct val="0"/>
                </a:spcBef>
              </a:pPr>
              <a:t>42</a:t>
            </a:fld>
            <a:endParaRPr lang="pl-PL" altLang="pl-PL">
              <a:latin typeface="Calibri" pitchFamily="32" charset="0"/>
            </a:endParaRPr>
          </a:p>
        </p:txBody>
      </p:sp>
      <p:sp>
        <p:nvSpPr>
          <p:cNvPr id="27651" name="Rectangle 1"/>
          <p:cNvSpPr>
            <a:spLocks noGrp="1" noRot="1" noChangeAspect="1" noChangeArrowheads="1" noTextEdit="1"/>
          </p:cNvSpPr>
          <p:nvPr>
            <p:ph type="sldImg"/>
          </p:nvPr>
        </p:nvSpPr>
        <p:spPr>
          <a:xfrm>
            <a:off x="915988" y="742950"/>
            <a:ext cx="4953000" cy="3714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p:cNvSpPr>
            <a:spLocks noGrp="1" noChangeArrowheads="1"/>
          </p:cNvSpPr>
          <p:nvPr>
            <p:ph type="body" idx="1"/>
          </p:nvPr>
        </p:nvSpPr>
        <p:spPr>
          <a:xfrm>
            <a:off x="678336" y="4705073"/>
            <a:ext cx="5428304" cy="445793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342900" lvl="0" indent="-342900" algn="just" fontAlgn="base">
              <a:lnSpc>
                <a:spcPct val="115000"/>
              </a:lnSpc>
              <a:spcAft>
                <a:spcPts val="600"/>
              </a:spcAft>
              <a:buClr>
                <a:srgbClr val="FF0000"/>
              </a:buClr>
              <a:buFont typeface="Wingdings"/>
              <a:buChar char=""/>
            </a:pPr>
            <a:r>
              <a:rPr lang="pl-PL" sz="1200" b="1" dirty="0">
                <a:effectLst/>
                <a:latin typeface="Book Antiqua"/>
                <a:ea typeface="Calibri"/>
                <a:cs typeface="Arial"/>
              </a:rPr>
              <a:t>Ustawa z dnia 27 marca 2003 r. o planowaniu i zagospodarowaniu przestrzennym </a:t>
            </a:r>
            <a:r>
              <a:rPr lang="pl-PL" sz="1200" dirty="0">
                <a:effectLst/>
                <a:latin typeface="Book Antiqua"/>
                <a:ea typeface="Calibri"/>
                <a:cs typeface="Arial"/>
              </a:rPr>
              <a:t>(Dz.U. z 2017 r. poz. 1073 z późn.zm.), która określa zadania samorządu województwa w zakresie kształtowania i prowadzenia polityki przestrzennej w województwie, w tym sporządzanie i uchwalanie planu zagospodarowania przestrzennego województwa (art. 3 ust. 3). Wszelkie aspekty planowania przestrzennego na poziomie województwa reguluje rozdział 3 ustawy, a generalne dyspozycje uszczegóławia art. 39 ust. 3, określając minimalny zakres Planu. Plan zagospodarowania przestrzennego województwa sporządza się dla obszaru w granicach administracyjnych województwa. </a:t>
            </a:r>
            <a:r>
              <a:rPr lang="pl-PL" sz="1200" dirty="0">
                <a:solidFill>
                  <a:schemeClr val="bg2">
                    <a:lumMod val="20000"/>
                    <a:lumOff val="80000"/>
                  </a:schemeClr>
                </a:solidFill>
                <a:effectLst/>
                <a:latin typeface="Book Antiqua"/>
                <a:ea typeface="Calibri"/>
                <a:cs typeface="Arial"/>
              </a:rPr>
              <a:t>W planie zagospodarowania przestrzennego województwa uwzględnia się ustalenia strategii rozwoju województwa oraz rekomendacje i wnioski zawarte w audycie krajobrazowym. Dla miejskiego obszaru funkcjonalnego ośrodka wojewódzkiego uchwala się plan zagospodarowania przestrzennego miejskiego obszaru funkcjonalnego ośrodka wojewódzkiego jako część planu zagospodarowania przestrzennego województwa (art. 39 ust. 6).</a:t>
            </a:r>
            <a:endParaRPr lang="pl-PL" sz="1600" dirty="0">
              <a:solidFill>
                <a:schemeClr val="bg2">
                  <a:lumMod val="20000"/>
                  <a:lumOff val="80000"/>
                </a:schemeClr>
              </a:solidFill>
              <a:effectLst/>
              <a:latin typeface="+mn-lt"/>
              <a:ea typeface="Calibri"/>
              <a:cs typeface="Times New Roman"/>
            </a:endParaRPr>
          </a:p>
          <a:p>
            <a:endParaRPr lang="pl-PL" altLang="pl-PL" dirty="0">
              <a:solidFill>
                <a:schemeClr val="bg2">
                  <a:lumMod val="20000"/>
                  <a:lumOff val="80000"/>
                </a:schemeClr>
              </a:solidFill>
            </a:endParaRPr>
          </a:p>
        </p:txBody>
      </p:sp>
    </p:spTree>
    <p:extLst>
      <p:ext uri="{BB962C8B-B14F-4D97-AF65-F5344CB8AC3E}">
        <p14:creationId xmlns:p14="http://schemas.microsoft.com/office/powerpoint/2010/main" val="19331485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1pPr>
            <a:lvl2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2pPr>
            <a:lvl3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3pPr>
            <a:lvl4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4pPr>
            <a:lvl5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9pPr>
          </a:lstStyle>
          <a:p>
            <a:pPr eaLnBrk="1" hangingPunct="1">
              <a:spcBef>
                <a:spcPct val="0"/>
              </a:spcBef>
            </a:pPr>
            <a:fld id="{59A00364-F86E-49BD-8E79-2EF807FE44A5}" type="slidenum">
              <a:rPr lang="pl-PL" altLang="pl-PL">
                <a:latin typeface="Calibri" pitchFamily="32" charset="0"/>
              </a:rPr>
              <a:pPr eaLnBrk="1" hangingPunct="1">
                <a:spcBef>
                  <a:spcPct val="0"/>
                </a:spcBef>
              </a:pPr>
              <a:t>43</a:t>
            </a:fld>
            <a:endParaRPr lang="pl-PL" altLang="pl-PL">
              <a:latin typeface="Calibri" pitchFamily="32" charset="0"/>
            </a:endParaRPr>
          </a:p>
        </p:txBody>
      </p:sp>
      <p:sp>
        <p:nvSpPr>
          <p:cNvPr id="27651" name="Rectangle 1"/>
          <p:cNvSpPr>
            <a:spLocks noGrp="1" noRot="1" noChangeAspect="1" noChangeArrowheads="1" noTextEdit="1"/>
          </p:cNvSpPr>
          <p:nvPr>
            <p:ph type="sldImg"/>
          </p:nvPr>
        </p:nvSpPr>
        <p:spPr>
          <a:xfrm>
            <a:off x="915988" y="742950"/>
            <a:ext cx="4953000" cy="3714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p:cNvSpPr>
            <a:spLocks noGrp="1" noChangeArrowheads="1"/>
          </p:cNvSpPr>
          <p:nvPr>
            <p:ph type="body" idx="1"/>
          </p:nvPr>
        </p:nvSpPr>
        <p:spPr>
          <a:xfrm>
            <a:off x="678336" y="4705073"/>
            <a:ext cx="5428304" cy="445793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342900" lvl="0" indent="-342900" algn="just" fontAlgn="base">
              <a:lnSpc>
                <a:spcPct val="115000"/>
              </a:lnSpc>
              <a:spcBef>
                <a:spcPts val="1000"/>
              </a:spcBef>
              <a:spcAft>
                <a:spcPts val="0"/>
              </a:spcAft>
              <a:buClr>
                <a:srgbClr val="FF0000"/>
              </a:buClr>
              <a:buFont typeface="Wingdings"/>
              <a:buChar char=""/>
            </a:pPr>
            <a:r>
              <a:rPr lang="pl-PL" sz="1200" b="1" dirty="0">
                <a:effectLst/>
                <a:latin typeface="Book Antiqua"/>
                <a:ea typeface="Calibri"/>
                <a:cs typeface="Arial"/>
              </a:rPr>
              <a:t>Ustawa z dnia 5 czerwca 1998 r. o samorządzie województwa</a:t>
            </a:r>
            <a:r>
              <a:rPr lang="pl-PL" sz="1200" dirty="0">
                <a:effectLst/>
                <a:latin typeface="Book Antiqua"/>
                <a:ea typeface="Calibri"/>
                <a:cs typeface="Arial"/>
              </a:rPr>
              <a:t> (Dz.U. 2017 r. poz. 2096 z </a:t>
            </a:r>
            <a:r>
              <a:rPr lang="pl-PL" sz="1200" dirty="0" err="1">
                <a:effectLst/>
                <a:latin typeface="Book Antiqua"/>
                <a:ea typeface="Calibri"/>
                <a:cs typeface="Arial"/>
              </a:rPr>
              <a:t>późn</a:t>
            </a:r>
            <a:r>
              <a:rPr lang="pl-PL" sz="1200" dirty="0">
                <a:effectLst/>
                <a:latin typeface="Book Antiqua"/>
                <a:ea typeface="Calibri"/>
                <a:cs typeface="Arial"/>
              </a:rPr>
              <a:t>. zm.), z zapisów, której wynika zakres działalności i zadania samorządu województwa. Zgodnie z art. 11 ustawy, samorząd określa strategię rozwoju oraz prowadzi politykę rozwoju województwa, polegającą na celowym oddziaływaniu władz województwa na rozmieszczenie funkcji i przestrzenne różnicowanie dynamiki rozwoju. W gestii samorządu znajduje się realizacja zadań o charakterze wojewódzkim dotyczących m.in: zagospodarowania przestrzennego, kultury fizycznej i turystyki, ochrony środowiska, transportu zbiorowego i dróg publicznych oraz modernizacji terenów wiejskich (art. 14. ust. 1).</a:t>
            </a:r>
            <a:endParaRPr lang="pl-PL" sz="1600" dirty="0">
              <a:effectLst/>
              <a:latin typeface="+mn-lt"/>
              <a:ea typeface="Calibri"/>
              <a:cs typeface="Times New Roman"/>
            </a:endParaRPr>
          </a:p>
          <a:p>
            <a:pPr marL="228600" algn="just" fontAlgn="base">
              <a:lnSpc>
                <a:spcPct val="115000"/>
              </a:lnSpc>
              <a:spcAft>
                <a:spcPts val="600"/>
              </a:spcAft>
            </a:pPr>
            <a:r>
              <a:rPr lang="pl-PL" sz="1200" dirty="0">
                <a:effectLst/>
                <a:latin typeface="Book Antiqua"/>
                <a:ea typeface="Calibri"/>
                <a:cs typeface="Arial"/>
              </a:rPr>
              <a:t>	Za podstawowe narzędzie prowadzenia polityki przestrzennej na poziomie regionu uznaje się plan zagospodarowania przestrzennego województwa, którego projekt przygotowuje zarząd województwa. Dokument ten, będący wykładnią polityki przestrzennej samorządu województwa jest także głównym narzędziem jej realizacji, poprzez wyznaczone cele i kierunki rozwoju regionu w aspekcie przestrzennym. Uchwalanie planu zagospodarowania przestrzennego jest wyłączną właściwością samorządu województwa (art. 18 pkt. 3) i następuje w drodze uchwały sejmiku województwa.</a:t>
            </a:r>
            <a:endParaRPr lang="pl-PL" sz="1600" dirty="0">
              <a:effectLst/>
              <a:latin typeface="+mn-lt"/>
              <a:ea typeface="Calibri"/>
              <a:cs typeface="Times New Roman"/>
            </a:endParaRPr>
          </a:p>
          <a:p>
            <a:endParaRPr lang="pl-PL" altLang="pl-PL" dirty="0"/>
          </a:p>
        </p:txBody>
      </p:sp>
    </p:spTree>
    <p:extLst>
      <p:ext uri="{BB962C8B-B14F-4D97-AF65-F5344CB8AC3E}">
        <p14:creationId xmlns:p14="http://schemas.microsoft.com/office/powerpoint/2010/main" val="31541181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1pPr>
            <a:lvl2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2pPr>
            <a:lvl3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3pPr>
            <a:lvl4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4pPr>
            <a:lvl5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9pPr>
          </a:lstStyle>
          <a:p>
            <a:pPr eaLnBrk="1" hangingPunct="1">
              <a:spcBef>
                <a:spcPct val="0"/>
              </a:spcBef>
            </a:pPr>
            <a:fld id="{59A00364-F86E-49BD-8E79-2EF807FE44A5}" type="slidenum">
              <a:rPr lang="pl-PL" altLang="pl-PL">
                <a:latin typeface="Calibri" pitchFamily="32" charset="0"/>
              </a:rPr>
              <a:pPr eaLnBrk="1" hangingPunct="1">
                <a:spcBef>
                  <a:spcPct val="0"/>
                </a:spcBef>
              </a:pPr>
              <a:t>44</a:t>
            </a:fld>
            <a:endParaRPr lang="pl-PL" altLang="pl-PL">
              <a:latin typeface="Calibri" pitchFamily="32" charset="0"/>
            </a:endParaRPr>
          </a:p>
        </p:txBody>
      </p:sp>
      <p:sp>
        <p:nvSpPr>
          <p:cNvPr id="27651" name="Rectangle 1"/>
          <p:cNvSpPr>
            <a:spLocks noGrp="1" noRot="1" noChangeAspect="1" noChangeArrowheads="1" noTextEdit="1"/>
          </p:cNvSpPr>
          <p:nvPr>
            <p:ph type="sldImg"/>
          </p:nvPr>
        </p:nvSpPr>
        <p:spPr>
          <a:xfrm>
            <a:off x="915988" y="742950"/>
            <a:ext cx="4953000" cy="3714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p:cNvSpPr>
            <a:spLocks noGrp="1" noChangeArrowheads="1"/>
          </p:cNvSpPr>
          <p:nvPr>
            <p:ph type="body" idx="1"/>
          </p:nvPr>
        </p:nvSpPr>
        <p:spPr>
          <a:xfrm>
            <a:off x="678336" y="4705073"/>
            <a:ext cx="5428304" cy="445793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342900" lvl="0" indent="-342900" algn="just" fontAlgn="base">
              <a:lnSpc>
                <a:spcPct val="115000"/>
              </a:lnSpc>
              <a:spcAft>
                <a:spcPts val="600"/>
              </a:spcAft>
              <a:buClr>
                <a:srgbClr val="FF0000"/>
              </a:buClr>
              <a:buFont typeface="Wingdings"/>
              <a:buChar char=""/>
            </a:pPr>
            <a:r>
              <a:rPr lang="pl-PL" sz="1200" b="1" dirty="0">
                <a:effectLst/>
                <a:latin typeface="Book Antiqua"/>
                <a:ea typeface="Calibri"/>
                <a:cs typeface="Arial"/>
              </a:rPr>
              <a:t>Ustawa z dnia 27 marca 2003 r. o planowaniu i zagospodarowaniu przestrzennym </a:t>
            </a:r>
            <a:r>
              <a:rPr lang="pl-PL" sz="1200" dirty="0">
                <a:effectLst/>
                <a:latin typeface="Book Antiqua"/>
                <a:ea typeface="Calibri"/>
                <a:cs typeface="Arial"/>
              </a:rPr>
              <a:t>(Dz.U. z 2017 r. poz. 1073 z późn.zm.), która określa zadania samorządu województwa w zakresie kształtowania i prowadzenia polityki przestrzennej w województwie, w tym sporządzanie i uchwalanie planu zagospodarowania przestrzennego województwa (art. 3 ust. 3). Wszelkie aspekty planowania przestrzennego na poziomie województwa reguluje rozdział 3 ustawy, a generalne dyspozycje uszczegóławia art. 39 ust. 3, określając minimalny zakres Planu. Plan zagospodarowania przestrzennego województwa sporządza się dla obszaru w granicach administracyjnych województwa. </a:t>
            </a:r>
            <a:r>
              <a:rPr lang="pl-PL" sz="1200" dirty="0">
                <a:solidFill>
                  <a:schemeClr val="bg2">
                    <a:lumMod val="20000"/>
                    <a:lumOff val="80000"/>
                  </a:schemeClr>
                </a:solidFill>
                <a:effectLst/>
                <a:latin typeface="Book Antiqua"/>
                <a:ea typeface="Calibri"/>
                <a:cs typeface="Arial"/>
              </a:rPr>
              <a:t>W planie zagospodarowania przestrzennego województwa uwzględnia się ustalenia strategii rozwoju województwa oraz rekomendacje i wnioski zawarte w audycie krajobrazowym. Dla miejskiego obszaru funkcjonalnego ośrodka wojewódzkiego uchwala się plan zagospodarowania przestrzennego miejskiego obszaru funkcjonalnego ośrodka wojewódzkiego jako część planu zagospodarowania przestrzennego województwa (art. 39 ust. 6).</a:t>
            </a:r>
            <a:endParaRPr lang="pl-PL" sz="1600" dirty="0">
              <a:solidFill>
                <a:schemeClr val="bg2">
                  <a:lumMod val="20000"/>
                  <a:lumOff val="80000"/>
                </a:schemeClr>
              </a:solidFill>
              <a:effectLst/>
              <a:latin typeface="+mn-lt"/>
              <a:ea typeface="Calibri"/>
              <a:cs typeface="Times New Roman"/>
            </a:endParaRPr>
          </a:p>
          <a:p>
            <a:endParaRPr lang="pl-PL" altLang="pl-PL" dirty="0">
              <a:solidFill>
                <a:schemeClr val="bg2">
                  <a:lumMod val="20000"/>
                  <a:lumOff val="80000"/>
                </a:schemeClr>
              </a:solidFill>
            </a:endParaRPr>
          </a:p>
        </p:txBody>
      </p:sp>
    </p:spTree>
    <p:extLst>
      <p:ext uri="{BB962C8B-B14F-4D97-AF65-F5344CB8AC3E}">
        <p14:creationId xmlns:p14="http://schemas.microsoft.com/office/powerpoint/2010/main" val="19331485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1pPr>
            <a:lvl2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2pPr>
            <a:lvl3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3pPr>
            <a:lvl4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4pPr>
            <a:lvl5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9pPr>
          </a:lstStyle>
          <a:p>
            <a:pPr eaLnBrk="1" hangingPunct="1">
              <a:spcBef>
                <a:spcPct val="0"/>
              </a:spcBef>
            </a:pPr>
            <a:fld id="{59A00364-F86E-49BD-8E79-2EF807FE44A5}" type="slidenum">
              <a:rPr lang="pl-PL" altLang="pl-PL">
                <a:latin typeface="Calibri" pitchFamily="32" charset="0"/>
              </a:rPr>
              <a:pPr eaLnBrk="1" hangingPunct="1">
                <a:spcBef>
                  <a:spcPct val="0"/>
                </a:spcBef>
              </a:pPr>
              <a:t>45</a:t>
            </a:fld>
            <a:endParaRPr lang="pl-PL" altLang="pl-PL">
              <a:latin typeface="Calibri" pitchFamily="32" charset="0"/>
            </a:endParaRPr>
          </a:p>
        </p:txBody>
      </p:sp>
      <p:sp>
        <p:nvSpPr>
          <p:cNvPr id="27651" name="Rectangle 1"/>
          <p:cNvSpPr>
            <a:spLocks noGrp="1" noRot="1" noChangeAspect="1" noChangeArrowheads="1" noTextEdit="1"/>
          </p:cNvSpPr>
          <p:nvPr>
            <p:ph type="sldImg"/>
          </p:nvPr>
        </p:nvSpPr>
        <p:spPr>
          <a:xfrm>
            <a:off x="915988" y="742950"/>
            <a:ext cx="4953000" cy="3714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p:cNvSpPr>
            <a:spLocks noGrp="1" noChangeArrowheads="1"/>
          </p:cNvSpPr>
          <p:nvPr>
            <p:ph type="body" idx="1"/>
          </p:nvPr>
        </p:nvSpPr>
        <p:spPr>
          <a:xfrm>
            <a:off x="678336" y="4705073"/>
            <a:ext cx="5428304" cy="445793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342900" lvl="0" indent="-342900" algn="just" fontAlgn="base">
              <a:lnSpc>
                <a:spcPct val="115000"/>
              </a:lnSpc>
              <a:spcAft>
                <a:spcPts val="600"/>
              </a:spcAft>
              <a:buClr>
                <a:srgbClr val="FF0000"/>
              </a:buClr>
              <a:buFont typeface="Wingdings"/>
              <a:buChar char=""/>
            </a:pPr>
            <a:r>
              <a:rPr lang="pl-PL" sz="1200" b="1" dirty="0">
                <a:effectLst/>
                <a:latin typeface="Book Antiqua"/>
                <a:ea typeface="Calibri"/>
                <a:cs typeface="Arial"/>
              </a:rPr>
              <a:t>Ustawa z dnia 3 października 2008 r. o udostępnianiu informacji o środowisku i jego ochronie, udziale społeczeństwa w ochronie środowiska oraz o ocenach oddziaływania na środowisko</a:t>
            </a:r>
            <a:r>
              <a:rPr lang="pl-PL" sz="1200" dirty="0">
                <a:effectLst/>
                <a:latin typeface="Book Antiqua"/>
                <a:ea typeface="Calibri"/>
                <a:cs typeface="Arial"/>
              </a:rPr>
              <a:t> (</a:t>
            </a:r>
            <a:r>
              <a:rPr lang="pl-PL" sz="1200" dirty="0" err="1">
                <a:effectLst/>
                <a:latin typeface="Book Antiqua"/>
                <a:ea typeface="Calibri"/>
                <a:cs typeface="Arial"/>
              </a:rPr>
              <a:t>t.j</a:t>
            </a:r>
            <a:r>
              <a:rPr lang="pl-PL" sz="1200" dirty="0">
                <a:effectLst/>
                <a:latin typeface="Book Antiqua"/>
                <a:ea typeface="Calibri"/>
                <a:cs typeface="Arial"/>
              </a:rPr>
              <a:t>. Dz.U. z 2017 r. poz. 1405 z </a:t>
            </a:r>
            <a:r>
              <a:rPr lang="pl-PL" sz="1200" dirty="0" err="1">
                <a:effectLst/>
                <a:latin typeface="Book Antiqua"/>
                <a:ea typeface="Calibri"/>
                <a:cs typeface="Arial"/>
              </a:rPr>
              <a:t>późn</a:t>
            </a:r>
            <a:r>
              <a:rPr lang="pl-PL" sz="1200" dirty="0">
                <a:effectLst/>
                <a:latin typeface="Book Antiqua"/>
                <a:ea typeface="Calibri"/>
                <a:cs typeface="Arial"/>
              </a:rPr>
              <a:t>. zm.), w Dziale IV reguluje sposób i formę sporządzenia strategicznej oceny oddziaływania na środowisko, jednocześnie wskazując (art. 46) projekty.</a:t>
            </a:r>
            <a:endParaRPr lang="pl-PL" sz="1600" dirty="0">
              <a:effectLst/>
              <a:latin typeface="+mn-lt"/>
              <a:ea typeface="Calibri"/>
              <a:cs typeface="Times New Roman"/>
            </a:endParaRPr>
          </a:p>
          <a:p>
            <a:pPr marL="342900" lvl="0" indent="-342900" algn="just" fontAlgn="base">
              <a:lnSpc>
                <a:spcPct val="115000"/>
              </a:lnSpc>
              <a:spcAft>
                <a:spcPts val="600"/>
              </a:spcAft>
              <a:buClr>
                <a:srgbClr val="FF0000"/>
              </a:buClr>
              <a:buFont typeface="Wingdings"/>
              <a:buChar char=""/>
            </a:pPr>
            <a:r>
              <a:rPr lang="pl-PL" sz="1200" b="1" dirty="0">
                <a:effectLst/>
                <a:latin typeface="Book Antiqua"/>
                <a:ea typeface="Calibri"/>
                <a:cs typeface="Arial"/>
              </a:rPr>
              <a:t>Ustawa z dnia 27 kwietnia 2001 r. Prawo ochrony środowiska</a:t>
            </a:r>
            <a:r>
              <a:rPr lang="pl-PL" sz="1200" dirty="0">
                <a:effectLst/>
                <a:latin typeface="Book Antiqua"/>
                <a:ea typeface="Calibri"/>
                <a:cs typeface="Arial"/>
              </a:rPr>
              <a:t> (Dz.U. z 2017 r. poz. 519, z </a:t>
            </a:r>
            <a:r>
              <a:rPr lang="pl-PL" sz="1200" dirty="0" err="1">
                <a:effectLst/>
                <a:latin typeface="Book Antiqua"/>
                <a:ea typeface="Calibri"/>
                <a:cs typeface="Arial"/>
              </a:rPr>
              <a:t>późn</a:t>
            </a:r>
            <a:r>
              <a:rPr lang="pl-PL" sz="1200" dirty="0">
                <a:effectLst/>
                <a:latin typeface="Book Antiqua"/>
                <a:ea typeface="Calibri"/>
                <a:cs typeface="Arial"/>
              </a:rPr>
              <a:t>. zm.) w art. 72 ust. 5 wskazuje na potrzebę sporządzenia opracowania </a:t>
            </a:r>
            <a:r>
              <a:rPr lang="pl-PL" sz="1200" dirty="0" err="1">
                <a:effectLst/>
                <a:latin typeface="Book Antiqua"/>
                <a:ea typeface="Calibri"/>
                <a:cs typeface="Arial"/>
              </a:rPr>
              <a:t>ekofizjograficznego</a:t>
            </a:r>
            <a:r>
              <a:rPr lang="pl-PL" sz="1200" dirty="0">
                <a:effectLst/>
                <a:latin typeface="Book Antiqua"/>
                <a:ea typeface="Calibri"/>
                <a:cs typeface="Arial"/>
              </a:rPr>
              <a:t> do planu zagospodarowania przestrzennego województwa, którego celem jest charakterystyka poszczególnych elementów przyrodniczych na obszarze objętym planem oraz ich wzajemne powiązania.</a:t>
            </a:r>
            <a:endParaRPr lang="pl-PL" sz="1600" dirty="0">
              <a:effectLst/>
              <a:latin typeface="+mn-lt"/>
              <a:ea typeface="Calibri"/>
              <a:cs typeface="Times New Roman"/>
            </a:endParaRPr>
          </a:p>
          <a:p>
            <a:endParaRPr lang="pl-PL" altLang="pl-PL" dirty="0"/>
          </a:p>
        </p:txBody>
      </p:sp>
    </p:spTree>
    <p:extLst>
      <p:ext uri="{BB962C8B-B14F-4D97-AF65-F5344CB8AC3E}">
        <p14:creationId xmlns:p14="http://schemas.microsoft.com/office/powerpoint/2010/main" val="3747809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1pPr>
            <a:lvl2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2pPr>
            <a:lvl3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3pPr>
            <a:lvl4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4pPr>
            <a:lvl5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9pPr>
          </a:lstStyle>
          <a:p>
            <a:pPr eaLnBrk="1" hangingPunct="1">
              <a:spcBef>
                <a:spcPct val="0"/>
              </a:spcBef>
            </a:pPr>
            <a:fld id="{59A00364-F86E-49BD-8E79-2EF807FE44A5}" type="slidenum">
              <a:rPr lang="pl-PL" altLang="pl-PL">
                <a:latin typeface="Calibri" pitchFamily="32" charset="0"/>
              </a:rPr>
              <a:pPr eaLnBrk="1" hangingPunct="1">
                <a:spcBef>
                  <a:spcPct val="0"/>
                </a:spcBef>
              </a:pPr>
              <a:t>3</a:t>
            </a:fld>
            <a:endParaRPr lang="pl-PL" altLang="pl-PL">
              <a:latin typeface="Calibri" pitchFamily="32" charset="0"/>
            </a:endParaRPr>
          </a:p>
        </p:txBody>
      </p:sp>
      <p:sp>
        <p:nvSpPr>
          <p:cNvPr id="27651" name="Rectangle 1"/>
          <p:cNvSpPr>
            <a:spLocks noGrp="1" noRot="1" noChangeAspect="1" noChangeArrowheads="1" noTextEdit="1"/>
          </p:cNvSpPr>
          <p:nvPr>
            <p:ph type="sldImg"/>
          </p:nvPr>
        </p:nvSpPr>
        <p:spPr>
          <a:xfrm>
            <a:off x="915988" y="742950"/>
            <a:ext cx="4953000" cy="3714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p:cNvSpPr>
            <a:spLocks noGrp="1" noChangeArrowheads="1"/>
          </p:cNvSpPr>
          <p:nvPr>
            <p:ph type="body" idx="1"/>
          </p:nvPr>
        </p:nvSpPr>
        <p:spPr>
          <a:xfrm>
            <a:off x="678336" y="4705073"/>
            <a:ext cx="5428304" cy="445793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extLst>
      <p:ext uri="{BB962C8B-B14F-4D97-AF65-F5344CB8AC3E}">
        <p14:creationId xmlns:p14="http://schemas.microsoft.com/office/powerpoint/2010/main" val="39149689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1pPr>
            <a:lvl2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2pPr>
            <a:lvl3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3pPr>
            <a:lvl4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4pPr>
            <a:lvl5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9pPr>
          </a:lstStyle>
          <a:p>
            <a:pPr eaLnBrk="1" hangingPunct="1">
              <a:spcBef>
                <a:spcPct val="0"/>
              </a:spcBef>
            </a:pPr>
            <a:fld id="{59A00364-F86E-49BD-8E79-2EF807FE44A5}" type="slidenum">
              <a:rPr lang="pl-PL" altLang="pl-PL">
                <a:latin typeface="Calibri" pitchFamily="32" charset="0"/>
              </a:rPr>
              <a:pPr eaLnBrk="1" hangingPunct="1">
                <a:spcBef>
                  <a:spcPct val="0"/>
                </a:spcBef>
              </a:pPr>
              <a:t>46</a:t>
            </a:fld>
            <a:endParaRPr lang="pl-PL" altLang="pl-PL">
              <a:latin typeface="Calibri" pitchFamily="32" charset="0"/>
            </a:endParaRPr>
          </a:p>
        </p:txBody>
      </p:sp>
      <p:sp>
        <p:nvSpPr>
          <p:cNvPr id="27651" name="Rectangle 1"/>
          <p:cNvSpPr>
            <a:spLocks noGrp="1" noRot="1" noChangeAspect="1" noChangeArrowheads="1" noTextEdit="1"/>
          </p:cNvSpPr>
          <p:nvPr>
            <p:ph type="sldImg"/>
          </p:nvPr>
        </p:nvSpPr>
        <p:spPr>
          <a:xfrm>
            <a:off x="915988" y="742950"/>
            <a:ext cx="4953000" cy="3714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p:cNvSpPr>
            <a:spLocks noGrp="1" noChangeArrowheads="1"/>
          </p:cNvSpPr>
          <p:nvPr>
            <p:ph type="body" idx="1"/>
          </p:nvPr>
        </p:nvSpPr>
        <p:spPr>
          <a:xfrm>
            <a:off x="678336" y="4705073"/>
            <a:ext cx="5428304" cy="445793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extLst>
      <p:ext uri="{BB962C8B-B14F-4D97-AF65-F5344CB8AC3E}">
        <p14:creationId xmlns:p14="http://schemas.microsoft.com/office/powerpoint/2010/main" val="16655723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1pPr>
            <a:lvl2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2pPr>
            <a:lvl3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3pPr>
            <a:lvl4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4pPr>
            <a:lvl5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9pPr>
          </a:lstStyle>
          <a:p>
            <a:pPr eaLnBrk="1" hangingPunct="1">
              <a:spcBef>
                <a:spcPct val="0"/>
              </a:spcBef>
            </a:pPr>
            <a:fld id="{59A00364-F86E-49BD-8E79-2EF807FE44A5}" type="slidenum">
              <a:rPr lang="pl-PL" altLang="pl-PL">
                <a:latin typeface="Calibri" pitchFamily="32" charset="0"/>
              </a:rPr>
              <a:pPr eaLnBrk="1" hangingPunct="1">
                <a:spcBef>
                  <a:spcPct val="0"/>
                </a:spcBef>
              </a:pPr>
              <a:t>47</a:t>
            </a:fld>
            <a:endParaRPr lang="pl-PL" altLang="pl-PL">
              <a:latin typeface="Calibri" pitchFamily="32" charset="0"/>
            </a:endParaRPr>
          </a:p>
        </p:txBody>
      </p:sp>
      <p:sp>
        <p:nvSpPr>
          <p:cNvPr id="27651" name="Rectangle 1"/>
          <p:cNvSpPr>
            <a:spLocks noGrp="1" noRot="1" noChangeAspect="1" noChangeArrowheads="1" noTextEdit="1"/>
          </p:cNvSpPr>
          <p:nvPr>
            <p:ph type="sldImg"/>
          </p:nvPr>
        </p:nvSpPr>
        <p:spPr>
          <a:xfrm>
            <a:off x="915988" y="742950"/>
            <a:ext cx="4953000" cy="3714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p:cNvSpPr>
            <a:spLocks noGrp="1" noChangeArrowheads="1"/>
          </p:cNvSpPr>
          <p:nvPr>
            <p:ph type="body" idx="1"/>
          </p:nvPr>
        </p:nvSpPr>
        <p:spPr>
          <a:xfrm>
            <a:off x="678336" y="4705073"/>
            <a:ext cx="5428304" cy="445793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extLst>
      <p:ext uri="{BB962C8B-B14F-4D97-AF65-F5344CB8AC3E}">
        <p14:creationId xmlns:p14="http://schemas.microsoft.com/office/powerpoint/2010/main" val="557930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1pPr>
            <a:lvl2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2pPr>
            <a:lvl3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3pPr>
            <a:lvl4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4pPr>
            <a:lvl5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9pPr>
          </a:lstStyle>
          <a:p>
            <a:pPr eaLnBrk="1" hangingPunct="1">
              <a:spcBef>
                <a:spcPct val="0"/>
              </a:spcBef>
            </a:pPr>
            <a:fld id="{59A00364-F86E-49BD-8E79-2EF807FE44A5}" type="slidenum">
              <a:rPr lang="pl-PL" altLang="pl-PL">
                <a:latin typeface="Calibri" pitchFamily="32" charset="0"/>
              </a:rPr>
              <a:pPr eaLnBrk="1" hangingPunct="1">
                <a:spcBef>
                  <a:spcPct val="0"/>
                </a:spcBef>
              </a:pPr>
              <a:t>49</a:t>
            </a:fld>
            <a:endParaRPr lang="pl-PL" altLang="pl-PL">
              <a:latin typeface="Calibri" pitchFamily="32" charset="0"/>
            </a:endParaRPr>
          </a:p>
        </p:txBody>
      </p:sp>
      <p:sp>
        <p:nvSpPr>
          <p:cNvPr id="27651" name="Rectangle 1"/>
          <p:cNvSpPr>
            <a:spLocks noGrp="1" noRot="1" noChangeAspect="1" noChangeArrowheads="1" noTextEdit="1"/>
          </p:cNvSpPr>
          <p:nvPr>
            <p:ph type="sldImg"/>
          </p:nvPr>
        </p:nvSpPr>
        <p:spPr>
          <a:xfrm>
            <a:off x="915988" y="742950"/>
            <a:ext cx="4953000" cy="3714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p:cNvSpPr>
            <a:spLocks noGrp="1" noChangeArrowheads="1"/>
          </p:cNvSpPr>
          <p:nvPr>
            <p:ph type="body" idx="1"/>
          </p:nvPr>
        </p:nvSpPr>
        <p:spPr>
          <a:xfrm>
            <a:off x="678336" y="4705073"/>
            <a:ext cx="5428304" cy="445793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extLst>
      <p:ext uri="{BB962C8B-B14F-4D97-AF65-F5344CB8AC3E}">
        <p14:creationId xmlns:p14="http://schemas.microsoft.com/office/powerpoint/2010/main" val="1990092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1pPr>
            <a:lvl2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2pPr>
            <a:lvl3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3pPr>
            <a:lvl4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4pPr>
            <a:lvl5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9pPr>
          </a:lstStyle>
          <a:p>
            <a:pPr eaLnBrk="1" hangingPunct="1">
              <a:spcBef>
                <a:spcPct val="0"/>
              </a:spcBef>
            </a:pPr>
            <a:fld id="{59A00364-F86E-49BD-8E79-2EF807FE44A5}" type="slidenum">
              <a:rPr lang="pl-PL" altLang="pl-PL">
                <a:latin typeface="Calibri" pitchFamily="32" charset="0"/>
              </a:rPr>
              <a:pPr eaLnBrk="1" hangingPunct="1">
                <a:spcBef>
                  <a:spcPct val="0"/>
                </a:spcBef>
              </a:pPr>
              <a:t>50</a:t>
            </a:fld>
            <a:endParaRPr lang="pl-PL" altLang="pl-PL">
              <a:latin typeface="Calibri" pitchFamily="32" charset="0"/>
            </a:endParaRPr>
          </a:p>
        </p:txBody>
      </p:sp>
      <p:sp>
        <p:nvSpPr>
          <p:cNvPr id="27651" name="Rectangle 1"/>
          <p:cNvSpPr>
            <a:spLocks noGrp="1" noRot="1" noChangeAspect="1" noChangeArrowheads="1" noTextEdit="1"/>
          </p:cNvSpPr>
          <p:nvPr>
            <p:ph type="sldImg"/>
          </p:nvPr>
        </p:nvSpPr>
        <p:spPr>
          <a:xfrm>
            <a:off x="915988" y="742950"/>
            <a:ext cx="4953000" cy="3714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p:cNvSpPr>
            <a:spLocks noGrp="1" noChangeArrowheads="1"/>
          </p:cNvSpPr>
          <p:nvPr>
            <p:ph type="body" idx="1"/>
          </p:nvPr>
        </p:nvSpPr>
        <p:spPr>
          <a:xfrm>
            <a:off x="678336" y="4705073"/>
            <a:ext cx="5428304" cy="445793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extLst>
      <p:ext uri="{BB962C8B-B14F-4D97-AF65-F5344CB8AC3E}">
        <p14:creationId xmlns:p14="http://schemas.microsoft.com/office/powerpoint/2010/main" val="32652446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1pPr>
            <a:lvl2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2pPr>
            <a:lvl3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3pPr>
            <a:lvl4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4pPr>
            <a:lvl5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9pPr>
          </a:lstStyle>
          <a:p>
            <a:pPr eaLnBrk="1" hangingPunct="1">
              <a:spcBef>
                <a:spcPct val="0"/>
              </a:spcBef>
            </a:pPr>
            <a:fld id="{59A00364-F86E-49BD-8E79-2EF807FE44A5}" type="slidenum">
              <a:rPr lang="pl-PL" altLang="pl-PL">
                <a:latin typeface="Calibri" pitchFamily="32" charset="0"/>
              </a:rPr>
              <a:pPr eaLnBrk="1" hangingPunct="1">
                <a:spcBef>
                  <a:spcPct val="0"/>
                </a:spcBef>
              </a:pPr>
              <a:t>51</a:t>
            </a:fld>
            <a:endParaRPr lang="pl-PL" altLang="pl-PL">
              <a:latin typeface="Calibri" pitchFamily="32" charset="0"/>
            </a:endParaRPr>
          </a:p>
        </p:txBody>
      </p:sp>
      <p:sp>
        <p:nvSpPr>
          <p:cNvPr id="27651" name="Rectangle 1"/>
          <p:cNvSpPr>
            <a:spLocks noGrp="1" noRot="1" noChangeAspect="1" noChangeArrowheads="1" noTextEdit="1"/>
          </p:cNvSpPr>
          <p:nvPr>
            <p:ph type="sldImg"/>
          </p:nvPr>
        </p:nvSpPr>
        <p:spPr>
          <a:xfrm>
            <a:off x="915988" y="742950"/>
            <a:ext cx="4953000" cy="3714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p:cNvSpPr>
            <a:spLocks noGrp="1" noChangeArrowheads="1"/>
          </p:cNvSpPr>
          <p:nvPr>
            <p:ph type="body" idx="1"/>
          </p:nvPr>
        </p:nvSpPr>
        <p:spPr>
          <a:xfrm>
            <a:off x="678336" y="4705073"/>
            <a:ext cx="5428304" cy="445793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extLst>
      <p:ext uri="{BB962C8B-B14F-4D97-AF65-F5344CB8AC3E}">
        <p14:creationId xmlns:p14="http://schemas.microsoft.com/office/powerpoint/2010/main" val="16655723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1pPr>
            <a:lvl2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2pPr>
            <a:lvl3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3pPr>
            <a:lvl4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4pPr>
            <a:lvl5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9pPr>
          </a:lstStyle>
          <a:p>
            <a:pPr eaLnBrk="1" hangingPunct="1">
              <a:spcBef>
                <a:spcPct val="0"/>
              </a:spcBef>
            </a:pPr>
            <a:fld id="{59A00364-F86E-49BD-8E79-2EF807FE44A5}" type="slidenum">
              <a:rPr lang="pl-PL" altLang="pl-PL">
                <a:latin typeface="Calibri" pitchFamily="32" charset="0"/>
              </a:rPr>
              <a:pPr eaLnBrk="1" hangingPunct="1">
                <a:spcBef>
                  <a:spcPct val="0"/>
                </a:spcBef>
              </a:pPr>
              <a:t>52</a:t>
            </a:fld>
            <a:endParaRPr lang="pl-PL" altLang="pl-PL">
              <a:latin typeface="Calibri" pitchFamily="32" charset="0"/>
            </a:endParaRPr>
          </a:p>
        </p:txBody>
      </p:sp>
      <p:sp>
        <p:nvSpPr>
          <p:cNvPr id="27651" name="Rectangle 1"/>
          <p:cNvSpPr>
            <a:spLocks noGrp="1" noRot="1" noChangeAspect="1" noChangeArrowheads="1" noTextEdit="1"/>
          </p:cNvSpPr>
          <p:nvPr>
            <p:ph type="sldImg"/>
          </p:nvPr>
        </p:nvSpPr>
        <p:spPr>
          <a:xfrm>
            <a:off x="915988" y="742950"/>
            <a:ext cx="4953000" cy="3714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p:cNvSpPr>
            <a:spLocks noGrp="1" noChangeArrowheads="1"/>
          </p:cNvSpPr>
          <p:nvPr>
            <p:ph type="body" idx="1"/>
          </p:nvPr>
        </p:nvSpPr>
        <p:spPr>
          <a:xfrm>
            <a:off x="678336" y="4705073"/>
            <a:ext cx="5428304" cy="445793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dirty="0"/>
          </a:p>
        </p:txBody>
      </p:sp>
    </p:spTree>
    <p:extLst>
      <p:ext uri="{BB962C8B-B14F-4D97-AF65-F5344CB8AC3E}">
        <p14:creationId xmlns:p14="http://schemas.microsoft.com/office/powerpoint/2010/main" val="10088948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1pPr>
            <a:lvl2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2pPr>
            <a:lvl3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3pPr>
            <a:lvl4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4pPr>
            <a:lvl5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9pPr>
          </a:lstStyle>
          <a:p>
            <a:pPr eaLnBrk="1" hangingPunct="1">
              <a:spcBef>
                <a:spcPct val="0"/>
              </a:spcBef>
            </a:pPr>
            <a:fld id="{59A00364-F86E-49BD-8E79-2EF807FE44A5}" type="slidenum">
              <a:rPr lang="pl-PL" altLang="pl-PL">
                <a:latin typeface="Calibri" pitchFamily="32" charset="0"/>
              </a:rPr>
              <a:pPr eaLnBrk="1" hangingPunct="1">
                <a:spcBef>
                  <a:spcPct val="0"/>
                </a:spcBef>
              </a:pPr>
              <a:t>53</a:t>
            </a:fld>
            <a:endParaRPr lang="pl-PL" altLang="pl-PL">
              <a:latin typeface="Calibri" pitchFamily="32" charset="0"/>
            </a:endParaRPr>
          </a:p>
        </p:txBody>
      </p:sp>
      <p:sp>
        <p:nvSpPr>
          <p:cNvPr id="27651" name="Rectangle 1"/>
          <p:cNvSpPr>
            <a:spLocks noGrp="1" noRot="1" noChangeAspect="1" noChangeArrowheads="1" noTextEdit="1"/>
          </p:cNvSpPr>
          <p:nvPr>
            <p:ph type="sldImg"/>
          </p:nvPr>
        </p:nvSpPr>
        <p:spPr>
          <a:xfrm>
            <a:off x="915988" y="742950"/>
            <a:ext cx="4953000" cy="3714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p:cNvSpPr>
            <a:spLocks noGrp="1" noChangeArrowheads="1"/>
          </p:cNvSpPr>
          <p:nvPr>
            <p:ph type="body" idx="1"/>
          </p:nvPr>
        </p:nvSpPr>
        <p:spPr>
          <a:xfrm>
            <a:off x="678336" y="4705073"/>
            <a:ext cx="5428304" cy="445793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dirty="0"/>
          </a:p>
        </p:txBody>
      </p:sp>
    </p:spTree>
    <p:extLst>
      <p:ext uri="{BB962C8B-B14F-4D97-AF65-F5344CB8AC3E}">
        <p14:creationId xmlns:p14="http://schemas.microsoft.com/office/powerpoint/2010/main" val="11124095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1pPr>
            <a:lvl2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2pPr>
            <a:lvl3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3pPr>
            <a:lvl4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4pPr>
            <a:lvl5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9pPr>
          </a:lstStyle>
          <a:p>
            <a:pPr eaLnBrk="1" hangingPunct="1">
              <a:spcBef>
                <a:spcPct val="0"/>
              </a:spcBef>
            </a:pPr>
            <a:fld id="{59A00364-F86E-49BD-8E79-2EF807FE44A5}" type="slidenum">
              <a:rPr lang="pl-PL" altLang="pl-PL">
                <a:latin typeface="Calibri" pitchFamily="32" charset="0"/>
              </a:rPr>
              <a:pPr eaLnBrk="1" hangingPunct="1">
                <a:spcBef>
                  <a:spcPct val="0"/>
                </a:spcBef>
              </a:pPr>
              <a:t>54</a:t>
            </a:fld>
            <a:endParaRPr lang="pl-PL" altLang="pl-PL">
              <a:latin typeface="Calibri" pitchFamily="32" charset="0"/>
            </a:endParaRPr>
          </a:p>
        </p:txBody>
      </p:sp>
      <p:sp>
        <p:nvSpPr>
          <p:cNvPr id="27651" name="Rectangle 1"/>
          <p:cNvSpPr>
            <a:spLocks noGrp="1" noRot="1" noChangeAspect="1" noChangeArrowheads="1" noTextEdit="1"/>
          </p:cNvSpPr>
          <p:nvPr>
            <p:ph type="sldImg"/>
          </p:nvPr>
        </p:nvSpPr>
        <p:spPr>
          <a:xfrm>
            <a:off x="915988" y="742950"/>
            <a:ext cx="4953000" cy="3714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p:cNvSpPr>
            <a:spLocks noGrp="1" noChangeArrowheads="1"/>
          </p:cNvSpPr>
          <p:nvPr>
            <p:ph type="body" idx="1"/>
          </p:nvPr>
        </p:nvSpPr>
        <p:spPr>
          <a:xfrm>
            <a:off x="678336" y="4705073"/>
            <a:ext cx="5428304" cy="445793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extLst>
      <p:ext uri="{BB962C8B-B14F-4D97-AF65-F5344CB8AC3E}">
        <p14:creationId xmlns:p14="http://schemas.microsoft.com/office/powerpoint/2010/main" val="14273351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1pPr>
            <a:lvl2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2pPr>
            <a:lvl3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3pPr>
            <a:lvl4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4pPr>
            <a:lvl5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9pPr>
          </a:lstStyle>
          <a:p>
            <a:pPr eaLnBrk="1" hangingPunct="1">
              <a:spcBef>
                <a:spcPct val="0"/>
              </a:spcBef>
            </a:pPr>
            <a:fld id="{59A00364-F86E-49BD-8E79-2EF807FE44A5}" type="slidenum">
              <a:rPr lang="pl-PL" altLang="pl-PL">
                <a:latin typeface="Calibri" pitchFamily="32" charset="0"/>
              </a:rPr>
              <a:pPr eaLnBrk="1" hangingPunct="1">
                <a:spcBef>
                  <a:spcPct val="0"/>
                </a:spcBef>
              </a:pPr>
              <a:t>55</a:t>
            </a:fld>
            <a:endParaRPr lang="pl-PL" altLang="pl-PL">
              <a:latin typeface="Calibri" pitchFamily="32" charset="0"/>
            </a:endParaRPr>
          </a:p>
        </p:txBody>
      </p:sp>
      <p:sp>
        <p:nvSpPr>
          <p:cNvPr id="27651" name="Rectangle 1"/>
          <p:cNvSpPr>
            <a:spLocks noGrp="1" noRot="1" noChangeAspect="1" noChangeArrowheads="1" noTextEdit="1"/>
          </p:cNvSpPr>
          <p:nvPr>
            <p:ph type="sldImg"/>
          </p:nvPr>
        </p:nvSpPr>
        <p:spPr>
          <a:xfrm>
            <a:off x="915988" y="742950"/>
            <a:ext cx="4953000" cy="3714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p:cNvSpPr>
            <a:spLocks noGrp="1" noChangeArrowheads="1"/>
          </p:cNvSpPr>
          <p:nvPr>
            <p:ph type="body" idx="1"/>
          </p:nvPr>
        </p:nvSpPr>
        <p:spPr>
          <a:xfrm>
            <a:off x="678336" y="4705073"/>
            <a:ext cx="5428304" cy="445793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dirty="0"/>
          </a:p>
        </p:txBody>
      </p:sp>
    </p:spTree>
    <p:extLst>
      <p:ext uri="{BB962C8B-B14F-4D97-AF65-F5344CB8AC3E}">
        <p14:creationId xmlns:p14="http://schemas.microsoft.com/office/powerpoint/2010/main" val="3731445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1pPr>
            <a:lvl2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2pPr>
            <a:lvl3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3pPr>
            <a:lvl4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4pPr>
            <a:lvl5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9pPr>
          </a:lstStyle>
          <a:p>
            <a:pPr eaLnBrk="1" hangingPunct="1">
              <a:spcBef>
                <a:spcPct val="0"/>
              </a:spcBef>
            </a:pPr>
            <a:fld id="{59A00364-F86E-49BD-8E79-2EF807FE44A5}" type="slidenum">
              <a:rPr lang="pl-PL" altLang="pl-PL">
                <a:latin typeface="Calibri" pitchFamily="32" charset="0"/>
              </a:rPr>
              <a:pPr eaLnBrk="1" hangingPunct="1">
                <a:spcBef>
                  <a:spcPct val="0"/>
                </a:spcBef>
              </a:pPr>
              <a:t>4</a:t>
            </a:fld>
            <a:endParaRPr lang="pl-PL" altLang="pl-PL">
              <a:latin typeface="Calibri" pitchFamily="32" charset="0"/>
            </a:endParaRPr>
          </a:p>
        </p:txBody>
      </p:sp>
      <p:sp>
        <p:nvSpPr>
          <p:cNvPr id="27651" name="Rectangle 1"/>
          <p:cNvSpPr>
            <a:spLocks noGrp="1" noRot="1" noChangeAspect="1" noChangeArrowheads="1" noTextEdit="1"/>
          </p:cNvSpPr>
          <p:nvPr>
            <p:ph type="sldImg"/>
          </p:nvPr>
        </p:nvSpPr>
        <p:spPr>
          <a:xfrm>
            <a:off x="915988" y="742950"/>
            <a:ext cx="4953000" cy="3714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p:cNvSpPr>
            <a:spLocks noGrp="1" noChangeArrowheads="1"/>
          </p:cNvSpPr>
          <p:nvPr>
            <p:ph type="body" idx="1"/>
          </p:nvPr>
        </p:nvSpPr>
        <p:spPr>
          <a:xfrm>
            <a:off x="678336" y="4705073"/>
            <a:ext cx="5428304" cy="445793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extLst>
      <p:ext uri="{BB962C8B-B14F-4D97-AF65-F5344CB8AC3E}">
        <p14:creationId xmlns:p14="http://schemas.microsoft.com/office/powerpoint/2010/main" val="3224416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1pPr>
            <a:lvl2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2pPr>
            <a:lvl3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3pPr>
            <a:lvl4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4pPr>
            <a:lvl5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9pPr>
          </a:lstStyle>
          <a:p>
            <a:pPr eaLnBrk="1" hangingPunct="1">
              <a:spcBef>
                <a:spcPct val="0"/>
              </a:spcBef>
            </a:pPr>
            <a:fld id="{59A00364-F86E-49BD-8E79-2EF807FE44A5}" type="slidenum">
              <a:rPr lang="pl-PL" altLang="pl-PL">
                <a:latin typeface="Calibri" pitchFamily="32" charset="0"/>
              </a:rPr>
              <a:pPr eaLnBrk="1" hangingPunct="1">
                <a:spcBef>
                  <a:spcPct val="0"/>
                </a:spcBef>
              </a:pPr>
              <a:t>5</a:t>
            </a:fld>
            <a:endParaRPr lang="pl-PL" altLang="pl-PL">
              <a:latin typeface="Calibri" pitchFamily="32" charset="0"/>
            </a:endParaRPr>
          </a:p>
        </p:txBody>
      </p:sp>
      <p:sp>
        <p:nvSpPr>
          <p:cNvPr id="27651" name="Rectangle 1"/>
          <p:cNvSpPr>
            <a:spLocks noGrp="1" noRot="1" noChangeAspect="1" noChangeArrowheads="1" noTextEdit="1"/>
          </p:cNvSpPr>
          <p:nvPr>
            <p:ph type="sldImg"/>
          </p:nvPr>
        </p:nvSpPr>
        <p:spPr>
          <a:xfrm>
            <a:off x="915988" y="742950"/>
            <a:ext cx="4953000" cy="3714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p:cNvSpPr>
            <a:spLocks noGrp="1" noChangeArrowheads="1"/>
          </p:cNvSpPr>
          <p:nvPr>
            <p:ph type="body" idx="1"/>
          </p:nvPr>
        </p:nvSpPr>
        <p:spPr>
          <a:xfrm>
            <a:off x="678336" y="4705073"/>
            <a:ext cx="5428304" cy="445793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lvl="0" indent="0" algn="just" fontAlgn="base">
              <a:lnSpc>
                <a:spcPct val="105000"/>
              </a:lnSpc>
              <a:spcAft>
                <a:spcPts val="600"/>
              </a:spcAft>
              <a:buSzPts val="1200"/>
              <a:buFont typeface="+mj-lt"/>
              <a:buNone/>
            </a:pPr>
            <a:r>
              <a:rPr lang="pl-PL" sz="1200" b="1" dirty="0">
                <a:effectLst/>
                <a:latin typeface="Arial"/>
                <a:ea typeface="Calibri"/>
                <a:cs typeface="Times New Roman"/>
              </a:rPr>
              <a:t>Ustawa z dnia 4 marca 2010 r. o infrastrukturze informacji przestrzennej</a:t>
            </a:r>
            <a:r>
              <a:rPr lang="pl-PL" sz="1200" dirty="0">
                <a:effectLst/>
                <a:latin typeface="Arial"/>
                <a:ea typeface="Calibri"/>
                <a:cs typeface="Times New Roman"/>
              </a:rPr>
              <a:t> (Dz.U. z 2017 r. poz. 1382) określa zasady tworzenia oraz użytkowania infrastruktury informacji przestrzennej przez organy administracji w zakresie: danych przestrzennych i metadanych infrastruktury informacji przestrzennej, usług danych przestrzennych, interoperacyjności zbiorów danych przestrzennych i usług danych przestrzennych, wspólnego korzystania z danych przestrzennych, współdziałania i koordynacji w zakresie infrastruktury informacji przestrzennej (art. 1). Infrastruktura informacji przestrzennej zgodnie z zapisami art. 4 obejmuje zbiory danych przestrzennych odnoszące się do terytorium Rzeczypospolitej Polskiej, występujące w postaci elektronicznej oraz utrzymywane przez organ administracji lub w jego imieniu, które zgodnie z jego zadaniami publicznymi są tworzone, aktualizowane i udostępniane oraz należą do co najmniej jednego z tematów danych przestrzennych wymienionych w ustawie. </a:t>
            </a:r>
            <a:endParaRPr lang="pl-PL" sz="1200" dirty="0">
              <a:effectLst/>
              <a:latin typeface="+mn-lt"/>
              <a:ea typeface="Calibri"/>
              <a:cs typeface="Times New Roman"/>
            </a:endParaRPr>
          </a:p>
          <a:p>
            <a:pPr algn="just">
              <a:spcAft>
                <a:spcPts val="0"/>
              </a:spcAft>
            </a:pPr>
            <a:r>
              <a:rPr lang="pl-PL" sz="1000" dirty="0">
                <a:effectLst/>
                <a:latin typeface="Arial"/>
                <a:ea typeface="Calibri"/>
                <a:cs typeface="Times New Roman"/>
              </a:rPr>
              <a:t>Samorząd Województwa z uwagi na zadania jakie wykonuje (m.in. opracowanie PZPW) zobligowany jest do prowadzenia, aktualizowania oraz autoryzacji wojewódzkich baz danych wchodzących w skład Mazowieckiego Systemu Informacji Przestrzennej oraz utrzymania standardu przekazywania danych przestrzennych: graficznych i opisowych.</a:t>
            </a:r>
            <a:endParaRPr lang="pl-PL" sz="1050" dirty="0">
              <a:effectLst/>
              <a:latin typeface="+mn-lt"/>
              <a:ea typeface="Calibri"/>
              <a:cs typeface="Times New Roman"/>
            </a:endParaRPr>
          </a:p>
        </p:txBody>
      </p:sp>
    </p:spTree>
    <p:extLst>
      <p:ext uri="{BB962C8B-B14F-4D97-AF65-F5344CB8AC3E}">
        <p14:creationId xmlns:p14="http://schemas.microsoft.com/office/powerpoint/2010/main" val="1265223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1pPr>
            <a:lvl2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2pPr>
            <a:lvl3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3pPr>
            <a:lvl4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4pPr>
            <a:lvl5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9pPr>
          </a:lstStyle>
          <a:p>
            <a:pPr eaLnBrk="1" hangingPunct="1">
              <a:spcBef>
                <a:spcPct val="0"/>
              </a:spcBef>
            </a:pPr>
            <a:fld id="{59A00364-F86E-49BD-8E79-2EF807FE44A5}" type="slidenum">
              <a:rPr lang="pl-PL" altLang="pl-PL">
                <a:latin typeface="Calibri" pitchFamily="32" charset="0"/>
              </a:rPr>
              <a:pPr eaLnBrk="1" hangingPunct="1">
                <a:spcBef>
                  <a:spcPct val="0"/>
                </a:spcBef>
              </a:pPr>
              <a:t>6</a:t>
            </a:fld>
            <a:endParaRPr lang="pl-PL" altLang="pl-PL">
              <a:latin typeface="Calibri" pitchFamily="32" charset="0"/>
            </a:endParaRPr>
          </a:p>
        </p:txBody>
      </p:sp>
      <p:sp>
        <p:nvSpPr>
          <p:cNvPr id="27651" name="Rectangle 1"/>
          <p:cNvSpPr>
            <a:spLocks noGrp="1" noRot="1" noChangeAspect="1" noChangeArrowheads="1" noTextEdit="1"/>
          </p:cNvSpPr>
          <p:nvPr>
            <p:ph type="sldImg"/>
          </p:nvPr>
        </p:nvSpPr>
        <p:spPr>
          <a:xfrm>
            <a:off x="915988" y="742950"/>
            <a:ext cx="4953000" cy="3714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p:cNvSpPr>
            <a:spLocks noGrp="1" noChangeArrowheads="1"/>
          </p:cNvSpPr>
          <p:nvPr>
            <p:ph type="body" idx="1"/>
          </p:nvPr>
        </p:nvSpPr>
        <p:spPr>
          <a:xfrm>
            <a:off x="678336" y="4705073"/>
            <a:ext cx="5428304" cy="445793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extLst>
      <p:ext uri="{BB962C8B-B14F-4D97-AF65-F5344CB8AC3E}">
        <p14:creationId xmlns:p14="http://schemas.microsoft.com/office/powerpoint/2010/main" val="3717207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1pPr>
            <a:lvl2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2pPr>
            <a:lvl3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3pPr>
            <a:lvl4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4pPr>
            <a:lvl5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9pPr>
          </a:lstStyle>
          <a:p>
            <a:pPr eaLnBrk="1" hangingPunct="1">
              <a:spcBef>
                <a:spcPct val="0"/>
              </a:spcBef>
            </a:pPr>
            <a:fld id="{59A00364-F86E-49BD-8E79-2EF807FE44A5}" type="slidenum">
              <a:rPr lang="pl-PL" altLang="pl-PL">
                <a:latin typeface="Calibri" pitchFamily="32" charset="0"/>
              </a:rPr>
              <a:pPr eaLnBrk="1" hangingPunct="1">
                <a:spcBef>
                  <a:spcPct val="0"/>
                </a:spcBef>
              </a:pPr>
              <a:t>7</a:t>
            </a:fld>
            <a:endParaRPr lang="pl-PL" altLang="pl-PL">
              <a:latin typeface="Calibri" pitchFamily="32" charset="0"/>
            </a:endParaRPr>
          </a:p>
        </p:txBody>
      </p:sp>
      <p:sp>
        <p:nvSpPr>
          <p:cNvPr id="27651" name="Rectangle 1"/>
          <p:cNvSpPr>
            <a:spLocks noGrp="1" noRot="1" noChangeAspect="1" noChangeArrowheads="1" noTextEdit="1"/>
          </p:cNvSpPr>
          <p:nvPr>
            <p:ph type="sldImg"/>
          </p:nvPr>
        </p:nvSpPr>
        <p:spPr>
          <a:xfrm>
            <a:off x="915988" y="742950"/>
            <a:ext cx="4953000" cy="3714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p:cNvSpPr>
            <a:spLocks noGrp="1" noChangeArrowheads="1"/>
          </p:cNvSpPr>
          <p:nvPr>
            <p:ph type="body" idx="1"/>
          </p:nvPr>
        </p:nvSpPr>
        <p:spPr>
          <a:xfrm>
            <a:off x="678336" y="4705073"/>
            <a:ext cx="5428304" cy="445793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extLst>
      <p:ext uri="{BB962C8B-B14F-4D97-AF65-F5344CB8AC3E}">
        <p14:creationId xmlns:p14="http://schemas.microsoft.com/office/powerpoint/2010/main" val="2404031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1pPr>
            <a:lvl2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2pPr>
            <a:lvl3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3pPr>
            <a:lvl4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4pPr>
            <a:lvl5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9pPr>
          </a:lstStyle>
          <a:p>
            <a:pPr eaLnBrk="1" hangingPunct="1">
              <a:spcBef>
                <a:spcPct val="0"/>
              </a:spcBef>
            </a:pPr>
            <a:fld id="{59A00364-F86E-49BD-8E79-2EF807FE44A5}" type="slidenum">
              <a:rPr lang="pl-PL" altLang="pl-PL">
                <a:latin typeface="Calibri" pitchFamily="32" charset="0"/>
              </a:rPr>
              <a:pPr eaLnBrk="1" hangingPunct="1">
                <a:spcBef>
                  <a:spcPct val="0"/>
                </a:spcBef>
              </a:pPr>
              <a:t>8</a:t>
            </a:fld>
            <a:endParaRPr lang="pl-PL" altLang="pl-PL">
              <a:latin typeface="Calibri" pitchFamily="32" charset="0"/>
            </a:endParaRPr>
          </a:p>
        </p:txBody>
      </p:sp>
      <p:sp>
        <p:nvSpPr>
          <p:cNvPr id="27651" name="Rectangle 1"/>
          <p:cNvSpPr>
            <a:spLocks noGrp="1" noRot="1" noChangeAspect="1" noChangeArrowheads="1" noTextEdit="1"/>
          </p:cNvSpPr>
          <p:nvPr>
            <p:ph type="sldImg"/>
          </p:nvPr>
        </p:nvSpPr>
        <p:spPr>
          <a:xfrm>
            <a:off x="915988" y="742950"/>
            <a:ext cx="4953000" cy="3714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p:cNvSpPr>
            <a:spLocks noGrp="1" noChangeArrowheads="1"/>
          </p:cNvSpPr>
          <p:nvPr>
            <p:ph type="body" idx="1"/>
          </p:nvPr>
        </p:nvSpPr>
        <p:spPr>
          <a:xfrm>
            <a:off x="678336" y="4705074"/>
            <a:ext cx="5428304" cy="445793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dirty="0"/>
          </a:p>
        </p:txBody>
      </p:sp>
    </p:spTree>
    <p:extLst>
      <p:ext uri="{BB962C8B-B14F-4D97-AF65-F5344CB8AC3E}">
        <p14:creationId xmlns:p14="http://schemas.microsoft.com/office/powerpoint/2010/main" val="1291638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1pPr>
            <a:lvl2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2pPr>
            <a:lvl3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3pPr>
            <a:lvl4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4pPr>
            <a:lvl5pPr eaLnBrk="0" hangingPunct="0">
              <a:spcBef>
                <a:spcPct val="30000"/>
              </a:spcBef>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874713" algn="l"/>
                <a:tab pos="1749425" algn="l"/>
                <a:tab pos="2625725" algn="l"/>
                <a:tab pos="3500438" algn="l"/>
                <a:tab pos="4376738" algn="l"/>
                <a:tab pos="5251450" algn="l"/>
                <a:tab pos="6127750" algn="l"/>
                <a:tab pos="7002463" algn="l"/>
                <a:tab pos="7878763" algn="l"/>
                <a:tab pos="8753475" algn="l"/>
                <a:tab pos="9629775" algn="l"/>
              </a:tabLst>
              <a:defRPr sz="1200">
                <a:solidFill>
                  <a:srgbClr val="000000"/>
                </a:solidFill>
                <a:latin typeface="Times New Roman" pitchFamily="16" charset="0"/>
              </a:defRPr>
            </a:lvl9pPr>
          </a:lstStyle>
          <a:p>
            <a:pPr eaLnBrk="1" hangingPunct="1">
              <a:spcBef>
                <a:spcPct val="0"/>
              </a:spcBef>
            </a:pPr>
            <a:fld id="{3BBBE644-CA40-425A-B4ED-CE8075B08209}" type="slidenum">
              <a:rPr lang="pl-PL" altLang="pl-PL">
                <a:latin typeface="Calibri" pitchFamily="32" charset="0"/>
              </a:rPr>
              <a:pPr eaLnBrk="1" hangingPunct="1">
                <a:spcBef>
                  <a:spcPct val="0"/>
                </a:spcBef>
              </a:pPr>
              <a:t>9</a:t>
            </a:fld>
            <a:endParaRPr lang="pl-PL" altLang="pl-PL">
              <a:latin typeface="Calibri" pitchFamily="32" charset="0"/>
            </a:endParaRPr>
          </a:p>
        </p:txBody>
      </p:sp>
      <p:sp>
        <p:nvSpPr>
          <p:cNvPr id="29699" name="Rectangle 1"/>
          <p:cNvSpPr>
            <a:spLocks noGrp="1" noRot="1" noChangeAspect="1" noChangeArrowheads="1" noTextEdit="1"/>
          </p:cNvSpPr>
          <p:nvPr>
            <p:ph type="sldImg"/>
          </p:nvPr>
        </p:nvSpPr>
        <p:spPr>
          <a:xfrm>
            <a:off x="915988" y="742950"/>
            <a:ext cx="4953000" cy="3714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700" name="Rectangle 2"/>
          <p:cNvSpPr>
            <a:spLocks noGrp="1" noChangeArrowheads="1"/>
          </p:cNvSpPr>
          <p:nvPr>
            <p:ph type="body" idx="1"/>
          </p:nvPr>
        </p:nvSpPr>
        <p:spPr>
          <a:xfrm>
            <a:off x="678336" y="4705073"/>
            <a:ext cx="5428304" cy="4457937"/>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pl-PL" altLang="pl-PL"/>
              <a:t>slajd ankiety potrzeb</a:t>
            </a:r>
          </a:p>
        </p:txBody>
      </p:sp>
    </p:spTree>
    <p:extLst>
      <p:ext uri="{BB962C8B-B14F-4D97-AF65-F5344CB8AC3E}">
        <p14:creationId xmlns:p14="http://schemas.microsoft.com/office/powerpoint/2010/main" val="3777720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3"/>
          <p:cNvSpPr>
            <a:spLocks noGrp="1" noChangeArrowheads="1"/>
          </p:cNvSpPr>
          <p:nvPr>
            <p:ph type="dt" idx="10"/>
          </p:nvPr>
        </p:nvSpPr>
        <p:spPr>
          <a:ln/>
        </p:spPr>
        <p:txBody>
          <a:bodyPr/>
          <a:lstStyle>
            <a:lvl1pPr>
              <a:defRPr/>
            </a:lvl1pPr>
          </a:lstStyle>
          <a:p>
            <a:pPr>
              <a:defRPr/>
            </a:pPr>
            <a:r>
              <a:rPr lang="pl-PL" altLang="pl-PL"/>
              <a:t>8.05.14</a:t>
            </a:r>
          </a:p>
        </p:txBody>
      </p:sp>
      <p:sp>
        <p:nvSpPr>
          <p:cNvPr id="5" name="Rectangle 5"/>
          <p:cNvSpPr>
            <a:spLocks noGrp="1" noChangeArrowheads="1"/>
          </p:cNvSpPr>
          <p:nvPr>
            <p:ph type="sldNum" idx="11"/>
          </p:nvPr>
        </p:nvSpPr>
        <p:spPr>
          <a:ln/>
        </p:spPr>
        <p:txBody>
          <a:bodyPr/>
          <a:lstStyle>
            <a:lvl1pPr>
              <a:defRPr/>
            </a:lvl1pPr>
          </a:lstStyle>
          <a:p>
            <a:pPr>
              <a:defRPr/>
            </a:pPr>
            <a:fld id="{7A1017CA-E2FA-4781-BE63-C6D4E75533F6}" type="slidenum">
              <a:rPr lang="pl-PL" altLang="pl-PL"/>
              <a:pPr>
                <a:defRPr/>
              </a:pPr>
              <a:t>‹#›</a:t>
            </a:fld>
            <a:endParaRPr lang="pl-PL" altLang="pl-PL"/>
          </a:p>
        </p:txBody>
      </p:sp>
    </p:spTree>
    <p:extLst>
      <p:ext uri="{BB962C8B-B14F-4D97-AF65-F5344CB8AC3E}">
        <p14:creationId xmlns:p14="http://schemas.microsoft.com/office/powerpoint/2010/main" val="1964925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dt" idx="10"/>
          </p:nvPr>
        </p:nvSpPr>
        <p:spPr>
          <a:ln/>
        </p:spPr>
        <p:txBody>
          <a:bodyPr/>
          <a:lstStyle>
            <a:lvl1pPr>
              <a:defRPr/>
            </a:lvl1pPr>
          </a:lstStyle>
          <a:p>
            <a:pPr>
              <a:defRPr/>
            </a:pPr>
            <a:r>
              <a:rPr lang="pl-PL" altLang="pl-PL"/>
              <a:t>8.05.14</a:t>
            </a:r>
          </a:p>
        </p:txBody>
      </p:sp>
      <p:sp>
        <p:nvSpPr>
          <p:cNvPr id="5" name="Rectangle 5"/>
          <p:cNvSpPr>
            <a:spLocks noGrp="1" noChangeArrowheads="1"/>
          </p:cNvSpPr>
          <p:nvPr>
            <p:ph type="sldNum" idx="11"/>
          </p:nvPr>
        </p:nvSpPr>
        <p:spPr>
          <a:ln/>
        </p:spPr>
        <p:txBody>
          <a:bodyPr/>
          <a:lstStyle>
            <a:lvl1pPr>
              <a:defRPr/>
            </a:lvl1pPr>
          </a:lstStyle>
          <a:p>
            <a:pPr>
              <a:defRPr/>
            </a:pPr>
            <a:fld id="{9DC90837-5831-4D4A-A296-A28E84A50588}" type="slidenum">
              <a:rPr lang="pl-PL" altLang="pl-PL"/>
              <a:pPr>
                <a:defRPr/>
              </a:pPr>
              <a:t>‹#›</a:t>
            </a:fld>
            <a:endParaRPr lang="pl-PL" altLang="pl-PL"/>
          </a:p>
        </p:txBody>
      </p:sp>
    </p:spTree>
    <p:extLst>
      <p:ext uri="{BB962C8B-B14F-4D97-AF65-F5344CB8AC3E}">
        <p14:creationId xmlns:p14="http://schemas.microsoft.com/office/powerpoint/2010/main" val="3395754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5813" cy="5849937"/>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49937"/>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dt" idx="10"/>
          </p:nvPr>
        </p:nvSpPr>
        <p:spPr>
          <a:ln/>
        </p:spPr>
        <p:txBody>
          <a:bodyPr/>
          <a:lstStyle>
            <a:lvl1pPr>
              <a:defRPr/>
            </a:lvl1pPr>
          </a:lstStyle>
          <a:p>
            <a:pPr>
              <a:defRPr/>
            </a:pPr>
            <a:r>
              <a:rPr lang="pl-PL" altLang="pl-PL"/>
              <a:t>8.05.14</a:t>
            </a:r>
          </a:p>
        </p:txBody>
      </p:sp>
      <p:sp>
        <p:nvSpPr>
          <p:cNvPr id="5" name="Rectangle 5"/>
          <p:cNvSpPr>
            <a:spLocks noGrp="1" noChangeArrowheads="1"/>
          </p:cNvSpPr>
          <p:nvPr>
            <p:ph type="sldNum" idx="11"/>
          </p:nvPr>
        </p:nvSpPr>
        <p:spPr>
          <a:ln/>
        </p:spPr>
        <p:txBody>
          <a:bodyPr/>
          <a:lstStyle>
            <a:lvl1pPr>
              <a:defRPr/>
            </a:lvl1pPr>
          </a:lstStyle>
          <a:p>
            <a:pPr>
              <a:defRPr/>
            </a:pPr>
            <a:fld id="{E46F4DB9-EF99-4D6E-A23F-0F9251152207}" type="slidenum">
              <a:rPr lang="pl-PL" altLang="pl-PL"/>
              <a:pPr>
                <a:defRPr/>
              </a:pPr>
              <a:t>‹#›</a:t>
            </a:fld>
            <a:endParaRPr lang="pl-PL" altLang="pl-PL"/>
          </a:p>
        </p:txBody>
      </p:sp>
    </p:spTree>
    <p:extLst>
      <p:ext uri="{BB962C8B-B14F-4D97-AF65-F5344CB8AC3E}">
        <p14:creationId xmlns:p14="http://schemas.microsoft.com/office/powerpoint/2010/main" val="2152244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3"/>
          <p:cNvSpPr>
            <a:spLocks noGrp="1" noChangeArrowheads="1"/>
          </p:cNvSpPr>
          <p:nvPr>
            <p:ph type="dt" idx="10"/>
          </p:nvPr>
        </p:nvSpPr>
        <p:spPr>
          <a:ln/>
        </p:spPr>
        <p:txBody>
          <a:bodyPr/>
          <a:lstStyle>
            <a:lvl1pPr>
              <a:defRPr/>
            </a:lvl1pPr>
          </a:lstStyle>
          <a:p>
            <a:pPr>
              <a:defRPr/>
            </a:pPr>
            <a:r>
              <a:rPr lang="pl-PL" altLang="pl-PL"/>
              <a:t>8.05.14</a:t>
            </a:r>
          </a:p>
        </p:txBody>
      </p:sp>
      <p:sp>
        <p:nvSpPr>
          <p:cNvPr id="5" name="Rectangle 5"/>
          <p:cNvSpPr>
            <a:spLocks noGrp="1" noChangeArrowheads="1"/>
          </p:cNvSpPr>
          <p:nvPr>
            <p:ph type="sldNum" idx="11"/>
          </p:nvPr>
        </p:nvSpPr>
        <p:spPr>
          <a:ln/>
        </p:spPr>
        <p:txBody>
          <a:bodyPr/>
          <a:lstStyle>
            <a:lvl1pPr>
              <a:defRPr/>
            </a:lvl1pPr>
          </a:lstStyle>
          <a:p>
            <a:pPr>
              <a:defRPr/>
            </a:pPr>
            <a:fld id="{1BB98A17-343C-4C8B-AA22-61C7E7E290A3}" type="slidenum">
              <a:rPr lang="pl-PL" altLang="pl-PL"/>
              <a:pPr>
                <a:defRPr/>
              </a:pPr>
              <a:t>‹#›</a:t>
            </a:fld>
            <a:endParaRPr lang="pl-PL" altLang="pl-PL"/>
          </a:p>
        </p:txBody>
      </p:sp>
    </p:spTree>
    <p:extLst>
      <p:ext uri="{BB962C8B-B14F-4D97-AF65-F5344CB8AC3E}">
        <p14:creationId xmlns:p14="http://schemas.microsoft.com/office/powerpoint/2010/main" val="39775009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dt" idx="10"/>
          </p:nvPr>
        </p:nvSpPr>
        <p:spPr>
          <a:ln/>
        </p:spPr>
        <p:txBody>
          <a:bodyPr/>
          <a:lstStyle>
            <a:lvl1pPr>
              <a:defRPr/>
            </a:lvl1pPr>
          </a:lstStyle>
          <a:p>
            <a:pPr>
              <a:defRPr/>
            </a:pPr>
            <a:r>
              <a:rPr lang="pl-PL" altLang="pl-PL"/>
              <a:t>8.05.14</a:t>
            </a:r>
          </a:p>
        </p:txBody>
      </p:sp>
      <p:sp>
        <p:nvSpPr>
          <p:cNvPr id="5" name="Rectangle 5"/>
          <p:cNvSpPr>
            <a:spLocks noGrp="1" noChangeArrowheads="1"/>
          </p:cNvSpPr>
          <p:nvPr>
            <p:ph type="sldNum" idx="11"/>
          </p:nvPr>
        </p:nvSpPr>
        <p:spPr>
          <a:ln/>
        </p:spPr>
        <p:txBody>
          <a:bodyPr/>
          <a:lstStyle>
            <a:lvl1pPr>
              <a:defRPr/>
            </a:lvl1pPr>
          </a:lstStyle>
          <a:p>
            <a:pPr>
              <a:defRPr/>
            </a:pPr>
            <a:fld id="{A8332199-C1C1-455E-8576-D43B5D9786C3}" type="slidenum">
              <a:rPr lang="pl-PL" altLang="pl-PL"/>
              <a:pPr>
                <a:defRPr/>
              </a:pPr>
              <a:t>‹#›</a:t>
            </a:fld>
            <a:endParaRPr lang="pl-PL" altLang="pl-PL"/>
          </a:p>
        </p:txBody>
      </p:sp>
    </p:spTree>
    <p:extLst>
      <p:ext uri="{BB962C8B-B14F-4D97-AF65-F5344CB8AC3E}">
        <p14:creationId xmlns:p14="http://schemas.microsoft.com/office/powerpoint/2010/main" val="3554250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3"/>
          <p:cNvSpPr>
            <a:spLocks noGrp="1" noChangeArrowheads="1"/>
          </p:cNvSpPr>
          <p:nvPr>
            <p:ph type="dt" idx="10"/>
          </p:nvPr>
        </p:nvSpPr>
        <p:spPr>
          <a:ln/>
        </p:spPr>
        <p:txBody>
          <a:bodyPr/>
          <a:lstStyle>
            <a:lvl1pPr>
              <a:defRPr/>
            </a:lvl1pPr>
          </a:lstStyle>
          <a:p>
            <a:pPr>
              <a:defRPr/>
            </a:pPr>
            <a:r>
              <a:rPr lang="pl-PL" altLang="pl-PL"/>
              <a:t>8.05.14</a:t>
            </a:r>
          </a:p>
        </p:txBody>
      </p:sp>
      <p:sp>
        <p:nvSpPr>
          <p:cNvPr id="5" name="Rectangle 5"/>
          <p:cNvSpPr>
            <a:spLocks noGrp="1" noChangeArrowheads="1"/>
          </p:cNvSpPr>
          <p:nvPr>
            <p:ph type="sldNum" idx="11"/>
          </p:nvPr>
        </p:nvSpPr>
        <p:spPr>
          <a:ln/>
        </p:spPr>
        <p:txBody>
          <a:bodyPr/>
          <a:lstStyle>
            <a:lvl1pPr>
              <a:defRPr/>
            </a:lvl1pPr>
          </a:lstStyle>
          <a:p>
            <a:pPr>
              <a:defRPr/>
            </a:pPr>
            <a:fld id="{8419BEDB-01D9-4030-9B37-F4AE3E7A6781}" type="slidenum">
              <a:rPr lang="pl-PL" altLang="pl-PL"/>
              <a:pPr>
                <a:defRPr/>
              </a:pPr>
              <a:t>‹#›</a:t>
            </a:fld>
            <a:endParaRPr lang="pl-PL" altLang="pl-PL"/>
          </a:p>
        </p:txBody>
      </p:sp>
    </p:spTree>
    <p:extLst>
      <p:ext uri="{BB962C8B-B14F-4D97-AF65-F5344CB8AC3E}">
        <p14:creationId xmlns:p14="http://schemas.microsoft.com/office/powerpoint/2010/main" val="3821150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3"/>
          <p:cNvSpPr>
            <a:spLocks noGrp="1" noChangeArrowheads="1"/>
          </p:cNvSpPr>
          <p:nvPr>
            <p:ph type="dt" idx="10"/>
          </p:nvPr>
        </p:nvSpPr>
        <p:spPr>
          <a:ln/>
        </p:spPr>
        <p:txBody>
          <a:bodyPr/>
          <a:lstStyle>
            <a:lvl1pPr>
              <a:defRPr/>
            </a:lvl1pPr>
          </a:lstStyle>
          <a:p>
            <a:pPr>
              <a:defRPr/>
            </a:pPr>
            <a:r>
              <a:rPr lang="pl-PL" altLang="pl-PL"/>
              <a:t>8.05.14</a:t>
            </a:r>
          </a:p>
        </p:txBody>
      </p:sp>
      <p:sp>
        <p:nvSpPr>
          <p:cNvPr id="6" name="Rectangle 5"/>
          <p:cNvSpPr>
            <a:spLocks noGrp="1" noChangeArrowheads="1"/>
          </p:cNvSpPr>
          <p:nvPr>
            <p:ph type="sldNum" idx="11"/>
          </p:nvPr>
        </p:nvSpPr>
        <p:spPr>
          <a:ln/>
        </p:spPr>
        <p:txBody>
          <a:bodyPr/>
          <a:lstStyle>
            <a:lvl1pPr>
              <a:defRPr/>
            </a:lvl1pPr>
          </a:lstStyle>
          <a:p>
            <a:pPr>
              <a:defRPr/>
            </a:pPr>
            <a:fld id="{B2D7697D-C6D9-47FB-8030-890F7A8725BF}" type="slidenum">
              <a:rPr lang="pl-PL" altLang="pl-PL"/>
              <a:pPr>
                <a:defRPr/>
              </a:pPr>
              <a:t>‹#›</a:t>
            </a:fld>
            <a:endParaRPr lang="pl-PL" altLang="pl-PL"/>
          </a:p>
        </p:txBody>
      </p:sp>
    </p:spTree>
    <p:extLst>
      <p:ext uri="{BB962C8B-B14F-4D97-AF65-F5344CB8AC3E}">
        <p14:creationId xmlns:p14="http://schemas.microsoft.com/office/powerpoint/2010/main" val="9437876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3"/>
          <p:cNvSpPr>
            <a:spLocks noGrp="1" noChangeArrowheads="1"/>
          </p:cNvSpPr>
          <p:nvPr>
            <p:ph type="dt" idx="10"/>
          </p:nvPr>
        </p:nvSpPr>
        <p:spPr>
          <a:ln/>
        </p:spPr>
        <p:txBody>
          <a:bodyPr/>
          <a:lstStyle>
            <a:lvl1pPr>
              <a:defRPr/>
            </a:lvl1pPr>
          </a:lstStyle>
          <a:p>
            <a:pPr>
              <a:defRPr/>
            </a:pPr>
            <a:r>
              <a:rPr lang="pl-PL" altLang="pl-PL"/>
              <a:t>8.05.14</a:t>
            </a:r>
          </a:p>
        </p:txBody>
      </p:sp>
      <p:sp>
        <p:nvSpPr>
          <p:cNvPr id="8" name="Rectangle 5"/>
          <p:cNvSpPr>
            <a:spLocks noGrp="1" noChangeArrowheads="1"/>
          </p:cNvSpPr>
          <p:nvPr>
            <p:ph type="sldNum" idx="11"/>
          </p:nvPr>
        </p:nvSpPr>
        <p:spPr>
          <a:ln/>
        </p:spPr>
        <p:txBody>
          <a:bodyPr/>
          <a:lstStyle>
            <a:lvl1pPr>
              <a:defRPr/>
            </a:lvl1pPr>
          </a:lstStyle>
          <a:p>
            <a:pPr>
              <a:defRPr/>
            </a:pPr>
            <a:fld id="{400307D9-D67E-4284-B5E4-A252C4866CF3}" type="slidenum">
              <a:rPr lang="pl-PL" altLang="pl-PL"/>
              <a:pPr>
                <a:defRPr/>
              </a:pPr>
              <a:t>‹#›</a:t>
            </a:fld>
            <a:endParaRPr lang="pl-PL" altLang="pl-PL"/>
          </a:p>
        </p:txBody>
      </p:sp>
    </p:spTree>
    <p:extLst>
      <p:ext uri="{BB962C8B-B14F-4D97-AF65-F5344CB8AC3E}">
        <p14:creationId xmlns:p14="http://schemas.microsoft.com/office/powerpoint/2010/main" val="617299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3"/>
          <p:cNvSpPr>
            <a:spLocks noGrp="1" noChangeArrowheads="1"/>
          </p:cNvSpPr>
          <p:nvPr>
            <p:ph type="dt" idx="10"/>
          </p:nvPr>
        </p:nvSpPr>
        <p:spPr>
          <a:ln/>
        </p:spPr>
        <p:txBody>
          <a:bodyPr/>
          <a:lstStyle>
            <a:lvl1pPr>
              <a:defRPr/>
            </a:lvl1pPr>
          </a:lstStyle>
          <a:p>
            <a:pPr>
              <a:defRPr/>
            </a:pPr>
            <a:r>
              <a:rPr lang="pl-PL" altLang="pl-PL"/>
              <a:t>8.05.14</a:t>
            </a:r>
          </a:p>
        </p:txBody>
      </p:sp>
      <p:sp>
        <p:nvSpPr>
          <p:cNvPr id="4" name="Rectangle 5"/>
          <p:cNvSpPr>
            <a:spLocks noGrp="1" noChangeArrowheads="1"/>
          </p:cNvSpPr>
          <p:nvPr>
            <p:ph type="sldNum" idx="11"/>
          </p:nvPr>
        </p:nvSpPr>
        <p:spPr>
          <a:ln/>
        </p:spPr>
        <p:txBody>
          <a:bodyPr/>
          <a:lstStyle>
            <a:lvl1pPr>
              <a:defRPr/>
            </a:lvl1pPr>
          </a:lstStyle>
          <a:p>
            <a:pPr>
              <a:defRPr/>
            </a:pPr>
            <a:fld id="{CD86B934-1379-4A9F-A5CA-12C1AF1A2677}" type="slidenum">
              <a:rPr lang="pl-PL" altLang="pl-PL"/>
              <a:pPr>
                <a:defRPr/>
              </a:pPr>
              <a:t>‹#›</a:t>
            </a:fld>
            <a:endParaRPr lang="pl-PL" altLang="pl-PL"/>
          </a:p>
        </p:txBody>
      </p:sp>
    </p:spTree>
    <p:extLst>
      <p:ext uri="{BB962C8B-B14F-4D97-AF65-F5344CB8AC3E}">
        <p14:creationId xmlns:p14="http://schemas.microsoft.com/office/powerpoint/2010/main" val="1513300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r>
              <a:rPr lang="pl-PL" altLang="pl-PL"/>
              <a:t>8.05.14</a:t>
            </a:r>
          </a:p>
        </p:txBody>
      </p:sp>
      <p:sp>
        <p:nvSpPr>
          <p:cNvPr id="3" name="Rectangle 5"/>
          <p:cNvSpPr>
            <a:spLocks noGrp="1" noChangeArrowheads="1"/>
          </p:cNvSpPr>
          <p:nvPr>
            <p:ph type="sldNum" idx="11"/>
          </p:nvPr>
        </p:nvSpPr>
        <p:spPr>
          <a:ln/>
        </p:spPr>
        <p:txBody>
          <a:bodyPr/>
          <a:lstStyle>
            <a:lvl1pPr>
              <a:defRPr/>
            </a:lvl1pPr>
          </a:lstStyle>
          <a:p>
            <a:pPr>
              <a:defRPr/>
            </a:pPr>
            <a:fld id="{A3DFBE3E-CF8D-4D13-8820-9A97415056E3}" type="slidenum">
              <a:rPr lang="pl-PL" altLang="pl-PL"/>
              <a:pPr>
                <a:defRPr/>
              </a:pPr>
              <a:t>‹#›</a:t>
            </a:fld>
            <a:endParaRPr lang="pl-PL" altLang="pl-PL"/>
          </a:p>
        </p:txBody>
      </p:sp>
    </p:spTree>
    <p:extLst>
      <p:ext uri="{BB962C8B-B14F-4D97-AF65-F5344CB8AC3E}">
        <p14:creationId xmlns:p14="http://schemas.microsoft.com/office/powerpoint/2010/main" val="5311665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p:cNvSpPr>
            <a:spLocks noGrp="1" noChangeArrowheads="1"/>
          </p:cNvSpPr>
          <p:nvPr>
            <p:ph type="dt" idx="10"/>
          </p:nvPr>
        </p:nvSpPr>
        <p:spPr>
          <a:ln/>
        </p:spPr>
        <p:txBody>
          <a:bodyPr/>
          <a:lstStyle>
            <a:lvl1pPr>
              <a:defRPr/>
            </a:lvl1pPr>
          </a:lstStyle>
          <a:p>
            <a:pPr>
              <a:defRPr/>
            </a:pPr>
            <a:r>
              <a:rPr lang="pl-PL" altLang="pl-PL"/>
              <a:t>8.05.14</a:t>
            </a:r>
          </a:p>
        </p:txBody>
      </p:sp>
      <p:sp>
        <p:nvSpPr>
          <p:cNvPr id="6" name="Rectangle 5"/>
          <p:cNvSpPr>
            <a:spLocks noGrp="1" noChangeArrowheads="1"/>
          </p:cNvSpPr>
          <p:nvPr>
            <p:ph type="sldNum" idx="11"/>
          </p:nvPr>
        </p:nvSpPr>
        <p:spPr>
          <a:ln/>
        </p:spPr>
        <p:txBody>
          <a:bodyPr/>
          <a:lstStyle>
            <a:lvl1pPr>
              <a:defRPr/>
            </a:lvl1pPr>
          </a:lstStyle>
          <a:p>
            <a:pPr>
              <a:defRPr/>
            </a:pPr>
            <a:fld id="{DDD5D43C-E4F8-4104-95BC-981042315281}" type="slidenum">
              <a:rPr lang="pl-PL" altLang="pl-PL"/>
              <a:pPr>
                <a:defRPr/>
              </a:pPr>
              <a:t>‹#›</a:t>
            </a:fld>
            <a:endParaRPr lang="pl-PL" altLang="pl-PL"/>
          </a:p>
        </p:txBody>
      </p:sp>
    </p:spTree>
    <p:extLst>
      <p:ext uri="{BB962C8B-B14F-4D97-AF65-F5344CB8AC3E}">
        <p14:creationId xmlns:p14="http://schemas.microsoft.com/office/powerpoint/2010/main" val="2901745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dt" idx="10"/>
          </p:nvPr>
        </p:nvSpPr>
        <p:spPr>
          <a:ln/>
        </p:spPr>
        <p:txBody>
          <a:bodyPr/>
          <a:lstStyle>
            <a:lvl1pPr>
              <a:defRPr/>
            </a:lvl1pPr>
          </a:lstStyle>
          <a:p>
            <a:pPr>
              <a:defRPr/>
            </a:pPr>
            <a:r>
              <a:rPr lang="pl-PL" altLang="pl-PL"/>
              <a:t>8.05.14</a:t>
            </a:r>
          </a:p>
        </p:txBody>
      </p:sp>
      <p:sp>
        <p:nvSpPr>
          <p:cNvPr id="5" name="Rectangle 5"/>
          <p:cNvSpPr>
            <a:spLocks noGrp="1" noChangeArrowheads="1"/>
          </p:cNvSpPr>
          <p:nvPr>
            <p:ph type="sldNum" idx="11"/>
          </p:nvPr>
        </p:nvSpPr>
        <p:spPr>
          <a:ln/>
        </p:spPr>
        <p:txBody>
          <a:bodyPr/>
          <a:lstStyle>
            <a:lvl1pPr>
              <a:defRPr/>
            </a:lvl1pPr>
          </a:lstStyle>
          <a:p>
            <a:pPr>
              <a:defRPr/>
            </a:pPr>
            <a:fld id="{FF9ADDD4-BD13-43CE-856B-36A3D5EC31E9}" type="slidenum">
              <a:rPr lang="pl-PL" altLang="pl-PL"/>
              <a:pPr>
                <a:defRPr/>
              </a:pPr>
              <a:t>‹#›</a:t>
            </a:fld>
            <a:endParaRPr lang="pl-PL" altLang="pl-PL"/>
          </a:p>
        </p:txBody>
      </p:sp>
    </p:spTree>
    <p:extLst>
      <p:ext uri="{BB962C8B-B14F-4D97-AF65-F5344CB8AC3E}">
        <p14:creationId xmlns:p14="http://schemas.microsoft.com/office/powerpoint/2010/main" val="36271195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p:cNvSpPr>
            <a:spLocks noGrp="1" noChangeArrowheads="1"/>
          </p:cNvSpPr>
          <p:nvPr>
            <p:ph type="dt" idx="10"/>
          </p:nvPr>
        </p:nvSpPr>
        <p:spPr>
          <a:ln/>
        </p:spPr>
        <p:txBody>
          <a:bodyPr/>
          <a:lstStyle>
            <a:lvl1pPr>
              <a:defRPr/>
            </a:lvl1pPr>
          </a:lstStyle>
          <a:p>
            <a:pPr>
              <a:defRPr/>
            </a:pPr>
            <a:r>
              <a:rPr lang="pl-PL" altLang="pl-PL"/>
              <a:t>8.05.14</a:t>
            </a:r>
          </a:p>
        </p:txBody>
      </p:sp>
      <p:sp>
        <p:nvSpPr>
          <p:cNvPr id="6" name="Rectangle 5"/>
          <p:cNvSpPr>
            <a:spLocks noGrp="1" noChangeArrowheads="1"/>
          </p:cNvSpPr>
          <p:nvPr>
            <p:ph type="sldNum" idx="11"/>
          </p:nvPr>
        </p:nvSpPr>
        <p:spPr>
          <a:ln/>
        </p:spPr>
        <p:txBody>
          <a:bodyPr/>
          <a:lstStyle>
            <a:lvl1pPr>
              <a:defRPr/>
            </a:lvl1pPr>
          </a:lstStyle>
          <a:p>
            <a:pPr>
              <a:defRPr/>
            </a:pPr>
            <a:fld id="{03D993F5-5D93-42D2-BBF5-A741A1279A40}" type="slidenum">
              <a:rPr lang="pl-PL" altLang="pl-PL"/>
              <a:pPr>
                <a:defRPr/>
              </a:pPr>
              <a:t>‹#›</a:t>
            </a:fld>
            <a:endParaRPr lang="pl-PL" altLang="pl-PL"/>
          </a:p>
        </p:txBody>
      </p:sp>
    </p:spTree>
    <p:extLst>
      <p:ext uri="{BB962C8B-B14F-4D97-AF65-F5344CB8AC3E}">
        <p14:creationId xmlns:p14="http://schemas.microsoft.com/office/powerpoint/2010/main" val="9139829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dt" idx="10"/>
          </p:nvPr>
        </p:nvSpPr>
        <p:spPr>
          <a:ln/>
        </p:spPr>
        <p:txBody>
          <a:bodyPr/>
          <a:lstStyle>
            <a:lvl1pPr>
              <a:defRPr/>
            </a:lvl1pPr>
          </a:lstStyle>
          <a:p>
            <a:pPr>
              <a:defRPr/>
            </a:pPr>
            <a:r>
              <a:rPr lang="pl-PL" altLang="pl-PL"/>
              <a:t>8.05.14</a:t>
            </a:r>
          </a:p>
        </p:txBody>
      </p:sp>
      <p:sp>
        <p:nvSpPr>
          <p:cNvPr id="5" name="Rectangle 5"/>
          <p:cNvSpPr>
            <a:spLocks noGrp="1" noChangeArrowheads="1"/>
          </p:cNvSpPr>
          <p:nvPr>
            <p:ph type="sldNum" idx="11"/>
          </p:nvPr>
        </p:nvSpPr>
        <p:spPr>
          <a:ln/>
        </p:spPr>
        <p:txBody>
          <a:bodyPr/>
          <a:lstStyle>
            <a:lvl1pPr>
              <a:defRPr/>
            </a:lvl1pPr>
          </a:lstStyle>
          <a:p>
            <a:pPr>
              <a:defRPr/>
            </a:pPr>
            <a:fld id="{3D8382B6-BDBC-45F3-95DE-894F4A2CEB96}" type="slidenum">
              <a:rPr lang="pl-PL" altLang="pl-PL"/>
              <a:pPr>
                <a:defRPr/>
              </a:pPr>
              <a:t>‹#›</a:t>
            </a:fld>
            <a:endParaRPr lang="pl-PL" altLang="pl-PL"/>
          </a:p>
        </p:txBody>
      </p:sp>
    </p:spTree>
    <p:extLst>
      <p:ext uri="{BB962C8B-B14F-4D97-AF65-F5344CB8AC3E}">
        <p14:creationId xmlns:p14="http://schemas.microsoft.com/office/powerpoint/2010/main" val="3424546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5813" cy="5849937"/>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49937"/>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p:cNvSpPr>
            <a:spLocks noGrp="1" noChangeArrowheads="1"/>
          </p:cNvSpPr>
          <p:nvPr>
            <p:ph type="dt" idx="10"/>
          </p:nvPr>
        </p:nvSpPr>
        <p:spPr>
          <a:ln/>
        </p:spPr>
        <p:txBody>
          <a:bodyPr/>
          <a:lstStyle>
            <a:lvl1pPr>
              <a:defRPr/>
            </a:lvl1pPr>
          </a:lstStyle>
          <a:p>
            <a:pPr>
              <a:defRPr/>
            </a:pPr>
            <a:r>
              <a:rPr lang="pl-PL" altLang="pl-PL"/>
              <a:t>8.05.14</a:t>
            </a:r>
          </a:p>
        </p:txBody>
      </p:sp>
      <p:sp>
        <p:nvSpPr>
          <p:cNvPr id="5" name="Rectangle 5"/>
          <p:cNvSpPr>
            <a:spLocks noGrp="1" noChangeArrowheads="1"/>
          </p:cNvSpPr>
          <p:nvPr>
            <p:ph type="sldNum" idx="11"/>
          </p:nvPr>
        </p:nvSpPr>
        <p:spPr>
          <a:ln/>
        </p:spPr>
        <p:txBody>
          <a:bodyPr/>
          <a:lstStyle>
            <a:lvl1pPr>
              <a:defRPr/>
            </a:lvl1pPr>
          </a:lstStyle>
          <a:p>
            <a:pPr>
              <a:defRPr/>
            </a:pPr>
            <a:fld id="{E7E44DD0-D4FB-4E7D-9C6F-F7D887902C72}" type="slidenum">
              <a:rPr lang="pl-PL" altLang="pl-PL"/>
              <a:pPr>
                <a:defRPr/>
              </a:pPr>
              <a:t>‹#›</a:t>
            </a:fld>
            <a:endParaRPr lang="pl-PL" altLang="pl-PL"/>
          </a:p>
        </p:txBody>
      </p:sp>
    </p:spTree>
    <p:extLst>
      <p:ext uri="{BB962C8B-B14F-4D97-AF65-F5344CB8AC3E}">
        <p14:creationId xmlns:p14="http://schemas.microsoft.com/office/powerpoint/2010/main" val="29200281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F808C91E-179D-4C4A-9059-7D7C51D4411B}" type="datetimeFigureOut">
              <a:rPr lang="pl-PL" smtClean="0">
                <a:solidFill>
                  <a:prstClr val="black">
                    <a:tint val="75000"/>
                  </a:prstClr>
                </a:solidFill>
              </a:rPr>
              <a:pPr/>
              <a:t>10.06.2018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29D96C72-DE4B-4452-86A2-39127723188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746519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F808C91E-179D-4C4A-9059-7D7C51D4411B}" type="datetimeFigureOut">
              <a:rPr lang="pl-PL" smtClean="0">
                <a:solidFill>
                  <a:prstClr val="black">
                    <a:tint val="75000"/>
                  </a:prstClr>
                </a:solidFill>
              </a:rPr>
              <a:pPr/>
              <a:t>10.06.2018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29D96C72-DE4B-4452-86A2-39127723188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4611526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F808C91E-179D-4C4A-9059-7D7C51D4411B}" type="datetimeFigureOut">
              <a:rPr lang="pl-PL" smtClean="0">
                <a:solidFill>
                  <a:prstClr val="black">
                    <a:tint val="75000"/>
                  </a:prstClr>
                </a:solidFill>
              </a:rPr>
              <a:pPr/>
              <a:t>10.06.2018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29D96C72-DE4B-4452-86A2-39127723188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303499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F808C91E-179D-4C4A-9059-7D7C51D4411B}" type="datetimeFigureOut">
              <a:rPr lang="pl-PL" smtClean="0">
                <a:solidFill>
                  <a:prstClr val="black">
                    <a:tint val="75000"/>
                  </a:prstClr>
                </a:solidFill>
              </a:rPr>
              <a:pPr/>
              <a:t>10.06.2018</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29D96C72-DE4B-4452-86A2-39127723188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30383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F808C91E-179D-4C4A-9059-7D7C51D4411B}" type="datetimeFigureOut">
              <a:rPr lang="pl-PL" smtClean="0">
                <a:solidFill>
                  <a:prstClr val="black">
                    <a:tint val="75000"/>
                  </a:prstClr>
                </a:solidFill>
              </a:rPr>
              <a:pPr/>
              <a:t>10.06.2018</a:t>
            </a:fld>
            <a:endParaRPr lang="pl-PL">
              <a:solidFill>
                <a:prstClr val="black">
                  <a:tint val="75000"/>
                </a:prstClr>
              </a:solidFill>
            </a:endParaRPr>
          </a:p>
        </p:txBody>
      </p:sp>
      <p:sp>
        <p:nvSpPr>
          <p:cNvPr id="8" name="Symbol zastępczy stopki 7"/>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p:cNvSpPr>
            <a:spLocks noGrp="1"/>
          </p:cNvSpPr>
          <p:nvPr>
            <p:ph type="sldNum" sz="quarter" idx="12"/>
          </p:nvPr>
        </p:nvSpPr>
        <p:spPr/>
        <p:txBody>
          <a:bodyPr/>
          <a:lstStyle/>
          <a:p>
            <a:fld id="{29D96C72-DE4B-4452-86A2-39127723188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952314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F808C91E-179D-4C4A-9059-7D7C51D4411B}" type="datetimeFigureOut">
              <a:rPr lang="pl-PL" smtClean="0">
                <a:solidFill>
                  <a:prstClr val="black">
                    <a:tint val="75000"/>
                  </a:prstClr>
                </a:solidFill>
              </a:rPr>
              <a:pPr/>
              <a:t>10.06.2018</a:t>
            </a:fld>
            <a:endParaRPr lang="pl-PL">
              <a:solidFill>
                <a:prstClr val="black">
                  <a:tint val="75000"/>
                </a:prstClr>
              </a:solidFill>
            </a:endParaRPr>
          </a:p>
        </p:txBody>
      </p:sp>
      <p:sp>
        <p:nvSpPr>
          <p:cNvPr id="4" name="Symbol zastępczy stopki 3"/>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p:cNvSpPr>
            <a:spLocks noGrp="1"/>
          </p:cNvSpPr>
          <p:nvPr>
            <p:ph type="sldNum" sz="quarter" idx="12"/>
          </p:nvPr>
        </p:nvSpPr>
        <p:spPr/>
        <p:txBody>
          <a:bodyPr/>
          <a:lstStyle/>
          <a:p>
            <a:fld id="{29D96C72-DE4B-4452-86A2-39127723188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5844462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F808C91E-179D-4C4A-9059-7D7C51D4411B}" type="datetimeFigureOut">
              <a:rPr lang="pl-PL" smtClean="0">
                <a:solidFill>
                  <a:prstClr val="black">
                    <a:tint val="75000"/>
                  </a:prstClr>
                </a:solidFill>
              </a:rPr>
              <a:pPr/>
              <a:t>10.06.2018</a:t>
            </a:fld>
            <a:endParaRPr lang="pl-PL">
              <a:solidFill>
                <a:prstClr val="black">
                  <a:tint val="75000"/>
                </a:prstClr>
              </a:solidFill>
            </a:endParaRPr>
          </a:p>
        </p:txBody>
      </p:sp>
      <p:sp>
        <p:nvSpPr>
          <p:cNvPr id="3" name="Symbol zastępczy stopki 2"/>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p:cNvSpPr>
            <a:spLocks noGrp="1"/>
          </p:cNvSpPr>
          <p:nvPr>
            <p:ph type="sldNum" sz="quarter" idx="12"/>
          </p:nvPr>
        </p:nvSpPr>
        <p:spPr/>
        <p:txBody>
          <a:bodyPr/>
          <a:lstStyle/>
          <a:p>
            <a:fld id="{29D96C72-DE4B-4452-86A2-39127723188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426038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3"/>
          <p:cNvSpPr>
            <a:spLocks noGrp="1" noChangeArrowheads="1"/>
          </p:cNvSpPr>
          <p:nvPr>
            <p:ph type="dt" idx="10"/>
          </p:nvPr>
        </p:nvSpPr>
        <p:spPr>
          <a:ln/>
        </p:spPr>
        <p:txBody>
          <a:bodyPr/>
          <a:lstStyle>
            <a:lvl1pPr>
              <a:defRPr/>
            </a:lvl1pPr>
          </a:lstStyle>
          <a:p>
            <a:pPr>
              <a:defRPr/>
            </a:pPr>
            <a:r>
              <a:rPr lang="pl-PL" altLang="pl-PL"/>
              <a:t>8.05.14</a:t>
            </a:r>
          </a:p>
        </p:txBody>
      </p:sp>
      <p:sp>
        <p:nvSpPr>
          <p:cNvPr id="5" name="Rectangle 5"/>
          <p:cNvSpPr>
            <a:spLocks noGrp="1" noChangeArrowheads="1"/>
          </p:cNvSpPr>
          <p:nvPr>
            <p:ph type="sldNum" idx="11"/>
          </p:nvPr>
        </p:nvSpPr>
        <p:spPr>
          <a:ln/>
        </p:spPr>
        <p:txBody>
          <a:bodyPr/>
          <a:lstStyle>
            <a:lvl1pPr>
              <a:defRPr/>
            </a:lvl1pPr>
          </a:lstStyle>
          <a:p>
            <a:pPr>
              <a:defRPr/>
            </a:pPr>
            <a:fld id="{347233DE-9A8D-411C-9537-106D211FA5CC}" type="slidenum">
              <a:rPr lang="pl-PL" altLang="pl-PL"/>
              <a:pPr>
                <a:defRPr/>
              </a:pPr>
              <a:t>‹#›</a:t>
            </a:fld>
            <a:endParaRPr lang="pl-PL" altLang="pl-PL"/>
          </a:p>
        </p:txBody>
      </p:sp>
    </p:spTree>
    <p:extLst>
      <p:ext uri="{BB962C8B-B14F-4D97-AF65-F5344CB8AC3E}">
        <p14:creationId xmlns:p14="http://schemas.microsoft.com/office/powerpoint/2010/main" val="29028977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F808C91E-179D-4C4A-9059-7D7C51D4411B}" type="datetimeFigureOut">
              <a:rPr lang="pl-PL" smtClean="0">
                <a:solidFill>
                  <a:prstClr val="black">
                    <a:tint val="75000"/>
                  </a:prstClr>
                </a:solidFill>
              </a:rPr>
              <a:pPr/>
              <a:t>10.06.2018</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29D96C72-DE4B-4452-86A2-39127723188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4132120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F808C91E-179D-4C4A-9059-7D7C51D4411B}" type="datetimeFigureOut">
              <a:rPr lang="pl-PL" smtClean="0">
                <a:solidFill>
                  <a:prstClr val="black">
                    <a:tint val="75000"/>
                  </a:prstClr>
                </a:solidFill>
              </a:rPr>
              <a:pPr/>
              <a:t>10.06.2018</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29D96C72-DE4B-4452-86A2-39127723188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2857395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F808C91E-179D-4C4A-9059-7D7C51D4411B}" type="datetimeFigureOut">
              <a:rPr lang="pl-PL" smtClean="0">
                <a:solidFill>
                  <a:prstClr val="black">
                    <a:tint val="75000"/>
                  </a:prstClr>
                </a:solidFill>
              </a:rPr>
              <a:pPr/>
              <a:t>10.06.2018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29D96C72-DE4B-4452-86A2-39127723188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78197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F808C91E-179D-4C4A-9059-7D7C51D4411B}" type="datetimeFigureOut">
              <a:rPr lang="pl-PL" smtClean="0">
                <a:solidFill>
                  <a:prstClr val="black">
                    <a:tint val="75000"/>
                  </a:prstClr>
                </a:solidFill>
              </a:rPr>
              <a:pPr/>
              <a:t>10.06.2018</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29D96C72-DE4B-4452-86A2-39127723188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8044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3"/>
          <p:cNvSpPr>
            <a:spLocks noGrp="1" noChangeArrowheads="1"/>
          </p:cNvSpPr>
          <p:nvPr>
            <p:ph type="dt" idx="10"/>
          </p:nvPr>
        </p:nvSpPr>
        <p:spPr>
          <a:ln/>
        </p:spPr>
        <p:txBody>
          <a:bodyPr/>
          <a:lstStyle>
            <a:lvl1pPr>
              <a:defRPr/>
            </a:lvl1pPr>
          </a:lstStyle>
          <a:p>
            <a:pPr>
              <a:defRPr/>
            </a:pPr>
            <a:r>
              <a:rPr lang="pl-PL" altLang="pl-PL"/>
              <a:t>8.05.14</a:t>
            </a:r>
          </a:p>
        </p:txBody>
      </p:sp>
      <p:sp>
        <p:nvSpPr>
          <p:cNvPr id="6" name="Rectangle 5"/>
          <p:cNvSpPr>
            <a:spLocks noGrp="1" noChangeArrowheads="1"/>
          </p:cNvSpPr>
          <p:nvPr>
            <p:ph type="sldNum" idx="11"/>
          </p:nvPr>
        </p:nvSpPr>
        <p:spPr>
          <a:ln/>
        </p:spPr>
        <p:txBody>
          <a:bodyPr/>
          <a:lstStyle>
            <a:lvl1pPr>
              <a:defRPr/>
            </a:lvl1pPr>
          </a:lstStyle>
          <a:p>
            <a:pPr>
              <a:defRPr/>
            </a:pPr>
            <a:fld id="{A13C58D1-288A-4988-BC40-60E47EF375D9}" type="slidenum">
              <a:rPr lang="pl-PL" altLang="pl-PL"/>
              <a:pPr>
                <a:defRPr/>
              </a:pPr>
              <a:t>‹#›</a:t>
            </a:fld>
            <a:endParaRPr lang="pl-PL" altLang="pl-PL"/>
          </a:p>
        </p:txBody>
      </p:sp>
    </p:spTree>
    <p:extLst>
      <p:ext uri="{BB962C8B-B14F-4D97-AF65-F5344CB8AC3E}">
        <p14:creationId xmlns:p14="http://schemas.microsoft.com/office/powerpoint/2010/main" val="1374463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3"/>
          <p:cNvSpPr>
            <a:spLocks noGrp="1" noChangeArrowheads="1"/>
          </p:cNvSpPr>
          <p:nvPr>
            <p:ph type="dt" idx="10"/>
          </p:nvPr>
        </p:nvSpPr>
        <p:spPr>
          <a:ln/>
        </p:spPr>
        <p:txBody>
          <a:bodyPr/>
          <a:lstStyle>
            <a:lvl1pPr>
              <a:defRPr/>
            </a:lvl1pPr>
          </a:lstStyle>
          <a:p>
            <a:pPr>
              <a:defRPr/>
            </a:pPr>
            <a:r>
              <a:rPr lang="pl-PL" altLang="pl-PL"/>
              <a:t>8.05.14</a:t>
            </a:r>
          </a:p>
        </p:txBody>
      </p:sp>
      <p:sp>
        <p:nvSpPr>
          <p:cNvPr id="8" name="Rectangle 5"/>
          <p:cNvSpPr>
            <a:spLocks noGrp="1" noChangeArrowheads="1"/>
          </p:cNvSpPr>
          <p:nvPr>
            <p:ph type="sldNum" idx="11"/>
          </p:nvPr>
        </p:nvSpPr>
        <p:spPr>
          <a:ln/>
        </p:spPr>
        <p:txBody>
          <a:bodyPr/>
          <a:lstStyle>
            <a:lvl1pPr>
              <a:defRPr/>
            </a:lvl1pPr>
          </a:lstStyle>
          <a:p>
            <a:pPr>
              <a:defRPr/>
            </a:pPr>
            <a:fld id="{77CAD530-21DC-4E31-AE15-416FC613146A}" type="slidenum">
              <a:rPr lang="pl-PL" altLang="pl-PL"/>
              <a:pPr>
                <a:defRPr/>
              </a:pPr>
              <a:t>‹#›</a:t>
            </a:fld>
            <a:endParaRPr lang="pl-PL" altLang="pl-PL"/>
          </a:p>
        </p:txBody>
      </p:sp>
    </p:spTree>
    <p:extLst>
      <p:ext uri="{BB962C8B-B14F-4D97-AF65-F5344CB8AC3E}">
        <p14:creationId xmlns:p14="http://schemas.microsoft.com/office/powerpoint/2010/main" val="1797222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3"/>
          <p:cNvSpPr>
            <a:spLocks noGrp="1" noChangeArrowheads="1"/>
          </p:cNvSpPr>
          <p:nvPr>
            <p:ph type="dt" idx="10"/>
          </p:nvPr>
        </p:nvSpPr>
        <p:spPr>
          <a:ln/>
        </p:spPr>
        <p:txBody>
          <a:bodyPr/>
          <a:lstStyle>
            <a:lvl1pPr>
              <a:defRPr/>
            </a:lvl1pPr>
          </a:lstStyle>
          <a:p>
            <a:pPr>
              <a:defRPr/>
            </a:pPr>
            <a:r>
              <a:rPr lang="pl-PL" altLang="pl-PL"/>
              <a:t>8.05.14</a:t>
            </a:r>
          </a:p>
        </p:txBody>
      </p:sp>
      <p:sp>
        <p:nvSpPr>
          <p:cNvPr id="4" name="Rectangle 5"/>
          <p:cNvSpPr>
            <a:spLocks noGrp="1" noChangeArrowheads="1"/>
          </p:cNvSpPr>
          <p:nvPr>
            <p:ph type="sldNum" idx="11"/>
          </p:nvPr>
        </p:nvSpPr>
        <p:spPr>
          <a:ln/>
        </p:spPr>
        <p:txBody>
          <a:bodyPr/>
          <a:lstStyle>
            <a:lvl1pPr>
              <a:defRPr/>
            </a:lvl1pPr>
          </a:lstStyle>
          <a:p>
            <a:pPr>
              <a:defRPr/>
            </a:pPr>
            <a:fld id="{912C2C4E-E27D-41E3-A65B-B9AB279D4BF1}" type="slidenum">
              <a:rPr lang="pl-PL" altLang="pl-PL"/>
              <a:pPr>
                <a:defRPr/>
              </a:pPr>
              <a:t>‹#›</a:t>
            </a:fld>
            <a:endParaRPr lang="pl-PL" altLang="pl-PL"/>
          </a:p>
        </p:txBody>
      </p:sp>
    </p:spTree>
    <p:extLst>
      <p:ext uri="{BB962C8B-B14F-4D97-AF65-F5344CB8AC3E}">
        <p14:creationId xmlns:p14="http://schemas.microsoft.com/office/powerpoint/2010/main" val="3344371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r>
              <a:rPr lang="pl-PL" altLang="pl-PL"/>
              <a:t>8.05.14</a:t>
            </a:r>
          </a:p>
        </p:txBody>
      </p:sp>
      <p:sp>
        <p:nvSpPr>
          <p:cNvPr id="3" name="Rectangle 5"/>
          <p:cNvSpPr>
            <a:spLocks noGrp="1" noChangeArrowheads="1"/>
          </p:cNvSpPr>
          <p:nvPr>
            <p:ph type="sldNum" idx="11"/>
          </p:nvPr>
        </p:nvSpPr>
        <p:spPr>
          <a:ln/>
        </p:spPr>
        <p:txBody>
          <a:bodyPr/>
          <a:lstStyle>
            <a:lvl1pPr>
              <a:defRPr/>
            </a:lvl1pPr>
          </a:lstStyle>
          <a:p>
            <a:pPr>
              <a:defRPr/>
            </a:pPr>
            <a:fld id="{69AA499E-34DB-4C79-B659-28E99379C5B2}" type="slidenum">
              <a:rPr lang="pl-PL" altLang="pl-PL"/>
              <a:pPr>
                <a:defRPr/>
              </a:pPr>
              <a:t>‹#›</a:t>
            </a:fld>
            <a:endParaRPr lang="pl-PL" altLang="pl-PL"/>
          </a:p>
        </p:txBody>
      </p:sp>
    </p:spTree>
    <p:extLst>
      <p:ext uri="{BB962C8B-B14F-4D97-AF65-F5344CB8AC3E}">
        <p14:creationId xmlns:p14="http://schemas.microsoft.com/office/powerpoint/2010/main" val="2901789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p:cNvSpPr>
            <a:spLocks noGrp="1" noChangeArrowheads="1"/>
          </p:cNvSpPr>
          <p:nvPr>
            <p:ph type="dt" idx="10"/>
          </p:nvPr>
        </p:nvSpPr>
        <p:spPr>
          <a:ln/>
        </p:spPr>
        <p:txBody>
          <a:bodyPr/>
          <a:lstStyle>
            <a:lvl1pPr>
              <a:defRPr/>
            </a:lvl1pPr>
          </a:lstStyle>
          <a:p>
            <a:pPr>
              <a:defRPr/>
            </a:pPr>
            <a:r>
              <a:rPr lang="pl-PL" altLang="pl-PL"/>
              <a:t>8.05.14</a:t>
            </a:r>
          </a:p>
        </p:txBody>
      </p:sp>
      <p:sp>
        <p:nvSpPr>
          <p:cNvPr id="6" name="Rectangle 5"/>
          <p:cNvSpPr>
            <a:spLocks noGrp="1" noChangeArrowheads="1"/>
          </p:cNvSpPr>
          <p:nvPr>
            <p:ph type="sldNum" idx="11"/>
          </p:nvPr>
        </p:nvSpPr>
        <p:spPr>
          <a:ln/>
        </p:spPr>
        <p:txBody>
          <a:bodyPr/>
          <a:lstStyle>
            <a:lvl1pPr>
              <a:defRPr/>
            </a:lvl1pPr>
          </a:lstStyle>
          <a:p>
            <a:pPr>
              <a:defRPr/>
            </a:pPr>
            <a:fld id="{0D10CA9C-6C3A-4FA9-9889-A6CAE54849B0}" type="slidenum">
              <a:rPr lang="pl-PL" altLang="pl-PL"/>
              <a:pPr>
                <a:defRPr/>
              </a:pPr>
              <a:t>‹#›</a:t>
            </a:fld>
            <a:endParaRPr lang="pl-PL" altLang="pl-PL"/>
          </a:p>
        </p:txBody>
      </p:sp>
    </p:spTree>
    <p:extLst>
      <p:ext uri="{BB962C8B-B14F-4D97-AF65-F5344CB8AC3E}">
        <p14:creationId xmlns:p14="http://schemas.microsoft.com/office/powerpoint/2010/main" val="2306927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p:cNvSpPr>
            <a:spLocks noGrp="1" noChangeArrowheads="1"/>
          </p:cNvSpPr>
          <p:nvPr>
            <p:ph type="dt" idx="10"/>
          </p:nvPr>
        </p:nvSpPr>
        <p:spPr>
          <a:ln/>
        </p:spPr>
        <p:txBody>
          <a:bodyPr/>
          <a:lstStyle>
            <a:lvl1pPr>
              <a:defRPr/>
            </a:lvl1pPr>
          </a:lstStyle>
          <a:p>
            <a:pPr>
              <a:defRPr/>
            </a:pPr>
            <a:r>
              <a:rPr lang="pl-PL" altLang="pl-PL"/>
              <a:t>8.05.14</a:t>
            </a:r>
          </a:p>
        </p:txBody>
      </p:sp>
      <p:sp>
        <p:nvSpPr>
          <p:cNvPr id="6" name="Rectangle 5"/>
          <p:cNvSpPr>
            <a:spLocks noGrp="1" noChangeArrowheads="1"/>
          </p:cNvSpPr>
          <p:nvPr>
            <p:ph type="sldNum" idx="11"/>
          </p:nvPr>
        </p:nvSpPr>
        <p:spPr>
          <a:ln/>
        </p:spPr>
        <p:txBody>
          <a:bodyPr/>
          <a:lstStyle>
            <a:lvl1pPr>
              <a:defRPr/>
            </a:lvl1pPr>
          </a:lstStyle>
          <a:p>
            <a:pPr>
              <a:defRPr/>
            </a:pPr>
            <a:fld id="{DE8E3DC3-7512-40A7-92DB-DC95D678E315}" type="slidenum">
              <a:rPr lang="pl-PL" altLang="pl-PL"/>
              <a:pPr>
                <a:defRPr/>
              </a:pPr>
              <a:t>‹#›</a:t>
            </a:fld>
            <a:endParaRPr lang="pl-PL" altLang="pl-PL"/>
          </a:p>
        </p:txBody>
      </p:sp>
    </p:spTree>
    <p:extLst>
      <p:ext uri="{BB962C8B-B14F-4D97-AF65-F5344CB8AC3E}">
        <p14:creationId xmlns:p14="http://schemas.microsoft.com/office/powerpoint/2010/main" val="407830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pl-PL"/>
              <a:t>Kliknij, aby edytować format tekstu tytułu</a:t>
            </a:r>
          </a:p>
        </p:txBody>
      </p:sp>
      <p:sp>
        <p:nvSpPr>
          <p:cNvPr id="1027"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4"/>
            <a:r>
              <a:rPr lang="en-GB" altLang="pl-PL"/>
              <a:t>Dziewiąty poziom konspektu</a:t>
            </a:r>
          </a:p>
        </p:txBody>
      </p:sp>
      <p:sp>
        <p:nvSpPr>
          <p:cNvPr id="2" name="Rectangle 3"/>
          <p:cNvSpPr>
            <a:spLocks noGrp="1" noChangeArrowheads="1"/>
          </p:cNvSpPr>
          <p:nvPr>
            <p:ph type="dt"/>
          </p:nvPr>
        </p:nvSpPr>
        <p:spPr bwMode="auto">
          <a:xfrm>
            <a:off x="457200" y="6356350"/>
            <a:ext cx="21320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Arial Unicode MS" charset="0"/>
              </a:defRPr>
            </a:lvl1pPr>
          </a:lstStyle>
          <a:p>
            <a:pPr defTabSz="449263" fontAlgn="base">
              <a:spcBef>
                <a:spcPct val="0"/>
              </a:spcBef>
              <a:spcAft>
                <a:spcPct val="0"/>
              </a:spcAft>
              <a:buSzPct val="100000"/>
              <a:defRPr/>
            </a:pPr>
            <a:r>
              <a:rPr lang="pl-PL" altLang="pl-PL">
                <a:latin typeface="Arial" charset="0"/>
              </a:rPr>
              <a:t>8.05.14</a:t>
            </a:r>
          </a:p>
        </p:txBody>
      </p:sp>
      <p:sp>
        <p:nvSpPr>
          <p:cNvPr id="1029" name="Text Box 4"/>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sp>
        <p:nvSpPr>
          <p:cNvPr id="3" name="Rectangle 5"/>
          <p:cNvSpPr>
            <a:spLocks noGrp="1" noChangeArrowheads="1"/>
          </p:cNvSpPr>
          <p:nvPr>
            <p:ph type="sldNum"/>
          </p:nvPr>
        </p:nvSpPr>
        <p:spPr bwMode="auto">
          <a:xfrm>
            <a:off x="6553200" y="6356350"/>
            <a:ext cx="21320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Arial Unicode MS" charset="0"/>
              </a:defRPr>
            </a:lvl1pPr>
          </a:lstStyle>
          <a:p>
            <a:pPr defTabSz="449263" fontAlgn="base">
              <a:spcBef>
                <a:spcPct val="0"/>
              </a:spcBef>
              <a:spcAft>
                <a:spcPct val="0"/>
              </a:spcAft>
              <a:buSzPct val="100000"/>
              <a:defRPr/>
            </a:pPr>
            <a:fld id="{BFE2C5F3-63A6-4D59-A1A5-6A941A996C3D}" type="slidenum">
              <a:rPr lang="pl-PL" altLang="pl-PL">
                <a:latin typeface="Arial" charset="0"/>
              </a:rPr>
              <a:pPr defTabSz="449263" fontAlgn="base">
                <a:spcBef>
                  <a:spcPct val="0"/>
                </a:spcBef>
                <a:spcAft>
                  <a:spcPct val="0"/>
                </a:spcAft>
                <a:buSzPct val="100000"/>
                <a:defRPr/>
              </a:pPr>
              <a:t>‹#›</a:t>
            </a:fld>
            <a:endParaRPr lang="pl-PL" altLang="pl-PL">
              <a:latin typeface="Arial" charset="0"/>
            </a:endParaRPr>
          </a:p>
        </p:txBody>
      </p:sp>
    </p:spTree>
    <p:extLst>
      <p:ext uri="{BB962C8B-B14F-4D97-AF65-F5344CB8AC3E}">
        <p14:creationId xmlns:p14="http://schemas.microsoft.com/office/powerpoint/2010/main" val="1450965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p:txStyles>
    <p:titleStyle>
      <a:lvl1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SimSun" charset="-122"/>
        </a:defRPr>
      </a:lvl2pPr>
      <a:lvl3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SimSun" charset="-122"/>
        </a:defRPr>
      </a:lvl3pPr>
      <a:lvl4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SimSun" charset="-122"/>
        </a:defRPr>
      </a:lvl4pPr>
      <a:lvl5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SimSun" charset="-122"/>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SimSun" charset="-122"/>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SimSun" charset="-122"/>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SimSun" charset="-122"/>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SimSun" charset="-122"/>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pl-PL"/>
              <a:t>Kliknij, aby edytować format tekstu tytułu</a:t>
            </a:r>
          </a:p>
        </p:txBody>
      </p:sp>
      <p:sp>
        <p:nvSpPr>
          <p:cNvPr id="1027"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4"/>
            <a:r>
              <a:rPr lang="en-GB" altLang="pl-PL"/>
              <a:t>Dziewiąty poziom konspektu</a:t>
            </a:r>
          </a:p>
        </p:txBody>
      </p:sp>
      <p:sp>
        <p:nvSpPr>
          <p:cNvPr id="2" name="Rectangle 3"/>
          <p:cNvSpPr>
            <a:spLocks noGrp="1" noChangeArrowheads="1"/>
          </p:cNvSpPr>
          <p:nvPr>
            <p:ph type="dt"/>
          </p:nvPr>
        </p:nvSpPr>
        <p:spPr bwMode="auto">
          <a:xfrm>
            <a:off x="457200" y="6356350"/>
            <a:ext cx="21320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Arial Unicode MS" charset="0"/>
              </a:defRPr>
            </a:lvl1pPr>
          </a:lstStyle>
          <a:p>
            <a:pPr defTabSz="449263" fontAlgn="base">
              <a:spcBef>
                <a:spcPct val="0"/>
              </a:spcBef>
              <a:spcAft>
                <a:spcPct val="0"/>
              </a:spcAft>
              <a:buSzPct val="100000"/>
              <a:defRPr/>
            </a:pPr>
            <a:r>
              <a:rPr lang="pl-PL" altLang="pl-PL">
                <a:latin typeface="Arial" charset="0"/>
              </a:rPr>
              <a:t>8.05.14</a:t>
            </a:r>
          </a:p>
        </p:txBody>
      </p:sp>
      <p:sp>
        <p:nvSpPr>
          <p:cNvPr id="1029" name="Text Box 4"/>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sp>
        <p:nvSpPr>
          <p:cNvPr id="3" name="Rectangle 5"/>
          <p:cNvSpPr>
            <a:spLocks noGrp="1" noChangeArrowheads="1"/>
          </p:cNvSpPr>
          <p:nvPr>
            <p:ph type="sldNum"/>
          </p:nvPr>
        </p:nvSpPr>
        <p:spPr bwMode="auto">
          <a:xfrm>
            <a:off x="6553200" y="6356350"/>
            <a:ext cx="21320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cs typeface="Arial Unicode MS" charset="0"/>
              </a:defRPr>
            </a:lvl1pPr>
          </a:lstStyle>
          <a:p>
            <a:pPr defTabSz="449263" fontAlgn="base">
              <a:spcBef>
                <a:spcPct val="0"/>
              </a:spcBef>
              <a:spcAft>
                <a:spcPct val="0"/>
              </a:spcAft>
              <a:buSzPct val="100000"/>
              <a:defRPr/>
            </a:pPr>
            <a:fld id="{692B3C93-7082-45A4-A34C-5DCB3234C6BA}" type="slidenum">
              <a:rPr lang="pl-PL" altLang="pl-PL">
                <a:latin typeface="Arial" charset="0"/>
              </a:rPr>
              <a:pPr defTabSz="449263" fontAlgn="base">
                <a:spcBef>
                  <a:spcPct val="0"/>
                </a:spcBef>
                <a:spcAft>
                  <a:spcPct val="0"/>
                </a:spcAft>
                <a:buSzPct val="100000"/>
                <a:defRPr/>
              </a:pPr>
              <a:t>‹#›</a:t>
            </a:fld>
            <a:endParaRPr lang="pl-PL" altLang="pl-PL">
              <a:latin typeface="Arial" charset="0"/>
            </a:endParaRPr>
          </a:p>
        </p:txBody>
      </p:sp>
    </p:spTree>
    <p:extLst>
      <p:ext uri="{BB962C8B-B14F-4D97-AF65-F5344CB8AC3E}">
        <p14:creationId xmlns:p14="http://schemas.microsoft.com/office/powerpoint/2010/main" val="26085876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p:txStyles>
    <p:titleStyle>
      <a:lvl1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SimSun" charset="-122"/>
        </a:defRPr>
      </a:lvl2pPr>
      <a:lvl3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SimSun" charset="-122"/>
        </a:defRPr>
      </a:lvl3pPr>
      <a:lvl4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SimSun" charset="-122"/>
        </a:defRPr>
      </a:lvl4pPr>
      <a:lvl5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SimSun" charset="-122"/>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SimSun" charset="-122"/>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SimSun" charset="-122"/>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SimSun" charset="-122"/>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SimSun" charset="-122"/>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08C91E-179D-4C4A-9059-7D7C51D4411B}" type="datetimeFigureOut">
              <a:rPr lang="pl-PL" smtClean="0">
                <a:solidFill>
                  <a:prstClr val="black">
                    <a:tint val="75000"/>
                  </a:prstClr>
                </a:solidFill>
              </a:rPr>
              <a:pPr/>
              <a:t>10.06.2018</a:t>
            </a:fld>
            <a:endParaRPr lang="pl-PL">
              <a:solidFill>
                <a:prstClr val="black">
                  <a:tint val="75000"/>
                </a:prstClr>
              </a:solidFill>
            </a:endParaRPr>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solidFill>
                <a:prstClr val="black">
                  <a:tint val="75000"/>
                </a:prstClr>
              </a:solidFill>
            </a:endParaRPr>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D96C72-DE4B-4452-86A2-391277231889}"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3229397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hyperlink" Target="http://bip.mbpr.pl/" TargetMode="External"/><Relationship Id="rId2" Type="http://schemas.openxmlformats.org/officeDocument/2006/relationships/hyperlink" Target="http://www.mbpr.pl/"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image" Target="../media/image26.tiff"/><Relationship Id="rId7" Type="http://schemas.openxmlformats.org/officeDocument/2006/relationships/image" Target="../media/image29.png"/><Relationship Id="rId2" Type="http://schemas.openxmlformats.org/officeDocument/2006/relationships/image" Target="../media/image25.tiff"/><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28.png"/><Relationship Id="rId4" Type="http://schemas.openxmlformats.org/officeDocument/2006/relationships/image" Target="../media/image27.tiff"/></Relationships>
</file>

<file path=ppt/slides/_rels/slide28.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image" Target="../media/image32.tiff"/><Relationship Id="rId7" Type="http://schemas.openxmlformats.org/officeDocument/2006/relationships/image" Target="../media/image29.png"/><Relationship Id="rId2" Type="http://schemas.openxmlformats.org/officeDocument/2006/relationships/image" Target="../media/image31.tiff"/><Relationship Id="rId1" Type="http://schemas.openxmlformats.org/officeDocument/2006/relationships/slideLayout" Target="../slideLayouts/slideLayout7.xml"/><Relationship Id="rId6" Type="http://schemas.openxmlformats.org/officeDocument/2006/relationships/image" Target="../media/image27.tiff"/><Relationship Id="rId5" Type="http://schemas.openxmlformats.org/officeDocument/2006/relationships/image" Target="../media/image30.tiff"/><Relationship Id="rId4" Type="http://schemas.openxmlformats.org/officeDocument/2006/relationships/chart" Target="../charts/char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7.xml"/><Relationship Id="rId5" Type="http://schemas.openxmlformats.org/officeDocument/2006/relationships/image" Target="../media/image36.tiff"/><Relationship Id="rId4" Type="http://schemas.openxmlformats.org/officeDocument/2006/relationships/image" Target="../media/image35.tif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7.xml"/><Relationship Id="rId6" Type="http://schemas.openxmlformats.org/officeDocument/2006/relationships/image" Target="../media/image41.tiff"/><Relationship Id="rId5" Type="http://schemas.openxmlformats.org/officeDocument/2006/relationships/image" Target="../media/image40.tiff"/><Relationship Id="rId4" Type="http://schemas.openxmlformats.org/officeDocument/2006/relationships/image" Target="../media/image39.tiff"/></Relationships>
</file>

<file path=ppt/slides/_rels/slide31.xml.rels><?xml version="1.0" encoding="UTF-8" standalone="yes"?>
<Relationships xmlns="http://schemas.openxmlformats.org/package/2006/relationships"><Relationship Id="rId8" Type="http://schemas.openxmlformats.org/officeDocument/2006/relationships/image" Target="../media/image48.tiff"/><Relationship Id="rId3" Type="http://schemas.openxmlformats.org/officeDocument/2006/relationships/image" Target="../media/image43.tiff"/><Relationship Id="rId7" Type="http://schemas.openxmlformats.org/officeDocument/2006/relationships/image" Target="../media/image47.tiff"/><Relationship Id="rId2" Type="http://schemas.openxmlformats.org/officeDocument/2006/relationships/image" Target="../media/image42.tiff"/><Relationship Id="rId1" Type="http://schemas.openxmlformats.org/officeDocument/2006/relationships/slideLayout" Target="../slideLayouts/slideLayout7.xml"/><Relationship Id="rId6" Type="http://schemas.openxmlformats.org/officeDocument/2006/relationships/image" Target="../media/image46.tiff"/><Relationship Id="rId5" Type="http://schemas.openxmlformats.org/officeDocument/2006/relationships/image" Target="../media/image45.tiff"/><Relationship Id="rId4" Type="http://schemas.openxmlformats.org/officeDocument/2006/relationships/image" Target="../media/image44.tiff"/></Relationships>
</file>

<file path=ppt/slides/_rels/slide32.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9.tiff"/><Relationship Id="rId1" Type="http://schemas.openxmlformats.org/officeDocument/2006/relationships/slideLayout" Target="../slideLayouts/slideLayout7.xml"/><Relationship Id="rId5" Type="http://schemas.openxmlformats.org/officeDocument/2006/relationships/image" Target="../media/image47.tiff"/><Relationship Id="rId4" Type="http://schemas.openxmlformats.org/officeDocument/2006/relationships/image" Target="../media/image44.tiff"/></Relationships>
</file>

<file path=ppt/slides/_rels/slide33.xml.rels><?xml version="1.0" encoding="UTF-8" standalone="yes"?>
<Relationships xmlns="http://schemas.openxmlformats.org/package/2006/relationships"><Relationship Id="rId8" Type="http://schemas.openxmlformats.org/officeDocument/2006/relationships/image" Target="../media/image55.tiff"/><Relationship Id="rId3" Type="http://schemas.openxmlformats.org/officeDocument/2006/relationships/image" Target="../media/image51.tiff"/><Relationship Id="rId7" Type="http://schemas.openxmlformats.org/officeDocument/2006/relationships/image" Target="../media/image47.tiff"/><Relationship Id="rId2" Type="http://schemas.openxmlformats.org/officeDocument/2006/relationships/image" Target="../media/image50.tiff"/><Relationship Id="rId1" Type="http://schemas.openxmlformats.org/officeDocument/2006/relationships/slideLayout" Target="../slideLayouts/slideLayout7.xml"/><Relationship Id="rId6" Type="http://schemas.openxmlformats.org/officeDocument/2006/relationships/image" Target="../media/image54.tiff"/><Relationship Id="rId5" Type="http://schemas.openxmlformats.org/officeDocument/2006/relationships/image" Target="../media/image53.tiff"/><Relationship Id="rId10" Type="http://schemas.openxmlformats.org/officeDocument/2006/relationships/image" Target="../media/image57.tiff"/><Relationship Id="rId4" Type="http://schemas.openxmlformats.org/officeDocument/2006/relationships/image" Target="../media/image52.tiff"/><Relationship Id="rId9" Type="http://schemas.openxmlformats.org/officeDocument/2006/relationships/image" Target="../media/image56.tiff"/></Relationships>
</file>

<file path=ppt/slides/_rels/slide34.xml.rels><?xml version="1.0" encoding="UTF-8" standalone="yes"?>
<Relationships xmlns="http://schemas.openxmlformats.org/package/2006/relationships"><Relationship Id="rId3" Type="http://schemas.openxmlformats.org/officeDocument/2006/relationships/image" Target="../media/image59.tiff"/><Relationship Id="rId7" Type="http://schemas.openxmlformats.org/officeDocument/2006/relationships/image" Target="../media/image60.tiff"/><Relationship Id="rId2" Type="http://schemas.openxmlformats.org/officeDocument/2006/relationships/image" Target="../media/image58.tiff"/><Relationship Id="rId1" Type="http://schemas.openxmlformats.org/officeDocument/2006/relationships/slideLayout" Target="../slideLayouts/slideLayout7.xml"/><Relationship Id="rId6" Type="http://schemas.openxmlformats.org/officeDocument/2006/relationships/image" Target="../media/image57.tiff"/><Relationship Id="rId5" Type="http://schemas.openxmlformats.org/officeDocument/2006/relationships/image" Target="../media/image56.tiff"/><Relationship Id="rId4" Type="http://schemas.openxmlformats.org/officeDocument/2006/relationships/image" Target="../media/image55.tiff"/></Relationships>
</file>

<file path=ppt/slides/_rels/slide35.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image" Target="../media/image61.tiff"/><Relationship Id="rId1" Type="http://schemas.openxmlformats.org/officeDocument/2006/relationships/slideLayout" Target="../slideLayouts/slideLayout7.xml"/><Relationship Id="rId4" Type="http://schemas.openxmlformats.org/officeDocument/2006/relationships/image" Target="../media/image63.tiff"/></Relationships>
</file>

<file path=ppt/slides/_rels/slide36.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image" Target="../media/image64.tiff"/><Relationship Id="rId1" Type="http://schemas.openxmlformats.org/officeDocument/2006/relationships/slideLayout" Target="../slideLayouts/slideLayout7.xml"/><Relationship Id="rId4" Type="http://schemas.openxmlformats.org/officeDocument/2006/relationships/image" Target="../media/image66.tiff"/></Relationships>
</file>

<file path=ppt/slides/_rels/slide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image" Target="../media/image68.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Group 1"/>
          <p:cNvGrpSpPr>
            <a:grpSpLocks/>
          </p:cNvGrpSpPr>
          <p:nvPr/>
        </p:nvGrpSpPr>
        <p:grpSpPr bwMode="auto">
          <a:xfrm>
            <a:off x="0" y="101600"/>
            <a:ext cx="9142413" cy="1001713"/>
            <a:chOff x="0" y="64"/>
            <a:chExt cx="5759" cy="631"/>
          </a:xfrm>
        </p:grpSpPr>
        <p:sp>
          <p:nvSpPr>
            <p:cNvPr id="2057" name="Rectangle 2"/>
            <p:cNvSpPr>
              <a:spLocks noChangeArrowheads="1"/>
            </p:cNvSpPr>
            <p:nvPr/>
          </p:nvSpPr>
          <p:spPr bwMode="auto">
            <a:xfrm>
              <a:off x="0" y="540"/>
              <a:ext cx="5759" cy="44"/>
            </a:xfrm>
            <a:prstGeom prst="rect">
              <a:avLst/>
            </a:prstGeom>
            <a:solidFill>
              <a:srgbClr val="B4DE86"/>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pic>
          <p:nvPicPr>
            <p:cNvPr id="20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 y="64"/>
              <a:ext cx="359" cy="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9" name="Rectangle 4"/>
            <p:cNvSpPr>
              <a:spLocks noChangeArrowheads="1"/>
            </p:cNvSpPr>
            <p:nvPr/>
          </p:nvSpPr>
          <p:spPr bwMode="auto">
            <a:xfrm>
              <a:off x="0" y="606"/>
              <a:ext cx="5759" cy="89"/>
            </a:xfrm>
            <a:prstGeom prst="rect">
              <a:avLst/>
            </a:prstGeom>
            <a:solidFill>
              <a:srgbClr val="006C3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sp>
          <p:nvSpPr>
            <p:cNvPr id="2060" name="Text Box 5"/>
            <p:cNvSpPr txBox="1">
              <a:spLocks noChangeArrowheads="1"/>
            </p:cNvSpPr>
            <p:nvPr/>
          </p:nvSpPr>
          <p:spPr bwMode="auto">
            <a:xfrm>
              <a:off x="315" y="172"/>
              <a:ext cx="3038" cy="2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itchFamily="32" charset="0"/>
                  <a:ea typeface="SimSun"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itchFamily="32" charset="0"/>
                  <a:ea typeface="SimSun"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itchFamily="32" charset="0"/>
                  <a:ea typeface="SimSun"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2" charset="0"/>
                  <a:ea typeface="SimSun"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2" charset="0"/>
                  <a:ea typeface="SimSun" charset="-122"/>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2" charset="0"/>
                  <a:ea typeface="SimSun" charset="-122"/>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2" charset="0"/>
                  <a:ea typeface="SimSun" charset="-122"/>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2" charset="0"/>
                  <a:ea typeface="SimSun" charset="-122"/>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2" charset="0"/>
                  <a:ea typeface="SimSun" charset="-122"/>
                </a:defRPr>
              </a:lvl9pPr>
            </a:lstStyle>
            <a:p>
              <a:pPr algn="ctr" defTabSz="449263" eaLnBrk="1" fontAlgn="base" hangingPunct="1">
                <a:spcBef>
                  <a:spcPts val="1000"/>
                </a:spcBef>
                <a:spcAft>
                  <a:spcPct val="0"/>
                </a:spcAft>
                <a:buSzPct val="100000"/>
              </a:pPr>
              <a:r>
                <a:rPr lang="pl-PL" altLang="pl-PL" sz="1600" b="1">
                  <a:solidFill>
                    <a:srgbClr val="006666"/>
                  </a:solidFill>
                </a:rPr>
                <a:t>Mazowieckie Biuro Planowania Regionalnego</a:t>
              </a:r>
            </a:p>
          </p:txBody>
        </p:sp>
      </p:grpSp>
      <p:grpSp>
        <p:nvGrpSpPr>
          <p:cNvPr id="2052" name="Group 7"/>
          <p:cNvGrpSpPr>
            <a:grpSpLocks/>
          </p:cNvGrpSpPr>
          <p:nvPr/>
        </p:nvGrpSpPr>
        <p:grpSpPr bwMode="auto">
          <a:xfrm>
            <a:off x="5084763" y="-26988"/>
            <a:ext cx="4057650" cy="887413"/>
            <a:chOff x="3203" y="-17"/>
            <a:chExt cx="2556" cy="559"/>
          </a:xfrm>
        </p:grpSpPr>
        <p:pic>
          <p:nvPicPr>
            <p:cNvPr id="2054" name="Picture 8"/>
            <p:cNvPicPr>
              <a:picLocks noChangeAspect="1" noChangeArrowheads="1"/>
            </p:cNvPicPr>
            <p:nvPr/>
          </p:nvPicPr>
          <p:blipFill>
            <a:blip r:embed="rId4" cstate="print">
              <a:lum bright="20000"/>
              <a:extLst>
                <a:ext uri="{28A0092B-C50C-407E-A947-70E740481C1C}">
                  <a14:useLocalDpi xmlns:a14="http://schemas.microsoft.com/office/drawing/2010/main" val="0"/>
                </a:ext>
              </a:extLst>
            </a:blip>
            <a:srcRect/>
            <a:stretch>
              <a:fillRect/>
            </a:stretch>
          </p:blipFill>
          <p:spPr bwMode="auto">
            <a:xfrm>
              <a:off x="4140" y="0"/>
              <a:ext cx="719" cy="539"/>
            </a:xfrm>
            <a:prstGeom prst="rect">
              <a:avLst/>
            </a:prstGeom>
            <a:noFill/>
            <a:ln>
              <a:noFill/>
            </a:ln>
            <a:effectLst>
              <a:outerShdw dist="139498" dir="2700000" algn="ctr" rotWithShape="0">
                <a:srgbClr val="333333">
                  <a:alpha val="65018"/>
                </a:srgbClr>
              </a:outerShdw>
            </a:effectLst>
            <a:extLst>
              <a:ext uri="{909E8E84-426E-40DD-AFC4-6F175D3DCCD1}">
                <a14:hiddenFill xmlns:a14="http://schemas.microsoft.com/office/drawing/2010/main">
                  <a:blipFill dpi="0" rotWithShape="0">
                    <a:blip>
                      <a:lum bright="20000"/>
                    </a:blip>
                    <a:srcRect/>
                    <a:stretch>
                      <a:fillRect/>
                    </a:stretch>
                  </a:blipFill>
                </a14:hiddenFill>
              </a:ext>
              <a:ext uri="{91240B29-F687-4F45-9708-019B960494DF}">
                <a14:hiddenLine xmlns:a14="http://schemas.microsoft.com/office/drawing/2010/main" w="9525">
                  <a:solidFill>
                    <a:srgbClr val="808080"/>
                  </a:solidFill>
                  <a:round/>
                  <a:headEnd/>
                  <a:tailEnd/>
                </a14:hiddenLine>
              </a:ext>
            </a:extLst>
          </p:spPr>
        </p:pic>
        <p:pic>
          <p:nvPicPr>
            <p:cNvPr id="205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7" y="0"/>
              <a:ext cx="862" cy="542"/>
            </a:xfrm>
            <a:prstGeom prst="rect">
              <a:avLst/>
            </a:prstGeom>
            <a:noFill/>
            <a:ln>
              <a:noFill/>
            </a:ln>
            <a:effectLst>
              <a:outerShdw dist="139498" dir="2700000" algn="ctr" rotWithShape="0">
                <a:srgbClr val="333333">
                  <a:alpha val="65018"/>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Lst>
          </p:spPr>
        </p:pic>
        <p:pic>
          <p:nvPicPr>
            <p:cNvPr id="205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3" y="-17"/>
              <a:ext cx="899" cy="556"/>
            </a:xfrm>
            <a:prstGeom prst="rect">
              <a:avLst/>
            </a:prstGeom>
            <a:noFill/>
            <a:ln>
              <a:noFill/>
            </a:ln>
            <a:effectLst>
              <a:outerShdw dist="139498" dir="2700000" algn="ctr" rotWithShape="0">
                <a:srgbClr val="333333">
                  <a:alpha val="65018"/>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Lst>
          </p:spPr>
        </p:pic>
      </p:grpSp>
      <p:sp>
        <p:nvSpPr>
          <p:cNvPr id="3083" name="Text Box 11"/>
          <p:cNvSpPr txBox="1">
            <a:spLocks noChangeArrowheads="1"/>
          </p:cNvSpPr>
          <p:nvPr/>
        </p:nvSpPr>
        <p:spPr bwMode="auto">
          <a:xfrm>
            <a:off x="142844" y="2285992"/>
            <a:ext cx="8929718" cy="29876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9pPr>
          </a:lstStyle>
          <a:p>
            <a:pPr algn="ctr" defTabSz="449263" fontAlgn="base">
              <a:spcBef>
                <a:spcPct val="0"/>
              </a:spcBef>
              <a:spcAft>
                <a:spcPct val="0"/>
              </a:spcAft>
              <a:buClr>
                <a:srgbClr val="000000"/>
              </a:buClr>
              <a:buSzPct val="100000"/>
              <a:buFont typeface="Times New Roman" pitchFamily="16" charset="0"/>
              <a:buNone/>
              <a:defRPr/>
            </a:pPr>
            <a:r>
              <a:rPr lang="pl-PL" altLang="pl-PL" sz="3600" b="1" dirty="0" smtClean="0">
                <a:solidFill>
                  <a:srgbClr val="006600"/>
                </a:solidFill>
                <a:effectLst>
                  <a:outerShdw blurRad="38100" dist="38100" dir="2700000" algn="tl">
                    <a:srgbClr val="C0C0C0"/>
                  </a:outerShdw>
                </a:effectLst>
                <a:latin typeface="Calibri" pitchFamily="32" charset="0"/>
              </a:rPr>
              <a:t>Zmiana </a:t>
            </a:r>
            <a:r>
              <a:rPr lang="pl-PL" altLang="pl-PL" sz="3600" b="1" i="1" dirty="0" smtClean="0">
                <a:solidFill>
                  <a:srgbClr val="006600"/>
                </a:solidFill>
                <a:effectLst>
                  <a:outerShdw blurRad="38100" dist="38100" dir="2700000" algn="tl">
                    <a:srgbClr val="C0C0C0"/>
                  </a:outerShdw>
                </a:effectLst>
                <a:latin typeface="Calibri" pitchFamily="32" charset="0"/>
              </a:rPr>
              <a:t>Planu </a:t>
            </a:r>
            <a:r>
              <a:rPr lang="pl-PL" altLang="pl-PL" sz="3600" b="1" i="1" dirty="0">
                <a:solidFill>
                  <a:srgbClr val="006600"/>
                </a:solidFill>
                <a:effectLst>
                  <a:outerShdw blurRad="38100" dist="38100" dir="2700000" algn="tl">
                    <a:srgbClr val="C0C0C0"/>
                  </a:outerShdw>
                </a:effectLst>
                <a:latin typeface="Calibri" pitchFamily="32" charset="0"/>
              </a:rPr>
              <a:t>zagospodarowania przestrzennego województwa mazowieckiego </a:t>
            </a:r>
            <a:endParaRPr lang="pl-PL" altLang="pl-PL" sz="3600" b="1" dirty="0">
              <a:solidFill>
                <a:srgbClr val="006600"/>
              </a:solidFill>
              <a:effectLst>
                <a:outerShdw blurRad="38100" dist="38100" dir="2700000" algn="tl">
                  <a:srgbClr val="C0C0C0"/>
                </a:outerShdw>
              </a:effectLst>
              <a:latin typeface="Calibri" pitchFamily="32" charset="0"/>
            </a:endParaRPr>
          </a:p>
          <a:p>
            <a:pPr algn="ctr" defTabSz="449263" fontAlgn="base">
              <a:spcBef>
                <a:spcPct val="0"/>
              </a:spcBef>
              <a:spcAft>
                <a:spcPct val="0"/>
              </a:spcAft>
              <a:buClr>
                <a:srgbClr val="000000"/>
              </a:buClr>
              <a:buSzPct val="100000"/>
              <a:buFont typeface="Times New Roman" pitchFamily="16" charset="0"/>
              <a:buNone/>
              <a:defRPr/>
            </a:pPr>
            <a:r>
              <a:rPr lang="pl-PL" altLang="pl-PL" sz="3600" b="1" dirty="0">
                <a:solidFill>
                  <a:srgbClr val="006600"/>
                </a:solidFill>
                <a:effectLst>
                  <a:outerShdw blurRad="38100" dist="38100" dir="2700000" algn="tl">
                    <a:srgbClr val="000000">
                      <a:alpha val="43137"/>
                    </a:srgbClr>
                  </a:outerShdw>
                </a:effectLst>
                <a:latin typeface="Calibri" pitchFamily="32" charset="0"/>
              </a:rPr>
              <a:t>z uwzględnieniem obszarów funkcjonalnych</a:t>
            </a:r>
          </a:p>
          <a:p>
            <a:pPr algn="ctr" defTabSz="449263" fontAlgn="base">
              <a:spcBef>
                <a:spcPct val="0"/>
              </a:spcBef>
              <a:spcAft>
                <a:spcPct val="0"/>
              </a:spcAft>
              <a:buClr>
                <a:srgbClr val="000000"/>
              </a:buClr>
              <a:buSzPct val="100000"/>
              <a:buFont typeface="Times New Roman" pitchFamily="16" charset="0"/>
              <a:buNone/>
              <a:defRPr/>
            </a:pPr>
            <a:r>
              <a:rPr lang="pl-PL" altLang="pl-PL" sz="4000" b="1" dirty="0">
                <a:solidFill>
                  <a:srgbClr val="1F497D"/>
                </a:solidFill>
                <a:effectLst>
                  <a:outerShdw blurRad="38100" dist="38100" dir="2700000" algn="tl">
                    <a:srgbClr val="C0C0C0"/>
                  </a:outerShdw>
                </a:effectLst>
                <a:latin typeface="Calibri" pitchFamily="32" charset="0"/>
              </a:rPr>
              <a:t/>
            </a:r>
            <a:br>
              <a:rPr lang="pl-PL" altLang="pl-PL" sz="4000" b="1" dirty="0">
                <a:solidFill>
                  <a:srgbClr val="1F497D"/>
                </a:solidFill>
                <a:effectLst>
                  <a:outerShdw blurRad="38100" dist="38100" dir="2700000" algn="tl">
                    <a:srgbClr val="C0C0C0"/>
                  </a:outerShdw>
                </a:effectLst>
                <a:latin typeface="Calibri" pitchFamily="32" charset="0"/>
              </a:rPr>
            </a:br>
            <a:endParaRPr lang="pl-PL" altLang="pl-PL" sz="4000" b="1" dirty="0">
              <a:solidFill>
                <a:srgbClr val="1F497D"/>
              </a:solidFill>
              <a:effectLst>
                <a:outerShdw blurRad="38100" dist="38100" dir="2700000" algn="tl">
                  <a:srgbClr val="C0C0C0"/>
                </a:outerShdw>
              </a:effectLst>
              <a:latin typeface="Calibri" pitchFamily="32" charset="0"/>
            </a:endParaRPr>
          </a:p>
        </p:txBody>
      </p:sp>
      <p:sp>
        <p:nvSpPr>
          <p:cNvPr id="12" name="pole tekstowe 11"/>
          <p:cNvSpPr txBox="1"/>
          <p:nvPr/>
        </p:nvSpPr>
        <p:spPr>
          <a:xfrm>
            <a:off x="1857356" y="4572008"/>
            <a:ext cx="5643602" cy="923330"/>
          </a:xfrm>
          <a:prstGeom prst="rect">
            <a:avLst/>
          </a:prstGeom>
          <a:noFill/>
        </p:spPr>
        <p:txBody>
          <a:bodyPr wrap="square" rtlCol="0">
            <a:spAutoFit/>
          </a:bodyPr>
          <a:lstStyle/>
          <a:p>
            <a:pPr algn="ctr"/>
            <a:r>
              <a:rPr lang="pl-PL" dirty="0" smtClean="0">
                <a:solidFill>
                  <a:srgbClr val="006600"/>
                </a:solidFill>
              </a:rPr>
              <a:t>dr Elżbieta Kozubek</a:t>
            </a:r>
          </a:p>
          <a:p>
            <a:pPr algn="ctr"/>
            <a:r>
              <a:rPr lang="pl-PL" dirty="0" smtClean="0">
                <a:solidFill>
                  <a:srgbClr val="006600"/>
                </a:solidFill>
              </a:rPr>
              <a:t>Dyrektor Mazowieckiego Biura </a:t>
            </a:r>
            <a:br>
              <a:rPr lang="pl-PL" dirty="0" smtClean="0">
                <a:solidFill>
                  <a:srgbClr val="006600"/>
                </a:solidFill>
              </a:rPr>
            </a:br>
            <a:r>
              <a:rPr lang="pl-PL" dirty="0" smtClean="0">
                <a:solidFill>
                  <a:srgbClr val="006600"/>
                </a:solidFill>
              </a:rPr>
              <a:t>Planowania Regionalnego w Warszawie</a:t>
            </a:r>
            <a:endParaRPr lang="pl-PL" dirty="0">
              <a:solidFill>
                <a:srgbClr val="006600"/>
              </a:solidFill>
            </a:endParaRPr>
          </a:p>
        </p:txBody>
      </p:sp>
      <p:sp>
        <p:nvSpPr>
          <p:cNvPr id="13" name="pole tekstowe 12"/>
          <p:cNvSpPr txBox="1"/>
          <p:nvPr/>
        </p:nvSpPr>
        <p:spPr>
          <a:xfrm>
            <a:off x="3500430" y="6286520"/>
            <a:ext cx="2857520" cy="369332"/>
          </a:xfrm>
          <a:prstGeom prst="rect">
            <a:avLst/>
          </a:prstGeom>
          <a:noFill/>
        </p:spPr>
        <p:txBody>
          <a:bodyPr wrap="square" rtlCol="0">
            <a:spAutoFit/>
          </a:bodyPr>
          <a:lstStyle/>
          <a:p>
            <a:r>
              <a:rPr lang="pl-PL" dirty="0" smtClean="0">
                <a:solidFill>
                  <a:srgbClr val="006600"/>
                </a:solidFill>
              </a:rPr>
              <a:t>Ostrołęka, 11 </a:t>
            </a:r>
            <a:r>
              <a:rPr lang="pl-PL" dirty="0" smtClean="0">
                <a:solidFill>
                  <a:srgbClr val="006600"/>
                </a:solidFill>
              </a:rPr>
              <a:t>czerwca 2018</a:t>
            </a:r>
            <a:endParaRPr lang="pl-PL" dirty="0">
              <a:solidFill>
                <a:srgbClr val="006600"/>
              </a:solidFill>
            </a:endParaRPr>
          </a:p>
        </p:txBody>
      </p:sp>
    </p:spTree>
    <p:extLst>
      <p:ext uri="{BB962C8B-B14F-4D97-AF65-F5344CB8AC3E}">
        <p14:creationId xmlns:p14="http://schemas.microsoft.com/office/powerpoint/2010/main" val="30352767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11"/>
          <p:cNvSpPr txBox="1">
            <a:spLocks noChangeArrowheads="1"/>
          </p:cNvSpPr>
          <p:nvPr/>
        </p:nvSpPr>
        <p:spPr bwMode="auto">
          <a:xfrm>
            <a:off x="6301901" y="963929"/>
            <a:ext cx="2340495" cy="58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9pPr>
          </a:lstStyle>
          <a:p>
            <a:pPr algn="ctr" defTabSz="449263" fontAlgn="base">
              <a:spcBef>
                <a:spcPct val="0"/>
              </a:spcBef>
              <a:spcAft>
                <a:spcPct val="0"/>
              </a:spcAft>
              <a:buSzPct val="100000"/>
              <a:defRPr/>
            </a:pPr>
            <a:r>
              <a:rPr lang="pl-PL" altLang="pl-PL" sz="3200" b="1" dirty="0">
                <a:solidFill>
                  <a:srgbClr val="1F497D"/>
                </a:solidFill>
                <a:effectLst>
                  <a:outerShdw blurRad="38100" dist="38100" dir="2700000" algn="tl">
                    <a:srgbClr val="C0C0C0"/>
                  </a:outerShdw>
                </a:effectLst>
                <a:latin typeface="Calibri" pitchFamily="32" charset="0"/>
              </a:rPr>
              <a:t>Wnioski </a:t>
            </a:r>
          </a:p>
        </p:txBody>
      </p:sp>
      <p:pic>
        <p:nvPicPr>
          <p:cNvPr id="1026" name="Picture 2" descr="C:\Users\jgawedzka-olszewska\AppData\Local\Microsoft\Windows\Temporary Internet Files\Content.Outlook\KVZGA06G\mapa 15.05_.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328" b="18911"/>
          <a:stretch/>
        </p:blipFill>
        <p:spPr bwMode="auto">
          <a:xfrm>
            <a:off x="0" y="0"/>
            <a:ext cx="633670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gawedzka-olszewska\AppData\Local\Microsoft\Windows\Temporary Internet Files\Content.Outlook\KVZGA06G\mapa 15.05_.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719" t="74111" b="10132"/>
          <a:stretch/>
        </p:blipFill>
        <p:spPr bwMode="auto">
          <a:xfrm>
            <a:off x="5940152" y="4437112"/>
            <a:ext cx="2702244" cy="19888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jgawedzka-olszewska\AppData\Local\Microsoft\Windows\Temporary Internet Files\Content.Outlook\KVZGA06G\mapa 15.05_.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1039" r="74001"/>
          <a:stretch/>
        </p:blipFill>
        <p:spPr bwMode="auto">
          <a:xfrm>
            <a:off x="4355976" y="5557652"/>
            <a:ext cx="1260655" cy="1300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7037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009" y="89809"/>
            <a:ext cx="6443809" cy="6470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 Box 11"/>
          <p:cNvSpPr txBox="1">
            <a:spLocks noChangeArrowheads="1"/>
          </p:cNvSpPr>
          <p:nvPr/>
        </p:nvSpPr>
        <p:spPr bwMode="auto">
          <a:xfrm>
            <a:off x="3357554" y="428604"/>
            <a:ext cx="6357950"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9pPr>
          </a:lstStyle>
          <a:p>
            <a:pPr algn="ctr" defTabSz="449263" fontAlgn="base">
              <a:spcBef>
                <a:spcPct val="0"/>
              </a:spcBef>
              <a:spcAft>
                <a:spcPct val="0"/>
              </a:spcAft>
              <a:buSzPct val="100000"/>
              <a:defRPr/>
            </a:pPr>
            <a:r>
              <a:rPr lang="pl-PL" altLang="pl-PL" sz="3200" b="1" dirty="0">
                <a:solidFill>
                  <a:srgbClr val="006600"/>
                </a:solidFill>
                <a:effectLst>
                  <a:outerShdw blurRad="38100" dist="38100" dir="2700000" algn="tl">
                    <a:srgbClr val="C0C0C0"/>
                  </a:outerShdw>
                </a:effectLst>
                <a:latin typeface="Calibri" pitchFamily="32" charset="0"/>
              </a:rPr>
              <a:t>Wnioski – obszar tematyczny</a:t>
            </a: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232" y="4572008"/>
            <a:ext cx="1636544" cy="1772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upa 7"/>
          <p:cNvGrpSpPr/>
          <p:nvPr/>
        </p:nvGrpSpPr>
        <p:grpSpPr>
          <a:xfrm>
            <a:off x="6224181" y="1428736"/>
            <a:ext cx="5046704" cy="2923877"/>
            <a:chOff x="6224181" y="1753483"/>
            <a:chExt cx="5046704" cy="2923877"/>
          </a:xfrm>
        </p:grpSpPr>
        <p:pic>
          <p:nvPicPr>
            <p:cNvPr id="512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76725"/>
            <a:stretch/>
          </p:blipFill>
          <p:spPr bwMode="auto">
            <a:xfrm>
              <a:off x="6224181" y="1761362"/>
              <a:ext cx="581836" cy="157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Prostokąt 2"/>
            <p:cNvSpPr/>
            <p:nvPr/>
          </p:nvSpPr>
          <p:spPr>
            <a:xfrm>
              <a:off x="6698885" y="1753483"/>
              <a:ext cx="4572000" cy="2923877"/>
            </a:xfrm>
            <a:prstGeom prst="rect">
              <a:avLst/>
            </a:prstGeom>
          </p:spPr>
          <p:txBody>
            <a:bodyPr>
              <a:spAutoFit/>
            </a:bodyPr>
            <a:lstStyle/>
            <a:p>
              <a:pPr>
                <a:lnSpc>
                  <a:spcPct val="115000"/>
                </a:lnSpc>
                <a:spcAft>
                  <a:spcPts val="0"/>
                </a:spcAft>
              </a:pPr>
              <a:r>
                <a:rPr lang="pl-PL" sz="1600" dirty="0">
                  <a:ea typeface="Calibri"/>
                  <a:cs typeface="Times New Roman"/>
                </a:rPr>
                <a:t>energetyka</a:t>
              </a:r>
            </a:p>
            <a:p>
              <a:pPr>
                <a:lnSpc>
                  <a:spcPct val="115000"/>
                </a:lnSpc>
                <a:spcAft>
                  <a:spcPts val="0"/>
                </a:spcAft>
              </a:pPr>
              <a:r>
                <a:rPr lang="pl-PL" sz="1600" dirty="0">
                  <a:ea typeface="Calibri"/>
                  <a:cs typeface="Times New Roman"/>
                </a:rPr>
                <a:t>transport</a:t>
              </a:r>
            </a:p>
            <a:p>
              <a:pPr>
                <a:lnSpc>
                  <a:spcPct val="115000"/>
                </a:lnSpc>
                <a:spcAft>
                  <a:spcPts val="0"/>
                </a:spcAft>
              </a:pPr>
              <a:r>
                <a:rPr lang="pl-PL" sz="1600" dirty="0">
                  <a:ea typeface="Calibri"/>
                  <a:cs typeface="Times New Roman"/>
                </a:rPr>
                <a:t>pismo </a:t>
              </a:r>
              <a:r>
                <a:rPr lang="pl-PL" sz="1600" dirty="0" err="1">
                  <a:ea typeface="Calibri"/>
                  <a:cs typeface="Times New Roman"/>
                </a:rPr>
                <a:t>wielotetamatyczne</a:t>
              </a:r>
              <a:endParaRPr lang="pl-PL" sz="1600" dirty="0">
                <a:ea typeface="Calibri"/>
                <a:cs typeface="Times New Roman"/>
              </a:endParaRPr>
            </a:p>
            <a:p>
              <a:pPr>
                <a:lnSpc>
                  <a:spcPct val="115000"/>
                </a:lnSpc>
                <a:spcAft>
                  <a:spcPts val="0"/>
                </a:spcAft>
              </a:pPr>
              <a:r>
                <a:rPr lang="pl-PL" sz="1600" dirty="0">
                  <a:ea typeface="Calibri"/>
                  <a:cs typeface="Times New Roman"/>
                </a:rPr>
                <a:t>osadnictwo</a:t>
              </a:r>
            </a:p>
            <a:p>
              <a:pPr>
                <a:lnSpc>
                  <a:spcPct val="115000"/>
                </a:lnSpc>
                <a:spcAft>
                  <a:spcPts val="0"/>
                </a:spcAft>
              </a:pPr>
              <a:r>
                <a:rPr lang="pl-PL" sz="1600" dirty="0">
                  <a:ea typeface="Calibri"/>
                  <a:cs typeface="Times New Roman"/>
                </a:rPr>
                <a:t>dziedzictwo</a:t>
              </a:r>
            </a:p>
            <a:p>
              <a:pPr>
                <a:lnSpc>
                  <a:spcPct val="115000"/>
                </a:lnSpc>
                <a:spcAft>
                  <a:spcPts val="0"/>
                </a:spcAft>
              </a:pPr>
              <a:r>
                <a:rPr lang="pl-PL" sz="1600" dirty="0">
                  <a:ea typeface="Calibri"/>
                  <a:cs typeface="Times New Roman"/>
                </a:rPr>
                <a:t>ochrona środowiska</a:t>
              </a:r>
            </a:p>
            <a:p>
              <a:pPr>
                <a:lnSpc>
                  <a:spcPct val="115000"/>
                </a:lnSpc>
                <a:spcAft>
                  <a:spcPts val="0"/>
                </a:spcAft>
              </a:pPr>
              <a:r>
                <a:rPr lang="pl-PL" sz="1600" dirty="0">
                  <a:ea typeface="Calibri"/>
                  <a:cs typeface="Times New Roman"/>
                </a:rPr>
                <a:t>tereny zamknięte</a:t>
              </a:r>
            </a:p>
            <a:p>
              <a:pPr>
                <a:lnSpc>
                  <a:spcPct val="115000"/>
                </a:lnSpc>
                <a:spcAft>
                  <a:spcPts val="0"/>
                </a:spcAft>
              </a:pPr>
              <a:r>
                <a:rPr lang="pl-PL" sz="1600" dirty="0">
                  <a:ea typeface="Calibri"/>
                  <a:cs typeface="Times New Roman"/>
                </a:rPr>
                <a:t>gospodarka wodna</a:t>
              </a:r>
            </a:p>
            <a:p>
              <a:pPr>
                <a:lnSpc>
                  <a:spcPct val="115000"/>
                </a:lnSpc>
                <a:spcAft>
                  <a:spcPts val="0"/>
                </a:spcAft>
              </a:pPr>
              <a:r>
                <a:rPr lang="pl-PL" sz="1600" dirty="0">
                  <a:ea typeface="Calibri"/>
                  <a:cs typeface="Times New Roman"/>
                </a:rPr>
                <a:t>problematyka społeczna</a:t>
              </a:r>
            </a:p>
            <a:p>
              <a:pPr>
                <a:lnSpc>
                  <a:spcPct val="115000"/>
                </a:lnSpc>
                <a:spcAft>
                  <a:spcPts val="0"/>
                </a:spcAft>
              </a:pPr>
              <a:r>
                <a:rPr lang="pl-PL" sz="1600" dirty="0">
                  <a:ea typeface="Calibri"/>
                  <a:cs typeface="Times New Roman"/>
                </a:rPr>
                <a:t>rolnictwo </a:t>
              </a:r>
            </a:p>
          </p:txBody>
        </p:sp>
        <p:pic>
          <p:nvPicPr>
            <p:cNvPr id="10"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r="77486"/>
            <a:stretch/>
          </p:blipFill>
          <p:spPr bwMode="auto">
            <a:xfrm>
              <a:off x="6256530" y="3253740"/>
              <a:ext cx="517137" cy="1385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1438094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a:xfrm>
            <a:off x="467544" y="548680"/>
            <a:ext cx="8228013" cy="850106"/>
          </a:xfrm>
        </p:spPr>
        <p:txBody>
          <a:bodyPr/>
          <a:lstStyle/>
          <a:p>
            <a:r>
              <a:rPr lang="pl-PL" sz="3200" b="1" kern="1200" dirty="0">
                <a:solidFill>
                  <a:srgbClr val="006600"/>
                </a:solidFill>
                <a:effectLst>
                  <a:outerShdw blurRad="38100" dist="38100" dir="2700000" algn="tl">
                    <a:srgbClr val="C0C0C0"/>
                  </a:outerShdw>
                </a:effectLst>
                <a:latin typeface="Calibri" pitchFamily="32" charset="0"/>
                <a:ea typeface="SimSun" charset="-122"/>
              </a:rPr>
              <a:t>Informacja o rozpatrzeniu wniosków</a:t>
            </a:r>
            <a:br>
              <a:rPr lang="pl-PL" sz="3200" b="1" kern="1200" dirty="0">
                <a:solidFill>
                  <a:srgbClr val="006600"/>
                </a:solidFill>
                <a:effectLst>
                  <a:outerShdw blurRad="38100" dist="38100" dir="2700000" algn="tl">
                    <a:srgbClr val="C0C0C0"/>
                  </a:outerShdw>
                </a:effectLst>
                <a:latin typeface="Calibri" pitchFamily="32" charset="0"/>
                <a:ea typeface="SimSun" charset="-122"/>
              </a:rPr>
            </a:br>
            <a:r>
              <a:rPr lang="pl-PL" sz="3200" b="1" kern="1200" dirty="0">
                <a:solidFill>
                  <a:srgbClr val="006600"/>
                </a:solidFill>
                <a:effectLst>
                  <a:outerShdw blurRad="38100" dist="38100" dir="2700000" algn="tl">
                    <a:srgbClr val="C0C0C0"/>
                  </a:outerShdw>
                </a:effectLst>
                <a:latin typeface="Calibri" pitchFamily="32" charset="0"/>
                <a:ea typeface="SimSun" charset="-122"/>
              </a:rPr>
              <a:t>do zmiany Planu</a:t>
            </a:r>
            <a:endParaRPr lang="pl-PL" sz="3200" dirty="0">
              <a:solidFill>
                <a:srgbClr val="006600"/>
              </a:solidFill>
            </a:endParaRPr>
          </a:p>
        </p:txBody>
      </p:sp>
      <p:sp>
        <p:nvSpPr>
          <p:cNvPr id="2" name="Symbol zastępczy daty 1"/>
          <p:cNvSpPr>
            <a:spLocks noGrp="1"/>
          </p:cNvSpPr>
          <p:nvPr>
            <p:ph type="dt" idx="10"/>
          </p:nvPr>
        </p:nvSpPr>
        <p:spPr>
          <a:xfrm>
            <a:off x="1835696" y="6356350"/>
            <a:ext cx="753517" cy="363538"/>
          </a:xfrm>
        </p:spPr>
        <p:txBody>
          <a:bodyPr/>
          <a:lstStyle/>
          <a:p>
            <a:pPr>
              <a:defRPr/>
            </a:pPr>
            <a:endParaRPr lang="pl-PL" altLang="pl-PL" dirty="0"/>
          </a:p>
        </p:txBody>
      </p:sp>
      <p:sp>
        <p:nvSpPr>
          <p:cNvPr id="4" name="Symbol zastępczy zawartości 3"/>
          <p:cNvSpPr>
            <a:spLocks noGrp="1"/>
          </p:cNvSpPr>
          <p:nvPr>
            <p:ph idx="1"/>
          </p:nvPr>
        </p:nvSpPr>
        <p:spPr/>
        <p:txBody>
          <a:bodyPr/>
          <a:lstStyle/>
          <a:p>
            <a:pPr algn="ctr"/>
            <a:endParaRPr lang="pl-PL" dirty="0"/>
          </a:p>
          <a:p>
            <a:pPr algn="ctr"/>
            <a:endParaRPr lang="pl-PL" dirty="0"/>
          </a:p>
          <a:p>
            <a:pPr algn="ctr"/>
            <a:r>
              <a:rPr lang="pl-PL" sz="4000" b="1" dirty="0">
                <a:solidFill>
                  <a:schemeClr val="accent2"/>
                </a:solidFill>
                <a:hlinkClick r:id="rId2"/>
              </a:rPr>
              <a:t>http://www.mbpr.pl</a:t>
            </a:r>
            <a:r>
              <a:rPr lang="pl-PL" sz="4000" b="1" dirty="0" smtClean="0">
                <a:solidFill>
                  <a:schemeClr val="accent2"/>
                </a:solidFill>
                <a:hlinkClick r:id="rId2"/>
              </a:rPr>
              <a:t>/</a:t>
            </a:r>
            <a:endParaRPr lang="pl-PL" sz="4000" b="1" dirty="0" smtClean="0">
              <a:solidFill>
                <a:schemeClr val="accent2"/>
              </a:solidFill>
            </a:endParaRPr>
          </a:p>
          <a:p>
            <a:pPr algn="ctr"/>
            <a:endParaRPr lang="pl-PL" sz="4000" b="1" dirty="0"/>
          </a:p>
          <a:p>
            <a:pPr algn="ctr"/>
            <a:r>
              <a:rPr lang="pl-PL" sz="4000" b="1" dirty="0">
                <a:hlinkClick r:id="rId3"/>
              </a:rPr>
              <a:t>http://bip.mbpr.pl</a:t>
            </a:r>
            <a:r>
              <a:rPr lang="pl-PL" b="1" dirty="0" smtClean="0">
                <a:hlinkClick r:id="rId3"/>
              </a:rPr>
              <a:t>/</a:t>
            </a:r>
            <a:endParaRPr lang="pl-PL" b="1" dirty="0" smtClean="0"/>
          </a:p>
          <a:p>
            <a:pPr algn="ctr"/>
            <a:endParaRPr lang="pl-PL" b="1" dirty="0"/>
          </a:p>
        </p:txBody>
      </p:sp>
    </p:spTree>
    <p:extLst>
      <p:ext uri="{BB962C8B-B14F-4D97-AF65-F5344CB8AC3E}">
        <p14:creationId xmlns:p14="http://schemas.microsoft.com/office/powerpoint/2010/main" val="28749575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1"/>
          <p:cNvGrpSpPr>
            <a:grpSpLocks/>
          </p:cNvGrpSpPr>
          <p:nvPr/>
        </p:nvGrpSpPr>
        <p:grpSpPr bwMode="auto">
          <a:xfrm>
            <a:off x="0" y="101600"/>
            <a:ext cx="9142413" cy="1001713"/>
            <a:chOff x="0" y="64"/>
            <a:chExt cx="5759" cy="631"/>
          </a:xfrm>
        </p:grpSpPr>
        <p:sp>
          <p:nvSpPr>
            <p:cNvPr id="12301" name="Rectangle 2"/>
            <p:cNvSpPr>
              <a:spLocks noChangeArrowheads="1"/>
            </p:cNvSpPr>
            <p:nvPr/>
          </p:nvSpPr>
          <p:spPr bwMode="auto">
            <a:xfrm>
              <a:off x="0" y="540"/>
              <a:ext cx="5759" cy="44"/>
            </a:xfrm>
            <a:prstGeom prst="rect">
              <a:avLst/>
            </a:prstGeom>
            <a:solidFill>
              <a:srgbClr val="B4DE86"/>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pic>
          <p:nvPicPr>
            <p:cNvPr id="123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 y="64"/>
              <a:ext cx="359" cy="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03" name="Rectangle 4"/>
            <p:cNvSpPr>
              <a:spLocks noChangeArrowheads="1"/>
            </p:cNvSpPr>
            <p:nvPr/>
          </p:nvSpPr>
          <p:spPr bwMode="auto">
            <a:xfrm>
              <a:off x="0" y="606"/>
              <a:ext cx="5759" cy="89"/>
            </a:xfrm>
            <a:prstGeom prst="rect">
              <a:avLst/>
            </a:prstGeom>
            <a:solidFill>
              <a:srgbClr val="006C3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grpSp>
      <p:sp>
        <p:nvSpPr>
          <p:cNvPr id="4107" name="Text Box 11"/>
          <p:cNvSpPr txBox="1">
            <a:spLocks noChangeArrowheads="1"/>
          </p:cNvSpPr>
          <p:nvPr/>
        </p:nvSpPr>
        <p:spPr bwMode="auto">
          <a:xfrm>
            <a:off x="995362" y="183447"/>
            <a:ext cx="7993063"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9pPr>
          </a:lstStyle>
          <a:p>
            <a:pPr algn="ctr" defTabSz="449263" fontAlgn="base">
              <a:spcBef>
                <a:spcPct val="0"/>
              </a:spcBef>
              <a:spcAft>
                <a:spcPct val="0"/>
              </a:spcAft>
              <a:buSzPct val="100000"/>
              <a:defRPr/>
            </a:pPr>
            <a:r>
              <a:rPr lang="pl-PL" altLang="pl-PL" sz="3200" b="1" dirty="0">
                <a:solidFill>
                  <a:srgbClr val="006600"/>
                </a:solidFill>
                <a:effectLst>
                  <a:outerShdw blurRad="38100" dist="38100" dir="2700000" algn="tl">
                    <a:srgbClr val="C0C0C0"/>
                  </a:outerShdw>
                </a:effectLst>
                <a:latin typeface="Calibri" pitchFamily="32" charset="0"/>
              </a:rPr>
              <a:t>PZPWM </a:t>
            </a:r>
          </a:p>
        </p:txBody>
      </p:sp>
      <p:pic>
        <p:nvPicPr>
          <p:cNvPr id="1229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675" y="6408738"/>
            <a:ext cx="1428750" cy="38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Prostokąt 6"/>
          <p:cNvSpPr/>
          <p:nvPr/>
        </p:nvSpPr>
        <p:spPr>
          <a:xfrm>
            <a:off x="199112" y="1556792"/>
            <a:ext cx="8693368" cy="1015663"/>
          </a:xfrm>
          <a:prstGeom prst="rect">
            <a:avLst/>
          </a:prstGeom>
        </p:spPr>
        <p:txBody>
          <a:bodyPr wrap="square">
            <a:spAutoFit/>
          </a:bodyPr>
          <a:lstStyle/>
          <a:p>
            <a:pPr algn="just"/>
            <a:r>
              <a:rPr lang="pl-PL" sz="2000" b="1" dirty="0">
                <a:solidFill>
                  <a:srgbClr val="000000"/>
                </a:solidFill>
                <a:latin typeface="Arial" panose="020B0604020202020204" pitchFamily="34" charset="0"/>
                <a:cs typeface="Arial" panose="020B0604020202020204" pitchFamily="34" charset="0"/>
              </a:rPr>
              <a:t>Art. 39. ust. 3. </a:t>
            </a:r>
          </a:p>
          <a:p>
            <a:pPr algn="just"/>
            <a:r>
              <a:rPr lang="pl-PL" sz="2000" dirty="0">
                <a:solidFill>
                  <a:srgbClr val="000000"/>
                </a:solidFill>
                <a:latin typeface="Arial" panose="020B0604020202020204" pitchFamily="34" charset="0"/>
                <a:cs typeface="Arial" panose="020B0604020202020204" pitchFamily="34" charset="0"/>
              </a:rPr>
              <a:t>W planie zagospodarowania przestrzennego województwa uwzględnia się (…)</a:t>
            </a:r>
            <a:r>
              <a:rPr lang="pl-PL" sz="2000" b="1" dirty="0">
                <a:solidFill>
                  <a:srgbClr val="000000"/>
                </a:solidFill>
                <a:latin typeface="Arial" panose="020B0604020202020204" pitchFamily="34" charset="0"/>
                <a:cs typeface="Arial" panose="020B0604020202020204" pitchFamily="34" charset="0"/>
              </a:rPr>
              <a:t> rekomendacje i wnioski zawarte w audycie krajobrazowym </a:t>
            </a:r>
            <a:r>
              <a:rPr lang="pl-PL" sz="2000" dirty="0">
                <a:solidFill>
                  <a:srgbClr val="000000"/>
                </a:solidFill>
                <a:latin typeface="Arial" panose="020B0604020202020204" pitchFamily="34" charset="0"/>
                <a:cs typeface="Arial" panose="020B0604020202020204" pitchFamily="34" charset="0"/>
              </a:rPr>
              <a:t>(…)</a:t>
            </a:r>
          </a:p>
        </p:txBody>
      </p:sp>
      <p:sp>
        <p:nvSpPr>
          <p:cNvPr id="2" name="Prostokąt 1"/>
          <p:cNvSpPr/>
          <p:nvPr/>
        </p:nvSpPr>
        <p:spPr>
          <a:xfrm>
            <a:off x="199112" y="2708920"/>
            <a:ext cx="8318127" cy="4370427"/>
          </a:xfrm>
          <a:prstGeom prst="rect">
            <a:avLst/>
          </a:prstGeom>
        </p:spPr>
        <p:txBody>
          <a:bodyPr wrap="square">
            <a:spAutoFit/>
          </a:bodyPr>
          <a:lstStyle/>
          <a:p>
            <a:r>
              <a:rPr lang="pl-PL" sz="2000" b="1" dirty="0">
                <a:solidFill>
                  <a:srgbClr val="000000"/>
                </a:solidFill>
                <a:latin typeface="Arial" panose="020B0604020202020204" pitchFamily="34" charset="0"/>
                <a:cs typeface="Arial" panose="020B0604020202020204" pitchFamily="34" charset="0"/>
              </a:rPr>
              <a:t>Art. 38a. ust 1. </a:t>
            </a:r>
          </a:p>
          <a:p>
            <a:r>
              <a:rPr lang="pl-PL" sz="2000" dirty="0">
                <a:solidFill>
                  <a:srgbClr val="000000"/>
                </a:solidFill>
                <a:latin typeface="Arial" panose="020B0604020202020204" pitchFamily="34" charset="0"/>
                <a:cs typeface="Arial" panose="020B0604020202020204" pitchFamily="34" charset="0"/>
              </a:rPr>
              <a:t>Dla obszaru województwa sporządza się, nie rzadziej niż raz na 20 lat, audyt krajobrazowy</a:t>
            </a:r>
          </a:p>
          <a:p>
            <a:pPr lvl="0"/>
            <a:endParaRPr lang="pl-PL" sz="2000" b="1" dirty="0">
              <a:solidFill>
                <a:srgbClr val="000000"/>
              </a:solidFill>
              <a:latin typeface="Arial" panose="020B0604020202020204" pitchFamily="34" charset="0"/>
              <a:cs typeface="Arial" panose="020B0604020202020204" pitchFamily="34" charset="0"/>
            </a:endParaRPr>
          </a:p>
          <a:p>
            <a:pPr lvl="0"/>
            <a:r>
              <a:rPr lang="pl-PL" sz="2000" b="1" dirty="0">
                <a:solidFill>
                  <a:srgbClr val="000000"/>
                </a:solidFill>
                <a:latin typeface="Arial" panose="020B0604020202020204" pitchFamily="34" charset="0"/>
                <a:cs typeface="Arial" panose="020B0604020202020204" pitchFamily="34" charset="0"/>
              </a:rPr>
              <a:t>Art. 38a. ust. 2. </a:t>
            </a:r>
          </a:p>
          <a:p>
            <a:r>
              <a:rPr lang="pl-PL" sz="2000" dirty="0">
                <a:solidFill>
                  <a:srgbClr val="000000"/>
                </a:solidFill>
                <a:latin typeface="Arial" panose="020B0604020202020204" pitchFamily="34" charset="0"/>
                <a:cs typeface="Arial" panose="020B0604020202020204" pitchFamily="34" charset="0"/>
              </a:rPr>
              <a:t>Audyt krajobrazowy identyfikuje krajobrazy występujące na całym obszarze województwa, określa ich cechy charakterystyczne oraz dokonuje oceny ich wartości</a:t>
            </a:r>
          </a:p>
          <a:p>
            <a:pPr lvl="0"/>
            <a:endParaRPr lang="pl-PL" sz="2000" b="1" dirty="0">
              <a:solidFill>
                <a:srgbClr val="000000"/>
              </a:solidFill>
              <a:latin typeface="Arial" panose="020B0604020202020204" pitchFamily="34" charset="0"/>
              <a:cs typeface="Arial" panose="020B0604020202020204" pitchFamily="34" charset="0"/>
            </a:endParaRPr>
          </a:p>
          <a:p>
            <a:pPr lvl="0"/>
            <a:r>
              <a:rPr lang="pl-PL" sz="2000" b="1" dirty="0">
                <a:solidFill>
                  <a:srgbClr val="000000"/>
                </a:solidFill>
                <a:latin typeface="Arial" panose="020B0604020202020204" pitchFamily="34" charset="0"/>
                <a:cs typeface="Arial" panose="020B0604020202020204" pitchFamily="34" charset="0"/>
              </a:rPr>
              <a:t>Art. 38a. ust. 6. </a:t>
            </a:r>
          </a:p>
          <a:p>
            <a:r>
              <a:rPr lang="pl-PL" sz="2000" dirty="0">
                <a:solidFill>
                  <a:srgbClr val="000000"/>
                </a:solidFill>
                <a:latin typeface="Arial" panose="020B0604020202020204" pitchFamily="34" charset="0"/>
                <a:cs typeface="Arial" panose="020B0604020202020204" pitchFamily="34" charset="0"/>
              </a:rPr>
              <a:t>Rada Ministrów określi, w drodze rozporządzenia:</a:t>
            </a:r>
          </a:p>
          <a:p>
            <a:r>
              <a:rPr lang="pl-PL" sz="2000" dirty="0">
                <a:solidFill>
                  <a:srgbClr val="C00000"/>
                </a:solidFill>
                <a:latin typeface="Arial" panose="020B0604020202020204" pitchFamily="34" charset="0"/>
                <a:cs typeface="Arial" panose="020B0604020202020204" pitchFamily="34" charset="0"/>
              </a:rPr>
              <a:t>pkt. 4) szczegółowy zakres i metodologię audytu krajobrazowego</a:t>
            </a:r>
          </a:p>
          <a:p>
            <a:endParaRPr lang="pl-PL" sz="2000" dirty="0">
              <a:solidFill>
                <a:srgbClr val="000000"/>
              </a:solidFill>
              <a:latin typeface="Arial" panose="020B0604020202020204" pitchFamily="34" charset="0"/>
              <a:cs typeface="Arial" panose="020B0604020202020204" pitchFamily="34" charset="0"/>
            </a:endParaRPr>
          </a:p>
          <a:p>
            <a:endParaRPr lang="pl-PL" dirty="0"/>
          </a:p>
        </p:txBody>
      </p:sp>
    </p:spTree>
    <p:extLst>
      <p:ext uri="{BB962C8B-B14F-4D97-AF65-F5344CB8AC3E}">
        <p14:creationId xmlns:p14="http://schemas.microsoft.com/office/powerpoint/2010/main" val="17030873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1"/>
          <p:cNvGrpSpPr>
            <a:grpSpLocks/>
          </p:cNvGrpSpPr>
          <p:nvPr/>
        </p:nvGrpSpPr>
        <p:grpSpPr bwMode="auto">
          <a:xfrm>
            <a:off x="0" y="101600"/>
            <a:ext cx="9142413" cy="1001713"/>
            <a:chOff x="0" y="64"/>
            <a:chExt cx="5759" cy="631"/>
          </a:xfrm>
        </p:grpSpPr>
        <p:sp>
          <p:nvSpPr>
            <p:cNvPr id="12301" name="Rectangle 2"/>
            <p:cNvSpPr>
              <a:spLocks noChangeArrowheads="1"/>
            </p:cNvSpPr>
            <p:nvPr/>
          </p:nvSpPr>
          <p:spPr bwMode="auto">
            <a:xfrm>
              <a:off x="0" y="540"/>
              <a:ext cx="5759" cy="44"/>
            </a:xfrm>
            <a:prstGeom prst="rect">
              <a:avLst/>
            </a:prstGeom>
            <a:solidFill>
              <a:srgbClr val="B4DE86"/>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pic>
          <p:nvPicPr>
            <p:cNvPr id="123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 y="64"/>
              <a:ext cx="359" cy="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03" name="Rectangle 4"/>
            <p:cNvSpPr>
              <a:spLocks noChangeArrowheads="1"/>
            </p:cNvSpPr>
            <p:nvPr/>
          </p:nvSpPr>
          <p:spPr bwMode="auto">
            <a:xfrm>
              <a:off x="0" y="606"/>
              <a:ext cx="5759" cy="89"/>
            </a:xfrm>
            <a:prstGeom prst="rect">
              <a:avLst/>
            </a:prstGeom>
            <a:solidFill>
              <a:srgbClr val="006C3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grpSp>
      <p:sp>
        <p:nvSpPr>
          <p:cNvPr id="4107" name="Text Box 11"/>
          <p:cNvSpPr txBox="1">
            <a:spLocks noChangeArrowheads="1"/>
          </p:cNvSpPr>
          <p:nvPr/>
        </p:nvSpPr>
        <p:spPr bwMode="auto">
          <a:xfrm>
            <a:off x="995362" y="183447"/>
            <a:ext cx="7993063"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9pPr>
          </a:lstStyle>
          <a:p>
            <a:pPr algn="ctr" defTabSz="449263" fontAlgn="base">
              <a:spcBef>
                <a:spcPct val="0"/>
              </a:spcBef>
              <a:spcAft>
                <a:spcPct val="0"/>
              </a:spcAft>
              <a:buSzPct val="100000"/>
              <a:defRPr/>
            </a:pPr>
            <a:r>
              <a:rPr lang="pl-PL" altLang="pl-PL" sz="3200" b="1" dirty="0">
                <a:solidFill>
                  <a:srgbClr val="006600"/>
                </a:solidFill>
                <a:effectLst>
                  <a:outerShdw blurRad="38100" dist="38100" dir="2700000" algn="tl">
                    <a:srgbClr val="C0C0C0"/>
                  </a:outerShdw>
                </a:effectLst>
                <a:latin typeface="Calibri" pitchFamily="32" charset="0"/>
              </a:rPr>
              <a:t>PZPWM </a:t>
            </a:r>
          </a:p>
        </p:txBody>
      </p:sp>
      <p:pic>
        <p:nvPicPr>
          <p:cNvPr id="1229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675" y="6408738"/>
            <a:ext cx="1428750" cy="38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Prostokąt 6"/>
          <p:cNvSpPr/>
          <p:nvPr/>
        </p:nvSpPr>
        <p:spPr>
          <a:xfrm>
            <a:off x="238289" y="1988840"/>
            <a:ext cx="8693368" cy="2246769"/>
          </a:xfrm>
          <a:prstGeom prst="rect">
            <a:avLst/>
          </a:prstGeom>
        </p:spPr>
        <p:txBody>
          <a:bodyPr wrap="square">
            <a:spAutoFit/>
          </a:bodyPr>
          <a:lstStyle/>
          <a:p>
            <a:pPr algn="just"/>
            <a:r>
              <a:rPr lang="pl-PL" sz="2000" b="1" dirty="0">
                <a:solidFill>
                  <a:srgbClr val="000000"/>
                </a:solidFill>
                <a:latin typeface="Arial" panose="020B0604020202020204" pitchFamily="34" charset="0"/>
                <a:cs typeface="Arial" panose="020B0604020202020204" pitchFamily="34" charset="0"/>
              </a:rPr>
              <a:t>Art. 39. ust. 5. </a:t>
            </a:r>
          </a:p>
          <a:p>
            <a:pPr algn="just"/>
            <a:endParaRPr lang="pl-PL" sz="2000" b="1" dirty="0">
              <a:solidFill>
                <a:srgbClr val="000000"/>
              </a:solidFill>
              <a:latin typeface="Arial" panose="020B0604020202020204" pitchFamily="34" charset="0"/>
              <a:cs typeface="Arial" panose="020B0604020202020204" pitchFamily="34" charset="0"/>
            </a:endParaRPr>
          </a:p>
          <a:p>
            <a:r>
              <a:rPr lang="pl-PL" sz="2000" dirty="0">
                <a:solidFill>
                  <a:srgbClr val="000000"/>
                </a:solidFill>
                <a:latin typeface="Arial" panose="020B0604020202020204" pitchFamily="34" charset="0"/>
                <a:cs typeface="Arial" panose="020B0604020202020204" pitchFamily="34" charset="0"/>
              </a:rPr>
              <a:t>W planie zagospodarowania przestrzennego województwa </a:t>
            </a:r>
            <a:r>
              <a:rPr lang="pl-PL" sz="2000" b="1" dirty="0">
                <a:solidFill>
                  <a:srgbClr val="000000"/>
                </a:solidFill>
                <a:latin typeface="Arial" panose="020B0604020202020204" pitchFamily="34" charset="0"/>
                <a:cs typeface="Arial" panose="020B0604020202020204" pitchFamily="34" charset="0"/>
              </a:rPr>
              <a:t>umieszcza się te inwestycje celu publicznego o znaczeniu ponadlokalnym</a:t>
            </a:r>
            <a:r>
              <a:rPr lang="pl-PL" sz="2000" dirty="0">
                <a:solidFill>
                  <a:srgbClr val="000000"/>
                </a:solidFill>
                <a:latin typeface="Arial" panose="020B0604020202020204" pitchFamily="34" charset="0"/>
                <a:cs typeface="Arial" panose="020B0604020202020204" pitchFamily="34" charset="0"/>
              </a:rPr>
              <a:t>, (…), które zostały ustalone w dokumentach przyjętych przez Sejm Rzeczypospolitej Polskiej, Radę Ministrów, właściwego ministra lub sejmik województwa, zgodnie z ich właściwością</a:t>
            </a:r>
          </a:p>
        </p:txBody>
      </p:sp>
    </p:spTree>
    <p:extLst>
      <p:ext uri="{BB962C8B-B14F-4D97-AF65-F5344CB8AC3E}">
        <p14:creationId xmlns:p14="http://schemas.microsoft.com/office/powerpoint/2010/main" val="29056256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1"/>
          <p:cNvGrpSpPr>
            <a:grpSpLocks/>
          </p:cNvGrpSpPr>
          <p:nvPr/>
        </p:nvGrpSpPr>
        <p:grpSpPr bwMode="auto">
          <a:xfrm>
            <a:off x="0" y="101600"/>
            <a:ext cx="9142413" cy="1001713"/>
            <a:chOff x="0" y="64"/>
            <a:chExt cx="5759" cy="631"/>
          </a:xfrm>
        </p:grpSpPr>
        <p:sp>
          <p:nvSpPr>
            <p:cNvPr id="12301" name="Rectangle 2"/>
            <p:cNvSpPr>
              <a:spLocks noChangeArrowheads="1"/>
            </p:cNvSpPr>
            <p:nvPr/>
          </p:nvSpPr>
          <p:spPr bwMode="auto">
            <a:xfrm>
              <a:off x="0" y="540"/>
              <a:ext cx="5759" cy="44"/>
            </a:xfrm>
            <a:prstGeom prst="rect">
              <a:avLst/>
            </a:prstGeom>
            <a:solidFill>
              <a:srgbClr val="B4DE86"/>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pic>
          <p:nvPicPr>
            <p:cNvPr id="123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 y="64"/>
              <a:ext cx="359" cy="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03" name="Rectangle 4"/>
            <p:cNvSpPr>
              <a:spLocks noChangeArrowheads="1"/>
            </p:cNvSpPr>
            <p:nvPr/>
          </p:nvSpPr>
          <p:spPr bwMode="auto">
            <a:xfrm>
              <a:off x="0" y="606"/>
              <a:ext cx="5759" cy="89"/>
            </a:xfrm>
            <a:prstGeom prst="rect">
              <a:avLst/>
            </a:prstGeom>
            <a:solidFill>
              <a:srgbClr val="006C3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grpSp>
      <p:sp>
        <p:nvSpPr>
          <p:cNvPr id="4107" name="Text Box 11"/>
          <p:cNvSpPr txBox="1">
            <a:spLocks noChangeArrowheads="1"/>
          </p:cNvSpPr>
          <p:nvPr/>
        </p:nvSpPr>
        <p:spPr bwMode="auto">
          <a:xfrm>
            <a:off x="995362" y="183447"/>
            <a:ext cx="7993063"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9pPr>
          </a:lstStyle>
          <a:p>
            <a:pPr algn="ctr" defTabSz="449263" fontAlgn="base">
              <a:spcBef>
                <a:spcPct val="0"/>
              </a:spcBef>
              <a:spcAft>
                <a:spcPct val="0"/>
              </a:spcAft>
              <a:buSzPct val="100000"/>
              <a:defRPr/>
            </a:pPr>
            <a:r>
              <a:rPr lang="pl-PL" altLang="pl-PL" sz="3200" b="1" dirty="0">
                <a:solidFill>
                  <a:srgbClr val="006600"/>
                </a:solidFill>
                <a:effectLst>
                  <a:outerShdw blurRad="38100" dist="38100" dir="2700000" algn="tl">
                    <a:srgbClr val="C0C0C0"/>
                  </a:outerShdw>
                </a:effectLst>
                <a:latin typeface="Calibri" pitchFamily="32" charset="0"/>
              </a:rPr>
              <a:t>PZPWM </a:t>
            </a:r>
          </a:p>
        </p:txBody>
      </p:sp>
      <p:pic>
        <p:nvPicPr>
          <p:cNvPr id="1229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675" y="6408738"/>
            <a:ext cx="1428750" cy="38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Prostokąt 6"/>
          <p:cNvSpPr/>
          <p:nvPr/>
        </p:nvSpPr>
        <p:spPr>
          <a:xfrm>
            <a:off x="224522" y="1196752"/>
            <a:ext cx="8693368" cy="4708981"/>
          </a:xfrm>
          <a:prstGeom prst="rect">
            <a:avLst/>
          </a:prstGeom>
        </p:spPr>
        <p:txBody>
          <a:bodyPr wrap="square">
            <a:spAutoFit/>
          </a:bodyPr>
          <a:lstStyle/>
          <a:p>
            <a:pPr algn="just"/>
            <a:endParaRPr lang="pl-PL" sz="2000" b="1" dirty="0">
              <a:solidFill>
                <a:srgbClr val="000000"/>
              </a:solidFill>
              <a:latin typeface="Arial" panose="020B0604020202020204" pitchFamily="34" charset="0"/>
              <a:cs typeface="Arial" panose="020B0604020202020204" pitchFamily="34" charset="0"/>
            </a:endParaRPr>
          </a:p>
          <a:p>
            <a:pPr algn="just"/>
            <a:r>
              <a:rPr lang="pl-PL" sz="2000" b="1" dirty="0">
                <a:solidFill>
                  <a:srgbClr val="000000"/>
                </a:solidFill>
                <a:latin typeface="Arial" panose="020B0604020202020204" pitchFamily="34" charset="0"/>
                <a:cs typeface="Arial" panose="020B0604020202020204" pitchFamily="34" charset="0"/>
              </a:rPr>
              <a:t>Art. 39. ust. 6. </a:t>
            </a:r>
            <a:r>
              <a:rPr lang="pl-PL" sz="2000" dirty="0">
                <a:solidFill>
                  <a:srgbClr val="000000"/>
                </a:solidFill>
                <a:latin typeface="Arial" panose="020B0604020202020204" pitchFamily="34" charset="0"/>
                <a:cs typeface="Arial" panose="020B0604020202020204" pitchFamily="34" charset="0"/>
              </a:rPr>
              <a:t> </a:t>
            </a:r>
          </a:p>
          <a:p>
            <a:pPr algn="just"/>
            <a:endParaRPr lang="pl-PL" sz="2000" b="1" dirty="0">
              <a:solidFill>
                <a:srgbClr val="000000"/>
              </a:solidFill>
              <a:latin typeface="Arial" panose="020B0604020202020204" pitchFamily="34" charset="0"/>
              <a:cs typeface="Arial" panose="020B0604020202020204" pitchFamily="34" charset="0"/>
            </a:endParaRPr>
          </a:p>
          <a:p>
            <a:r>
              <a:rPr lang="pl-PL" sz="2000" b="1" dirty="0">
                <a:solidFill>
                  <a:srgbClr val="000000"/>
                </a:solidFill>
                <a:latin typeface="Arial" panose="020B0604020202020204" pitchFamily="34" charset="0"/>
                <a:cs typeface="Arial" panose="020B0604020202020204" pitchFamily="34" charset="0"/>
              </a:rPr>
              <a:t>Dla miejskiego obszaru funkcjonalnego ośrodka wojewódzkiego uchwala się plan zagospodarowania przestrzennego miejskiego obszaru funkcjonalnego ośrodka wojewódzkiego jako część planu zagospodarowania przestrzennego województwa</a:t>
            </a:r>
          </a:p>
          <a:p>
            <a:pPr algn="just"/>
            <a:endParaRPr lang="pl-PL" sz="2000" b="1" dirty="0">
              <a:solidFill>
                <a:srgbClr val="000000"/>
              </a:solidFill>
              <a:latin typeface="Arial" panose="020B0604020202020204" pitchFamily="34" charset="0"/>
              <a:cs typeface="Arial" panose="020B0604020202020204" pitchFamily="34" charset="0"/>
            </a:endParaRPr>
          </a:p>
          <a:p>
            <a:pPr algn="just"/>
            <a:endParaRPr lang="pl-PL" sz="2000" b="1" dirty="0">
              <a:solidFill>
                <a:srgbClr val="000000"/>
              </a:solidFill>
              <a:latin typeface="Arial" panose="020B0604020202020204" pitchFamily="34" charset="0"/>
              <a:cs typeface="Arial" panose="020B0604020202020204" pitchFamily="34" charset="0"/>
            </a:endParaRPr>
          </a:p>
          <a:p>
            <a:pPr algn="just"/>
            <a:r>
              <a:rPr lang="pl-PL" sz="2000" b="1" dirty="0">
                <a:solidFill>
                  <a:srgbClr val="000000"/>
                </a:solidFill>
                <a:latin typeface="Arial" panose="020B0604020202020204" pitchFamily="34" charset="0"/>
                <a:cs typeface="Arial" panose="020B0604020202020204" pitchFamily="34" charset="0"/>
              </a:rPr>
              <a:t>Art. 39. ust. 7. </a:t>
            </a:r>
            <a:r>
              <a:rPr lang="pl-PL" sz="2000" dirty="0">
                <a:solidFill>
                  <a:srgbClr val="000000"/>
                </a:solidFill>
                <a:latin typeface="Arial" panose="020B0604020202020204" pitchFamily="34" charset="0"/>
                <a:cs typeface="Arial" panose="020B0604020202020204" pitchFamily="34" charset="0"/>
              </a:rPr>
              <a:t> </a:t>
            </a:r>
          </a:p>
          <a:p>
            <a:pPr algn="just"/>
            <a:endParaRPr lang="pl-PL" sz="2000" b="1" dirty="0">
              <a:solidFill>
                <a:srgbClr val="000000"/>
              </a:solidFill>
              <a:latin typeface="Arial" panose="020B0604020202020204" pitchFamily="34" charset="0"/>
              <a:cs typeface="Arial" panose="020B0604020202020204" pitchFamily="34" charset="0"/>
            </a:endParaRPr>
          </a:p>
          <a:p>
            <a:r>
              <a:rPr lang="pl-PL" sz="2000" dirty="0">
                <a:solidFill>
                  <a:srgbClr val="000000"/>
                </a:solidFill>
                <a:latin typeface="Arial" panose="020B0604020202020204" pitchFamily="34" charset="0"/>
                <a:cs typeface="Arial" panose="020B0604020202020204" pitchFamily="34" charset="0"/>
              </a:rPr>
              <a:t>Plan zagospodarowania przestrzennego miejskiego obszaru funkcjonalnego ośrodka wojewódzkiego może obejmować również obszary leżące poza granicami miejskiego obszaru funkcjonalnego ośrodka wojewódzkiego</a:t>
            </a:r>
          </a:p>
        </p:txBody>
      </p:sp>
    </p:spTree>
    <p:extLst>
      <p:ext uri="{BB962C8B-B14F-4D97-AF65-F5344CB8AC3E}">
        <p14:creationId xmlns:p14="http://schemas.microsoft.com/office/powerpoint/2010/main" val="38244041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1"/>
          <p:cNvGrpSpPr>
            <a:grpSpLocks/>
          </p:cNvGrpSpPr>
          <p:nvPr/>
        </p:nvGrpSpPr>
        <p:grpSpPr bwMode="auto">
          <a:xfrm>
            <a:off x="0" y="101600"/>
            <a:ext cx="9142413" cy="1001713"/>
            <a:chOff x="0" y="64"/>
            <a:chExt cx="5759" cy="631"/>
          </a:xfrm>
        </p:grpSpPr>
        <p:sp>
          <p:nvSpPr>
            <p:cNvPr id="12301" name="Rectangle 2"/>
            <p:cNvSpPr>
              <a:spLocks noChangeArrowheads="1"/>
            </p:cNvSpPr>
            <p:nvPr/>
          </p:nvSpPr>
          <p:spPr bwMode="auto">
            <a:xfrm>
              <a:off x="0" y="540"/>
              <a:ext cx="5759" cy="44"/>
            </a:xfrm>
            <a:prstGeom prst="rect">
              <a:avLst/>
            </a:prstGeom>
            <a:solidFill>
              <a:srgbClr val="B4DE86"/>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pic>
          <p:nvPicPr>
            <p:cNvPr id="123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 y="64"/>
              <a:ext cx="359" cy="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03" name="Rectangle 4"/>
            <p:cNvSpPr>
              <a:spLocks noChangeArrowheads="1"/>
            </p:cNvSpPr>
            <p:nvPr/>
          </p:nvSpPr>
          <p:spPr bwMode="auto">
            <a:xfrm>
              <a:off x="0" y="606"/>
              <a:ext cx="5759" cy="89"/>
            </a:xfrm>
            <a:prstGeom prst="rect">
              <a:avLst/>
            </a:prstGeom>
            <a:solidFill>
              <a:srgbClr val="006C3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grpSp>
      <p:sp>
        <p:nvSpPr>
          <p:cNvPr id="4107" name="Text Box 11"/>
          <p:cNvSpPr txBox="1">
            <a:spLocks noChangeArrowheads="1"/>
          </p:cNvSpPr>
          <p:nvPr/>
        </p:nvSpPr>
        <p:spPr bwMode="auto">
          <a:xfrm>
            <a:off x="995362" y="183447"/>
            <a:ext cx="7993063"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9pPr>
          </a:lstStyle>
          <a:p>
            <a:pPr algn="ctr" defTabSz="449263" fontAlgn="base">
              <a:spcBef>
                <a:spcPct val="0"/>
              </a:spcBef>
              <a:spcAft>
                <a:spcPct val="0"/>
              </a:spcAft>
              <a:buSzPct val="100000"/>
              <a:defRPr/>
            </a:pPr>
            <a:r>
              <a:rPr lang="pl-PL" altLang="pl-PL" sz="3200" b="1" dirty="0">
                <a:solidFill>
                  <a:srgbClr val="006600"/>
                </a:solidFill>
                <a:effectLst>
                  <a:outerShdw blurRad="38100" dist="38100" dir="2700000" algn="tl">
                    <a:srgbClr val="C0C0C0"/>
                  </a:outerShdw>
                </a:effectLst>
                <a:latin typeface="Calibri" pitchFamily="32" charset="0"/>
              </a:rPr>
              <a:t>PZPWM – </a:t>
            </a:r>
            <a:r>
              <a:rPr lang="pl-PL" altLang="pl-PL" sz="3200" b="1" dirty="0" smtClean="0">
                <a:solidFill>
                  <a:srgbClr val="006600"/>
                </a:solidFill>
                <a:effectLst>
                  <a:outerShdw blurRad="38100" dist="38100" dir="2700000" algn="tl">
                    <a:srgbClr val="C0C0C0"/>
                  </a:outerShdw>
                </a:effectLst>
                <a:latin typeface="Calibri" pitchFamily="32" charset="0"/>
              </a:rPr>
              <a:t>obszary </a:t>
            </a:r>
            <a:r>
              <a:rPr lang="pl-PL" altLang="pl-PL" sz="3200" b="1" dirty="0">
                <a:solidFill>
                  <a:srgbClr val="006600"/>
                </a:solidFill>
                <a:effectLst>
                  <a:outerShdw blurRad="38100" dist="38100" dir="2700000" algn="tl">
                    <a:srgbClr val="C0C0C0"/>
                  </a:outerShdw>
                </a:effectLst>
                <a:latin typeface="Calibri" pitchFamily="32" charset="0"/>
              </a:rPr>
              <a:t>funkcjonalne </a:t>
            </a:r>
          </a:p>
        </p:txBody>
      </p:sp>
      <p:pic>
        <p:nvPicPr>
          <p:cNvPr id="1229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675" y="6408738"/>
            <a:ext cx="1428750" cy="38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Prostokąt 6"/>
          <p:cNvSpPr/>
          <p:nvPr/>
        </p:nvSpPr>
        <p:spPr>
          <a:xfrm>
            <a:off x="224522" y="1196752"/>
            <a:ext cx="8693368" cy="4324261"/>
          </a:xfrm>
          <a:prstGeom prst="rect">
            <a:avLst/>
          </a:prstGeom>
        </p:spPr>
        <p:txBody>
          <a:bodyPr wrap="square">
            <a:spAutoFit/>
          </a:bodyPr>
          <a:lstStyle/>
          <a:p>
            <a:pPr algn="just"/>
            <a:endParaRPr lang="pl-PL" sz="2000" b="1" dirty="0">
              <a:solidFill>
                <a:srgbClr val="000000"/>
              </a:solidFill>
              <a:latin typeface="Arial" panose="020B0604020202020204" pitchFamily="34" charset="0"/>
              <a:cs typeface="Arial" panose="020B0604020202020204" pitchFamily="34" charset="0"/>
            </a:endParaRPr>
          </a:p>
          <a:p>
            <a:pPr algn="just"/>
            <a:r>
              <a:rPr lang="pl-PL" sz="2000" b="1" dirty="0">
                <a:solidFill>
                  <a:srgbClr val="000000"/>
                </a:solidFill>
                <a:latin typeface="Arial" panose="020B0604020202020204" pitchFamily="34" charset="0"/>
                <a:cs typeface="Arial" panose="020B0604020202020204" pitchFamily="34" charset="0"/>
              </a:rPr>
              <a:t>Art. 49a. </a:t>
            </a:r>
          </a:p>
          <a:p>
            <a:pPr algn="just"/>
            <a:endParaRPr lang="pl-PL" sz="2000" b="1" dirty="0">
              <a:solidFill>
                <a:srgbClr val="000000"/>
              </a:solidFill>
              <a:latin typeface="Arial" panose="020B0604020202020204" pitchFamily="34" charset="0"/>
              <a:cs typeface="Arial" panose="020B0604020202020204" pitchFamily="34" charset="0"/>
            </a:endParaRPr>
          </a:p>
          <a:p>
            <a:r>
              <a:rPr lang="pl-PL" sz="2000" b="1" dirty="0">
                <a:solidFill>
                  <a:srgbClr val="006600"/>
                </a:solidFill>
                <a:latin typeface="Arial" panose="020B0604020202020204" pitchFamily="34" charset="0"/>
                <a:cs typeface="Arial" panose="020B0604020202020204" pitchFamily="34" charset="0"/>
              </a:rPr>
              <a:t>Do obszarów funkcjonalnych należą: </a:t>
            </a:r>
            <a:endParaRPr lang="pl-PL" sz="2000" b="1" dirty="0" smtClean="0">
              <a:solidFill>
                <a:srgbClr val="006600"/>
              </a:solidFill>
              <a:latin typeface="Arial" panose="020B0604020202020204" pitchFamily="34" charset="0"/>
              <a:cs typeface="Arial" panose="020B0604020202020204" pitchFamily="34" charset="0"/>
            </a:endParaRPr>
          </a:p>
          <a:p>
            <a:endParaRPr lang="pl-PL" sz="2000" dirty="0">
              <a:solidFill>
                <a:srgbClr val="000000"/>
              </a:solidFill>
              <a:latin typeface="Arial" panose="020B0604020202020204" pitchFamily="34" charset="0"/>
              <a:cs typeface="Arial" panose="020B0604020202020204" pitchFamily="34" charset="0"/>
            </a:endParaRPr>
          </a:p>
          <a:p>
            <a:pPr marL="457200" indent="-457200">
              <a:spcAft>
                <a:spcPts val="600"/>
              </a:spcAft>
              <a:buAutoNum type="arabicParenR"/>
            </a:pPr>
            <a:r>
              <a:rPr lang="pl-PL" sz="2000" dirty="0" smtClean="0">
                <a:solidFill>
                  <a:srgbClr val="C00000"/>
                </a:solidFill>
                <a:latin typeface="Arial" panose="020B0604020202020204" pitchFamily="34" charset="0"/>
                <a:cs typeface="Arial" panose="020B0604020202020204" pitchFamily="34" charset="0"/>
              </a:rPr>
              <a:t>obszary </a:t>
            </a:r>
            <a:r>
              <a:rPr lang="pl-PL" sz="2000" dirty="0">
                <a:solidFill>
                  <a:srgbClr val="C00000"/>
                </a:solidFill>
                <a:latin typeface="Arial" panose="020B0604020202020204" pitchFamily="34" charset="0"/>
                <a:cs typeface="Arial" panose="020B0604020202020204" pitchFamily="34" charset="0"/>
              </a:rPr>
              <a:t>funkcjonalne o znaczeniu ponadregionalnym – jako obszary funkcjonalne o istotnym znaczeniu dla polityki przestrzennej </a:t>
            </a:r>
            <a:r>
              <a:rPr lang="pl-PL" sz="2000" dirty="0" smtClean="0">
                <a:solidFill>
                  <a:srgbClr val="C00000"/>
                </a:solidFill>
                <a:latin typeface="Arial" panose="020B0604020202020204" pitchFamily="34" charset="0"/>
                <a:cs typeface="Arial" panose="020B0604020202020204" pitchFamily="34" charset="0"/>
              </a:rPr>
              <a:t>kraju</a:t>
            </a:r>
          </a:p>
          <a:p>
            <a:pPr marL="457200" indent="-457200">
              <a:spcAft>
                <a:spcPts val="600"/>
              </a:spcAft>
              <a:buAutoNum type="arabicParenR"/>
            </a:pPr>
            <a:r>
              <a:rPr lang="pl-PL" sz="2000" dirty="0" smtClean="0">
                <a:solidFill>
                  <a:srgbClr val="C00000"/>
                </a:solidFill>
                <a:latin typeface="Arial" panose="020B0604020202020204" pitchFamily="34" charset="0"/>
                <a:cs typeface="Arial" panose="020B0604020202020204" pitchFamily="34" charset="0"/>
              </a:rPr>
              <a:t>obszary funkcjonalne o znaczeniu regionalnym – jako obszary funkcjonalne o istotnym znaczeniu dla polityki przestrzennej województwa</a:t>
            </a:r>
          </a:p>
          <a:p>
            <a:pPr marL="457200" indent="-457200">
              <a:spcAft>
                <a:spcPts val="600"/>
              </a:spcAft>
              <a:buAutoNum type="arabicParenR"/>
            </a:pPr>
            <a:r>
              <a:rPr lang="pl-PL" sz="2000" dirty="0" smtClean="0">
                <a:solidFill>
                  <a:srgbClr val="000000"/>
                </a:solidFill>
                <a:latin typeface="Arial" panose="020B0604020202020204" pitchFamily="34" charset="0"/>
                <a:cs typeface="Arial" panose="020B0604020202020204" pitchFamily="34" charset="0"/>
              </a:rPr>
              <a:t>obszary </a:t>
            </a:r>
            <a:r>
              <a:rPr lang="pl-PL" sz="2000" dirty="0">
                <a:solidFill>
                  <a:srgbClr val="000000"/>
                </a:solidFill>
                <a:latin typeface="Arial" panose="020B0604020202020204" pitchFamily="34" charset="0"/>
                <a:cs typeface="Arial" panose="020B0604020202020204" pitchFamily="34" charset="0"/>
              </a:rPr>
              <a:t>funkcjonalne o znaczeniu lokalnym – jako obszary funkcjonalne o istotnym znaczeniu dla polityki przestrzennej gminy</a:t>
            </a:r>
          </a:p>
          <a:p>
            <a:pPr algn="just"/>
            <a:endParaRPr lang="pl-PL" sz="20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14982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1"/>
          <p:cNvGrpSpPr>
            <a:grpSpLocks/>
          </p:cNvGrpSpPr>
          <p:nvPr/>
        </p:nvGrpSpPr>
        <p:grpSpPr bwMode="auto">
          <a:xfrm>
            <a:off x="0" y="101600"/>
            <a:ext cx="9142413" cy="1001713"/>
            <a:chOff x="0" y="64"/>
            <a:chExt cx="5759" cy="631"/>
          </a:xfrm>
        </p:grpSpPr>
        <p:sp>
          <p:nvSpPr>
            <p:cNvPr id="12301" name="Rectangle 2"/>
            <p:cNvSpPr>
              <a:spLocks noChangeArrowheads="1"/>
            </p:cNvSpPr>
            <p:nvPr/>
          </p:nvSpPr>
          <p:spPr bwMode="auto">
            <a:xfrm>
              <a:off x="0" y="540"/>
              <a:ext cx="5759" cy="44"/>
            </a:xfrm>
            <a:prstGeom prst="rect">
              <a:avLst/>
            </a:prstGeom>
            <a:solidFill>
              <a:srgbClr val="B4DE86"/>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pic>
          <p:nvPicPr>
            <p:cNvPr id="123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 y="64"/>
              <a:ext cx="359" cy="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03" name="Rectangle 4"/>
            <p:cNvSpPr>
              <a:spLocks noChangeArrowheads="1"/>
            </p:cNvSpPr>
            <p:nvPr/>
          </p:nvSpPr>
          <p:spPr bwMode="auto">
            <a:xfrm>
              <a:off x="0" y="606"/>
              <a:ext cx="5759" cy="89"/>
            </a:xfrm>
            <a:prstGeom prst="rect">
              <a:avLst/>
            </a:prstGeom>
            <a:solidFill>
              <a:srgbClr val="006C3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grpSp>
      <p:sp>
        <p:nvSpPr>
          <p:cNvPr id="4107" name="Text Box 11"/>
          <p:cNvSpPr txBox="1">
            <a:spLocks noChangeArrowheads="1"/>
          </p:cNvSpPr>
          <p:nvPr/>
        </p:nvSpPr>
        <p:spPr bwMode="auto">
          <a:xfrm>
            <a:off x="995362" y="183447"/>
            <a:ext cx="7993063"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9pPr>
          </a:lstStyle>
          <a:p>
            <a:pPr algn="ctr" defTabSz="449263" fontAlgn="base">
              <a:spcBef>
                <a:spcPct val="0"/>
              </a:spcBef>
              <a:spcAft>
                <a:spcPct val="0"/>
              </a:spcAft>
              <a:buSzPct val="100000"/>
              <a:defRPr/>
            </a:pPr>
            <a:r>
              <a:rPr lang="pl-PL" altLang="pl-PL" sz="3200" b="1" dirty="0">
                <a:solidFill>
                  <a:srgbClr val="006600"/>
                </a:solidFill>
                <a:effectLst>
                  <a:outerShdw blurRad="38100" dist="38100" dir="2700000" algn="tl">
                    <a:srgbClr val="C0C0C0"/>
                  </a:outerShdw>
                </a:effectLst>
                <a:latin typeface="Calibri" pitchFamily="32" charset="0"/>
              </a:rPr>
              <a:t>PZPWM – </a:t>
            </a:r>
            <a:r>
              <a:rPr lang="pl-PL" altLang="pl-PL" sz="3200" b="1" dirty="0" smtClean="0">
                <a:solidFill>
                  <a:srgbClr val="006600"/>
                </a:solidFill>
                <a:effectLst>
                  <a:outerShdw blurRad="38100" dist="38100" dir="2700000" algn="tl">
                    <a:srgbClr val="C0C0C0"/>
                  </a:outerShdw>
                </a:effectLst>
                <a:latin typeface="Calibri" pitchFamily="32" charset="0"/>
              </a:rPr>
              <a:t>obszary </a:t>
            </a:r>
            <a:r>
              <a:rPr lang="pl-PL" altLang="pl-PL" sz="3200" b="1" dirty="0">
                <a:solidFill>
                  <a:srgbClr val="006600"/>
                </a:solidFill>
                <a:effectLst>
                  <a:outerShdw blurRad="38100" dist="38100" dir="2700000" algn="tl">
                    <a:srgbClr val="C0C0C0"/>
                  </a:outerShdw>
                </a:effectLst>
                <a:latin typeface="Calibri" pitchFamily="32" charset="0"/>
              </a:rPr>
              <a:t>funkcjonalne </a:t>
            </a:r>
          </a:p>
        </p:txBody>
      </p:sp>
      <p:pic>
        <p:nvPicPr>
          <p:cNvPr id="1229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675" y="6408738"/>
            <a:ext cx="1428750" cy="38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Prostokąt 6"/>
          <p:cNvSpPr/>
          <p:nvPr/>
        </p:nvSpPr>
        <p:spPr>
          <a:xfrm>
            <a:off x="224522" y="1196752"/>
            <a:ext cx="8693368" cy="3785652"/>
          </a:xfrm>
          <a:prstGeom prst="rect">
            <a:avLst/>
          </a:prstGeom>
        </p:spPr>
        <p:txBody>
          <a:bodyPr wrap="square">
            <a:spAutoFit/>
          </a:bodyPr>
          <a:lstStyle/>
          <a:p>
            <a:pPr algn="just"/>
            <a:endParaRPr lang="pl-PL" sz="2000" b="1" dirty="0">
              <a:solidFill>
                <a:srgbClr val="000000"/>
              </a:solidFill>
              <a:latin typeface="Arial" panose="020B0604020202020204" pitchFamily="34" charset="0"/>
              <a:cs typeface="Arial" panose="020B0604020202020204" pitchFamily="34" charset="0"/>
            </a:endParaRPr>
          </a:p>
          <a:p>
            <a:pPr algn="just"/>
            <a:r>
              <a:rPr lang="pl-PL" sz="2000" b="1" dirty="0">
                <a:solidFill>
                  <a:srgbClr val="000000"/>
                </a:solidFill>
                <a:latin typeface="Arial" panose="020B0604020202020204" pitchFamily="34" charset="0"/>
                <a:cs typeface="Arial" panose="020B0604020202020204" pitchFamily="34" charset="0"/>
              </a:rPr>
              <a:t>Art. 49b. </a:t>
            </a:r>
            <a:endParaRPr lang="pl-PL" sz="2000" dirty="0">
              <a:solidFill>
                <a:srgbClr val="000000"/>
              </a:solidFill>
              <a:latin typeface="Arial" panose="020B0604020202020204" pitchFamily="34" charset="0"/>
              <a:cs typeface="Arial" panose="020B0604020202020204" pitchFamily="34" charset="0"/>
            </a:endParaRPr>
          </a:p>
          <a:p>
            <a:pPr algn="just"/>
            <a:endParaRPr lang="pl-PL" sz="2000" b="1" dirty="0">
              <a:solidFill>
                <a:srgbClr val="000000"/>
              </a:solidFill>
              <a:latin typeface="Arial" panose="020B0604020202020204" pitchFamily="34" charset="0"/>
              <a:cs typeface="Arial" panose="020B0604020202020204" pitchFamily="34" charset="0"/>
            </a:endParaRPr>
          </a:p>
          <a:p>
            <a:r>
              <a:rPr lang="pl-PL" sz="2000" dirty="0">
                <a:solidFill>
                  <a:srgbClr val="000000"/>
                </a:solidFill>
                <a:latin typeface="Arial" panose="020B0604020202020204" pitchFamily="34" charset="0"/>
                <a:cs typeface="Arial" panose="020B0604020202020204" pitchFamily="34" charset="0"/>
              </a:rPr>
              <a:t>Do typów obszarów funkcjonalnych o znaczeniu ponadregionalnym należą: </a:t>
            </a:r>
          </a:p>
          <a:p>
            <a:r>
              <a:rPr lang="pl-PL" sz="2000" dirty="0">
                <a:solidFill>
                  <a:srgbClr val="000000"/>
                </a:solidFill>
                <a:latin typeface="Arial" panose="020B0604020202020204" pitchFamily="34" charset="0"/>
                <a:cs typeface="Arial" panose="020B0604020202020204" pitchFamily="34" charset="0"/>
              </a:rPr>
              <a:t>1) </a:t>
            </a:r>
            <a:r>
              <a:rPr lang="pl-PL" sz="2000" b="1" dirty="0">
                <a:solidFill>
                  <a:srgbClr val="000000"/>
                </a:solidFill>
                <a:latin typeface="Arial" panose="020B0604020202020204" pitchFamily="34" charset="0"/>
                <a:cs typeface="Arial" panose="020B0604020202020204" pitchFamily="34" charset="0"/>
              </a:rPr>
              <a:t>miejski obszar funkcjonalny ośrodka wojewódzkiego</a:t>
            </a:r>
            <a:r>
              <a:rPr lang="pl-PL" sz="2000" dirty="0">
                <a:solidFill>
                  <a:srgbClr val="000000"/>
                </a:solidFill>
                <a:latin typeface="Arial" panose="020B0604020202020204" pitchFamily="34" charset="0"/>
                <a:cs typeface="Arial" panose="020B0604020202020204" pitchFamily="34" charset="0"/>
              </a:rPr>
              <a:t> </a:t>
            </a:r>
          </a:p>
          <a:p>
            <a:r>
              <a:rPr lang="pl-PL" sz="2000" dirty="0">
                <a:solidFill>
                  <a:srgbClr val="000000"/>
                </a:solidFill>
                <a:latin typeface="Arial" panose="020B0604020202020204" pitchFamily="34" charset="0"/>
                <a:cs typeface="Arial" panose="020B0604020202020204" pitchFamily="34" charset="0"/>
              </a:rPr>
              <a:t>2) wiejski obszar funkcjonalny</a:t>
            </a:r>
          </a:p>
          <a:p>
            <a:r>
              <a:rPr lang="pl-PL" sz="2000" dirty="0">
                <a:solidFill>
                  <a:srgbClr val="000000"/>
                </a:solidFill>
                <a:latin typeface="Arial" panose="020B0604020202020204" pitchFamily="34" charset="0"/>
                <a:cs typeface="Arial" panose="020B0604020202020204" pitchFamily="34" charset="0"/>
              </a:rPr>
              <a:t>3) obszar funkcjonalny szczególnego zjawiska w skali makroregionalnej, </a:t>
            </a:r>
          </a:p>
          <a:p>
            <a:r>
              <a:rPr lang="pl-PL" sz="2000" dirty="0">
                <a:solidFill>
                  <a:srgbClr val="000000"/>
                </a:solidFill>
                <a:latin typeface="Arial" panose="020B0604020202020204" pitchFamily="34" charset="0"/>
                <a:cs typeface="Arial" panose="020B0604020202020204" pitchFamily="34" charset="0"/>
              </a:rPr>
              <a:t>w tym:</a:t>
            </a:r>
          </a:p>
          <a:p>
            <a:r>
              <a:rPr lang="pl-PL" sz="2000" dirty="0">
                <a:solidFill>
                  <a:srgbClr val="000000"/>
                </a:solidFill>
                <a:latin typeface="Arial" panose="020B0604020202020204" pitchFamily="34" charset="0"/>
                <a:cs typeface="Arial" panose="020B0604020202020204" pitchFamily="34" charset="0"/>
              </a:rPr>
              <a:t>	a) górski, </a:t>
            </a:r>
          </a:p>
          <a:p>
            <a:r>
              <a:rPr lang="pl-PL" sz="2000" dirty="0">
                <a:solidFill>
                  <a:srgbClr val="000000"/>
                </a:solidFill>
                <a:latin typeface="Arial" panose="020B0604020202020204" pitchFamily="34" charset="0"/>
                <a:cs typeface="Arial" panose="020B0604020202020204" pitchFamily="34" charset="0"/>
              </a:rPr>
              <a:t>	b) Żuławy; </a:t>
            </a:r>
          </a:p>
          <a:p>
            <a:r>
              <a:rPr lang="pl-PL" sz="2000" dirty="0">
                <a:solidFill>
                  <a:srgbClr val="000000"/>
                </a:solidFill>
                <a:latin typeface="Arial" panose="020B0604020202020204" pitchFamily="34" charset="0"/>
                <a:cs typeface="Arial" panose="020B0604020202020204" pitchFamily="34" charset="0"/>
              </a:rPr>
              <a:t>4) przygraniczny obszar funkcjonalny</a:t>
            </a:r>
          </a:p>
          <a:p>
            <a:pPr algn="just"/>
            <a:endParaRPr lang="pl-PL" sz="20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97544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1"/>
          <p:cNvGrpSpPr>
            <a:grpSpLocks/>
          </p:cNvGrpSpPr>
          <p:nvPr/>
        </p:nvGrpSpPr>
        <p:grpSpPr bwMode="auto">
          <a:xfrm>
            <a:off x="0" y="101600"/>
            <a:ext cx="9142413" cy="1001713"/>
            <a:chOff x="0" y="64"/>
            <a:chExt cx="5759" cy="631"/>
          </a:xfrm>
        </p:grpSpPr>
        <p:sp>
          <p:nvSpPr>
            <p:cNvPr id="12301" name="Rectangle 2"/>
            <p:cNvSpPr>
              <a:spLocks noChangeArrowheads="1"/>
            </p:cNvSpPr>
            <p:nvPr/>
          </p:nvSpPr>
          <p:spPr bwMode="auto">
            <a:xfrm>
              <a:off x="0" y="540"/>
              <a:ext cx="5759" cy="44"/>
            </a:xfrm>
            <a:prstGeom prst="rect">
              <a:avLst/>
            </a:prstGeom>
            <a:solidFill>
              <a:srgbClr val="B4DE86"/>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pic>
          <p:nvPicPr>
            <p:cNvPr id="123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 y="64"/>
              <a:ext cx="359" cy="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03" name="Rectangle 4"/>
            <p:cNvSpPr>
              <a:spLocks noChangeArrowheads="1"/>
            </p:cNvSpPr>
            <p:nvPr/>
          </p:nvSpPr>
          <p:spPr bwMode="auto">
            <a:xfrm>
              <a:off x="0" y="606"/>
              <a:ext cx="5759" cy="89"/>
            </a:xfrm>
            <a:prstGeom prst="rect">
              <a:avLst/>
            </a:prstGeom>
            <a:solidFill>
              <a:srgbClr val="006C3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grpSp>
      <p:sp>
        <p:nvSpPr>
          <p:cNvPr id="4107" name="Text Box 11"/>
          <p:cNvSpPr txBox="1">
            <a:spLocks noChangeArrowheads="1"/>
          </p:cNvSpPr>
          <p:nvPr/>
        </p:nvSpPr>
        <p:spPr bwMode="auto">
          <a:xfrm>
            <a:off x="995362" y="183447"/>
            <a:ext cx="7993063"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9pPr>
          </a:lstStyle>
          <a:p>
            <a:pPr algn="ctr" defTabSz="449263" fontAlgn="base">
              <a:spcBef>
                <a:spcPct val="0"/>
              </a:spcBef>
              <a:spcAft>
                <a:spcPct val="0"/>
              </a:spcAft>
              <a:buSzPct val="100000"/>
              <a:defRPr/>
            </a:pPr>
            <a:r>
              <a:rPr lang="pl-PL" altLang="pl-PL" sz="3200" b="1" dirty="0">
                <a:solidFill>
                  <a:srgbClr val="006600"/>
                </a:solidFill>
                <a:effectLst>
                  <a:outerShdw blurRad="38100" dist="38100" dir="2700000" algn="tl">
                    <a:srgbClr val="C0C0C0"/>
                  </a:outerShdw>
                </a:effectLst>
                <a:latin typeface="Calibri" pitchFamily="32" charset="0"/>
              </a:rPr>
              <a:t>PZPWM – </a:t>
            </a:r>
            <a:r>
              <a:rPr lang="pl-PL" altLang="pl-PL" sz="3200" b="1" dirty="0" smtClean="0">
                <a:solidFill>
                  <a:srgbClr val="006600"/>
                </a:solidFill>
                <a:effectLst>
                  <a:outerShdw blurRad="38100" dist="38100" dir="2700000" algn="tl">
                    <a:srgbClr val="C0C0C0"/>
                  </a:outerShdw>
                </a:effectLst>
                <a:latin typeface="Calibri" pitchFamily="32" charset="0"/>
              </a:rPr>
              <a:t>obszary </a:t>
            </a:r>
            <a:r>
              <a:rPr lang="pl-PL" altLang="pl-PL" sz="3200" b="1" dirty="0">
                <a:solidFill>
                  <a:srgbClr val="006600"/>
                </a:solidFill>
                <a:effectLst>
                  <a:outerShdw blurRad="38100" dist="38100" dir="2700000" algn="tl">
                    <a:srgbClr val="C0C0C0"/>
                  </a:outerShdw>
                </a:effectLst>
                <a:latin typeface="Calibri" pitchFamily="32" charset="0"/>
              </a:rPr>
              <a:t>funkcjonalne </a:t>
            </a:r>
          </a:p>
        </p:txBody>
      </p:sp>
      <p:sp>
        <p:nvSpPr>
          <p:cNvPr id="9" name="Symbol zastępczy zawartości 2"/>
          <p:cNvSpPr txBox="1">
            <a:spLocks/>
          </p:cNvSpPr>
          <p:nvPr/>
        </p:nvSpPr>
        <p:spPr>
          <a:xfrm>
            <a:off x="187632" y="1196752"/>
            <a:ext cx="8678167" cy="55054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pl-PL" sz="1800" b="1" i="0" u="none" strike="noStrike" kern="1200" cap="none" spc="0" normalizeH="0" baseline="0" noProof="0" dirty="0" smtClean="0">
                <a:ln>
                  <a:noFill/>
                </a:ln>
                <a:solidFill>
                  <a:sysClr val="windowText" lastClr="000000"/>
                </a:solidFill>
                <a:effectLst/>
                <a:uLnTx/>
                <a:uFillTx/>
                <a:latin typeface="Calibri"/>
                <a:ea typeface="+mn-ea"/>
                <a:cs typeface="+mn-cs"/>
              </a:rPr>
              <a:t>Jak wskazuje KPZK 2030:</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pl-PL" sz="1800" b="1" i="0" u="none" strike="noStrike" kern="1200" cap="none" spc="0" normalizeH="0" baseline="0" noProof="0" dirty="0" smtClean="0">
                <a:ln>
                  <a:noFill/>
                </a:ln>
                <a:solidFill>
                  <a:sysClr val="windowText" lastClr="000000"/>
                </a:solidFill>
                <a:effectLst/>
                <a:uLnTx/>
                <a:uFillTx/>
                <a:latin typeface="Calibri"/>
                <a:ea typeface="+mn-ea"/>
                <a:cs typeface="+mn-cs"/>
              </a:rPr>
              <a:t>„po przyjęciu przez Radę Ministrów KPZK 2030 szczegółowe kryteria delimitacji obszarów funkcjonalnych zostaną opracowane przez zespoły rządowo-samorządowe jako element planu działań realizacyjnych KPZK 2030”</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pl-PL" sz="1800" b="1" i="0" u="none" strike="noStrike" kern="1200" cap="none" spc="0" normalizeH="0" baseline="0" noProof="0" dirty="0" smtClean="0">
                <a:ln>
                  <a:noFill/>
                </a:ln>
                <a:solidFill>
                  <a:sysClr val="windowText" lastClr="000000"/>
                </a:solidFill>
                <a:effectLst/>
                <a:uLnTx/>
                <a:uFillTx/>
                <a:latin typeface="Calibri"/>
                <a:ea typeface="+mn-ea"/>
                <a:cs typeface="+mn-cs"/>
              </a:rPr>
              <a:t>brak wyznaczonych kryteriów delimitacji dla części obszarów funkcjonalnych wskazanych w KPZK – przykłady:</a:t>
            </a:r>
          </a:p>
          <a:p>
            <a:pPr marL="45720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pl-PL" sz="1400" b="1" i="0" u="none" strike="noStrike" kern="1200" cap="none" spc="0" normalizeH="0" baseline="0" noProof="0" dirty="0">
              <a:ln>
                <a:noFill/>
              </a:ln>
              <a:solidFill>
                <a:sysClr val="windowText" lastClr="000000"/>
              </a:solidFill>
              <a:effectLst/>
              <a:uLnTx/>
              <a:uFillTx/>
              <a:latin typeface="Calibri"/>
              <a:ea typeface="+mn-ea"/>
              <a:cs typeface="+mn-cs"/>
            </a:endParaRPr>
          </a:p>
        </p:txBody>
      </p:sp>
      <p:graphicFrame>
        <p:nvGraphicFramePr>
          <p:cNvPr id="10" name="Tabela 9"/>
          <p:cNvGraphicFramePr>
            <a:graphicFrameLocks noGrp="1"/>
          </p:cNvGraphicFramePr>
          <p:nvPr>
            <p:extLst>
              <p:ext uri="{D42A27DB-BD31-4B8C-83A1-F6EECF244321}">
                <p14:modId xmlns:p14="http://schemas.microsoft.com/office/powerpoint/2010/main" val="2495417740"/>
              </p:ext>
            </p:extLst>
          </p:nvPr>
        </p:nvGraphicFramePr>
        <p:xfrm>
          <a:off x="89781" y="3156144"/>
          <a:ext cx="8962849" cy="3535680"/>
        </p:xfrm>
        <a:graphic>
          <a:graphicData uri="http://schemas.openxmlformats.org/drawingml/2006/table">
            <a:tbl>
              <a:tblPr firstRow="1" bandRow="1"/>
              <a:tblGrid>
                <a:gridCol w="4234740"/>
                <a:gridCol w="4728109"/>
              </a:tblGrid>
              <a:tr h="13030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pl-PL" sz="1600" dirty="0" smtClean="0">
                          <a:solidFill>
                            <a:schemeClr val="tx1"/>
                          </a:solidFill>
                        </a:rPr>
                        <a:t>Typ obszaru</a:t>
                      </a:r>
                      <a:r>
                        <a:rPr lang="pl-PL" sz="1600" baseline="0" dirty="0" smtClean="0">
                          <a:solidFill>
                            <a:schemeClr val="tx1"/>
                          </a:solidFill>
                        </a:rPr>
                        <a:t> funkcjonalnego – ustalenia KPZK</a:t>
                      </a:r>
                      <a:endParaRPr lang="pl-PL" sz="1600" dirty="0">
                        <a:solidFill>
                          <a:schemeClr val="tx1"/>
                        </a:solidFill>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pl-PL" sz="1600" dirty="0" smtClean="0">
                          <a:solidFill>
                            <a:schemeClr val="tx1"/>
                          </a:solidFill>
                        </a:rPr>
                        <a:t>Miejsce</a:t>
                      </a:r>
                      <a:r>
                        <a:rPr lang="pl-PL" sz="1600" baseline="0" dirty="0" smtClean="0">
                          <a:solidFill>
                            <a:schemeClr val="tx1"/>
                          </a:solidFill>
                        </a:rPr>
                        <a:t> i podmiot wskazujący kryteria delimitacji</a:t>
                      </a:r>
                      <a:endParaRPr lang="pl-PL" sz="1600" dirty="0">
                        <a:solidFill>
                          <a:schemeClr val="tx1"/>
                        </a:solidFill>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pl-PL" sz="1600" dirty="0" smtClean="0"/>
                        <a:t>Obszar funkcjonalny ośrodków</a:t>
                      </a:r>
                      <a:r>
                        <a:rPr lang="pl-PL" sz="1600" baseline="0" dirty="0" smtClean="0"/>
                        <a:t> wojewódzkich, </a:t>
                      </a:r>
                      <a:br>
                        <a:rPr lang="pl-PL" sz="1600" baseline="0" dirty="0" smtClean="0"/>
                      </a:br>
                      <a:r>
                        <a:rPr lang="pl-PL" sz="1600" baseline="0" dirty="0" smtClean="0"/>
                        <a:t>w tym metropolitalnych (obszary metropolitalne)</a:t>
                      </a:r>
                      <a:endParaRPr lang="pl-PL" sz="1600" dirty="0"/>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pl-PL" sz="1600" dirty="0" smtClean="0"/>
                        <a:t>KPZK</a:t>
                      </a:r>
                      <a:r>
                        <a:rPr lang="pl-PL" sz="1600" baseline="0" dirty="0" smtClean="0"/>
                        <a:t> – zespół złożony z przedstawicieli ministrów właściwych ds. rozwoju regionalnego, transportu, budownictwa, gospodarki przestrzennej </a:t>
                      </a:r>
                      <a:br>
                        <a:rPr lang="pl-PL" sz="1600" baseline="0" dirty="0" smtClean="0"/>
                      </a:br>
                      <a:r>
                        <a:rPr lang="pl-PL" sz="1600" baseline="0" dirty="0" smtClean="0"/>
                        <a:t>i mieszkaniowej, łączności; samorządów terytorialnych</a:t>
                      </a:r>
                      <a:endParaRPr lang="pl-PL" sz="1600" dirty="0"/>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pl-PL" sz="1600" dirty="0" smtClean="0"/>
                        <a:t>Wiejskie</a:t>
                      </a:r>
                      <a:r>
                        <a:rPr lang="pl-PL" sz="1600" baseline="0" dirty="0" smtClean="0"/>
                        <a:t> obszary funkcjonalne wymagające wsparcia procesów rozwojowych</a:t>
                      </a:r>
                      <a:endParaRPr lang="pl-PL" sz="1600" dirty="0"/>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pl-PL" sz="1600" dirty="0" smtClean="0"/>
                        <a:t>KPZK/KSRR - </a:t>
                      </a:r>
                      <a:r>
                        <a:rPr lang="pl-PL" sz="1600" baseline="0" dirty="0" smtClean="0"/>
                        <a:t>zespół złożony z przedstawicieli ministrów właściwych ds. rozwoju regionalnego, rozwoju wsi, rynków rolnych, rolnictwa, rybołówstwa; samorządów terytorialnych</a:t>
                      </a:r>
                      <a:endParaRPr lang="pl-PL" sz="1600" dirty="0"/>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r>
              <a:tr h="37084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pl-PL" sz="1600" dirty="0" smtClean="0"/>
                        <a:t>Obszary o najniższym poziomie</a:t>
                      </a:r>
                      <a:r>
                        <a:rPr lang="pl-PL" sz="1600" baseline="0" dirty="0" smtClean="0"/>
                        <a:t> dostępu </a:t>
                      </a:r>
                      <a:br>
                        <a:rPr lang="pl-PL" sz="1600" baseline="0" dirty="0" smtClean="0"/>
                      </a:br>
                      <a:r>
                        <a:rPr lang="pl-PL" sz="1600" baseline="0" dirty="0" smtClean="0"/>
                        <a:t>do dóbr i usług warunkujących możliwości rozwojowe</a:t>
                      </a:r>
                      <a:endParaRPr lang="pl-PL" sz="1600" dirty="0"/>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pl-PL" sz="1600" dirty="0" smtClean="0"/>
                        <a:t>KPZK/KSRR - zespół powołany przez Ministra</a:t>
                      </a:r>
                      <a:r>
                        <a:rPr lang="pl-PL" sz="1600" baseline="0" dirty="0" smtClean="0"/>
                        <a:t> właściwego ds. rozwoju regionalnego do określenia standardu dostępu do usług przez poszczególnych ministrów działowych</a:t>
                      </a:r>
                      <a:endParaRPr lang="pl-PL" sz="1600" dirty="0"/>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r>
            </a:tbl>
          </a:graphicData>
        </a:graphic>
      </p:graphicFrame>
      <p:pic>
        <p:nvPicPr>
          <p:cNvPr id="1229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675" y="6408738"/>
            <a:ext cx="1428750" cy="38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975531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1"/>
          <p:cNvGrpSpPr>
            <a:grpSpLocks/>
          </p:cNvGrpSpPr>
          <p:nvPr/>
        </p:nvGrpSpPr>
        <p:grpSpPr bwMode="auto">
          <a:xfrm>
            <a:off x="0" y="101600"/>
            <a:ext cx="9142413" cy="1001713"/>
            <a:chOff x="0" y="64"/>
            <a:chExt cx="5759" cy="631"/>
          </a:xfrm>
        </p:grpSpPr>
        <p:sp>
          <p:nvSpPr>
            <p:cNvPr id="12301" name="Rectangle 2"/>
            <p:cNvSpPr>
              <a:spLocks noChangeArrowheads="1"/>
            </p:cNvSpPr>
            <p:nvPr/>
          </p:nvSpPr>
          <p:spPr bwMode="auto">
            <a:xfrm>
              <a:off x="0" y="540"/>
              <a:ext cx="5759" cy="44"/>
            </a:xfrm>
            <a:prstGeom prst="rect">
              <a:avLst/>
            </a:prstGeom>
            <a:solidFill>
              <a:srgbClr val="B4DE86"/>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pic>
          <p:nvPicPr>
            <p:cNvPr id="123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 y="64"/>
              <a:ext cx="359" cy="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03" name="Rectangle 4"/>
            <p:cNvSpPr>
              <a:spLocks noChangeArrowheads="1"/>
            </p:cNvSpPr>
            <p:nvPr/>
          </p:nvSpPr>
          <p:spPr bwMode="auto">
            <a:xfrm>
              <a:off x="0" y="606"/>
              <a:ext cx="5759" cy="89"/>
            </a:xfrm>
            <a:prstGeom prst="rect">
              <a:avLst/>
            </a:prstGeom>
            <a:solidFill>
              <a:srgbClr val="006C3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grpSp>
      <p:sp>
        <p:nvSpPr>
          <p:cNvPr id="4107" name="Text Box 11"/>
          <p:cNvSpPr txBox="1">
            <a:spLocks noChangeArrowheads="1"/>
          </p:cNvSpPr>
          <p:nvPr/>
        </p:nvSpPr>
        <p:spPr bwMode="auto">
          <a:xfrm>
            <a:off x="932928" y="252037"/>
            <a:ext cx="7993063"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9pPr>
          </a:lstStyle>
          <a:p>
            <a:pPr algn="ctr" defTabSz="449263" fontAlgn="base">
              <a:spcBef>
                <a:spcPct val="0"/>
              </a:spcBef>
              <a:spcAft>
                <a:spcPct val="0"/>
              </a:spcAft>
              <a:buSzPct val="100000"/>
              <a:defRPr/>
            </a:pPr>
            <a:r>
              <a:rPr lang="pl-PL" altLang="pl-PL" sz="3200" b="1" dirty="0">
                <a:solidFill>
                  <a:srgbClr val="006600"/>
                </a:solidFill>
                <a:effectLst>
                  <a:outerShdw blurRad="38100" dist="38100" dir="2700000" algn="tl">
                    <a:srgbClr val="C0C0C0"/>
                  </a:outerShdw>
                </a:effectLst>
                <a:latin typeface="Calibri" pitchFamily="32" charset="0"/>
              </a:rPr>
              <a:t>PZPWM – projekt  </a:t>
            </a:r>
          </a:p>
        </p:txBody>
      </p:sp>
      <p:pic>
        <p:nvPicPr>
          <p:cNvPr id="1229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675" y="6408738"/>
            <a:ext cx="1428750" cy="38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Prostokąt 6"/>
          <p:cNvSpPr/>
          <p:nvPr/>
        </p:nvSpPr>
        <p:spPr>
          <a:xfrm>
            <a:off x="199112" y="1556792"/>
            <a:ext cx="8693368" cy="4113947"/>
          </a:xfrm>
          <a:prstGeom prst="rect">
            <a:avLst/>
          </a:prstGeom>
        </p:spPr>
        <p:txBody>
          <a:bodyPr wrap="square">
            <a:spAutoFit/>
          </a:bodyPr>
          <a:lstStyle/>
          <a:p>
            <a:pPr>
              <a:lnSpc>
                <a:spcPct val="115000"/>
              </a:lnSpc>
              <a:spcAft>
                <a:spcPts val="1000"/>
              </a:spcAft>
            </a:pPr>
            <a:r>
              <a:rPr lang="pl-PL" sz="2000" b="1" dirty="0">
                <a:latin typeface="Arial" panose="020B0604020202020204" pitchFamily="34" charset="0"/>
                <a:ea typeface="Calibri"/>
                <a:cs typeface="Arial" panose="020B0604020202020204" pitchFamily="34" charset="0"/>
              </a:rPr>
              <a:t>Struktura dokumentu</a:t>
            </a:r>
          </a:p>
          <a:p>
            <a:pPr marL="514350" lvl="0" indent="-514350">
              <a:lnSpc>
                <a:spcPct val="115000"/>
              </a:lnSpc>
              <a:spcAft>
                <a:spcPts val="0"/>
              </a:spcAft>
              <a:buFont typeface="+mj-lt"/>
              <a:buAutoNum type="romanUcPeriod"/>
            </a:pPr>
            <a:r>
              <a:rPr lang="pl-PL" sz="2000" dirty="0">
                <a:latin typeface="Arial" panose="020B0604020202020204" pitchFamily="34" charset="0"/>
                <a:ea typeface="Calibri"/>
                <a:cs typeface="Arial" panose="020B0604020202020204" pitchFamily="34" charset="0"/>
              </a:rPr>
              <a:t>Informacje wstępne</a:t>
            </a:r>
          </a:p>
          <a:p>
            <a:pPr marL="514350" lvl="0" indent="-514350">
              <a:lnSpc>
                <a:spcPct val="115000"/>
              </a:lnSpc>
              <a:spcAft>
                <a:spcPts val="0"/>
              </a:spcAft>
              <a:buFont typeface="+mj-lt"/>
              <a:buAutoNum type="romanUcPeriod"/>
            </a:pPr>
            <a:r>
              <a:rPr lang="pl-PL" sz="2000" dirty="0">
                <a:latin typeface="Arial" panose="020B0604020202020204" pitchFamily="34" charset="0"/>
                <a:ea typeface="Calibri"/>
                <a:cs typeface="Arial" panose="020B0604020202020204" pitchFamily="34" charset="0"/>
              </a:rPr>
              <a:t>Stan i kierunki zagospodarowania przestrzennego województwa mazowieckiego</a:t>
            </a:r>
          </a:p>
          <a:p>
            <a:pPr marL="514350" lvl="0" indent="-514350">
              <a:lnSpc>
                <a:spcPct val="115000"/>
              </a:lnSpc>
              <a:spcAft>
                <a:spcPts val="0"/>
              </a:spcAft>
              <a:buFont typeface="+mj-lt"/>
              <a:buAutoNum type="romanUcPeriod"/>
            </a:pPr>
            <a:r>
              <a:rPr lang="pl-PL" sz="2000" dirty="0" smtClean="0">
                <a:latin typeface="Arial" panose="020B0604020202020204" pitchFamily="34" charset="0"/>
                <a:ea typeface="Calibri"/>
                <a:cs typeface="Arial" panose="020B0604020202020204" pitchFamily="34" charset="0"/>
              </a:rPr>
              <a:t>Plan zagospodarowania </a:t>
            </a:r>
            <a:r>
              <a:rPr lang="pl-PL" sz="2000" dirty="0">
                <a:latin typeface="Arial" panose="020B0604020202020204" pitchFamily="34" charset="0"/>
                <a:ea typeface="Calibri"/>
                <a:cs typeface="Arial" panose="020B0604020202020204" pitchFamily="34" charset="0"/>
              </a:rPr>
              <a:t>przestrzennego miejskiego obszaru funkcjonalnego </a:t>
            </a:r>
            <a:r>
              <a:rPr lang="pl-PL" sz="2000" dirty="0" smtClean="0">
                <a:latin typeface="Arial" panose="020B0604020202020204" pitchFamily="34" charset="0"/>
                <a:ea typeface="Calibri"/>
                <a:cs typeface="Arial" panose="020B0604020202020204" pitchFamily="34" charset="0"/>
              </a:rPr>
              <a:t>Warszawy - stan i kierunki </a:t>
            </a:r>
            <a:endParaRPr lang="pl-PL" sz="2000" dirty="0">
              <a:latin typeface="Arial" panose="020B0604020202020204" pitchFamily="34" charset="0"/>
              <a:ea typeface="Calibri"/>
              <a:cs typeface="Arial" panose="020B0604020202020204" pitchFamily="34" charset="0"/>
            </a:endParaRPr>
          </a:p>
          <a:p>
            <a:pPr marL="514350" lvl="0" indent="-514350">
              <a:lnSpc>
                <a:spcPct val="115000"/>
              </a:lnSpc>
              <a:spcAft>
                <a:spcPts val="0"/>
              </a:spcAft>
              <a:buFont typeface="+mj-lt"/>
              <a:buAutoNum type="romanUcPeriod"/>
            </a:pPr>
            <a:r>
              <a:rPr lang="pl-PL" sz="2000" dirty="0">
                <a:latin typeface="Arial" panose="020B0604020202020204" pitchFamily="34" charset="0"/>
                <a:ea typeface="Calibri"/>
                <a:cs typeface="Arial" panose="020B0604020202020204" pitchFamily="34" charset="0"/>
              </a:rPr>
              <a:t>Postulaty i rekomendacje dotyczące kierunków zagospodarowania przestrzennego</a:t>
            </a:r>
          </a:p>
          <a:p>
            <a:pPr marL="514350" lvl="0" indent="-514350">
              <a:lnSpc>
                <a:spcPct val="115000"/>
              </a:lnSpc>
              <a:spcAft>
                <a:spcPts val="0"/>
              </a:spcAft>
              <a:buFont typeface="+mj-lt"/>
              <a:buAutoNum type="romanUcPeriod"/>
            </a:pPr>
            <a:r>
              <a:rPr lang="pl-PL" sz="2000" dirty="0">
                <a:latin typeface="Arial" panose="020B0604020202020204" pitchFamily="34" charset="0"/>
                <a:ea typeface="Calibri"/>
                <a:cs typeface="Arial" panose="020B0604020202020204" pitchFamily="34" charset="0"/>
              </a:rPr>
              <a:t>Inwestycje celu publicznego o znaczeniu ponadlokalnym (ICP) – wiążące ustalenia Planu</a:t>
            </a:r>
          </a:p>
          <a:p>
            <a:pPr marL="514350" lvl="0" indent="-514350">
              <a:lnSpc>
                <a:spcPct val="115000"/>
              </a:lnSpc>
              <a:spcAft>
                <a:spcPts val="0"/>
              </a:spcAft>
              <a:buFont typeface="+mj-lt"/>
              <a:buAutoNum type="romanUcPeriod"/>
            </a:pPr>
            <a:endParaRPr lang="pl-PL" sz="2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632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1"/>
          <p:cNvGrpSpPr>
            <a:grpSpLocks/>
          </p:cNvGrpSpPr>
          <p:nvPr/>
        </p:nvGrpSpPr>
        <p:grpSpPr bwMode="auto">
          <a:xfrm>
            <a:off x="0" y="101600"/>
            <a:ext cx="9142413" cy="1001713"/>
            <a:chOff x="0" y="64"/>
            <a:chExt cx="5759" cy="631"/>
          </a:xfrm>
        </p:grpSpPr>
        <p:sp>
          <p:nvSpPr>
            <p:cNvPr id="12301" name="Rectangle 2"/>
            <p:cNvSpPr>
              <a:spLocks noChangeArrowheads="1"/>
            </p:cNvSpPr>
            <p:nvPr/>
          </p:nvSpPr>
          <p:spPr bwMode="auto">
            <a:xfrm>
              <a:off x="0" y="540"/>
              <a:ext cx="5759" cy="44"/>
            </a:xfrm>
            <a:prstGeom prst="rect">
              <a:avLst/>
            </a:prstGeom>
            <a:solidFill>
              <a:srgbClr val="B4DE86"/>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pic>
          <p:nvPicPr>
            <p:cNvPr id="123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 y="64"/>
              <a:ext cx="359" cy="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03" name="Rectangle 4"/>
            <p:cNvSpPr>
              <a:spLocks noChangeArrowheads="1"/>
            </p:cNvSpPr>
            <p:nvPr/>
          </p:nvSpPr>
          <p:spPr bwMode="auto">
            <a:xfrm>
              <a:off x="0" y="606"/>
              <a:ext cx="5759" cy="89"/>
            </a:xfrm>
            <a:prstGeom prst="rect">
              <a:avLst/>
            </a:prstGeom>
            <a:solidFill>
              <a:srgbClr val="006C3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grpSp>
      <p:sp>
        <p:nvSpPr>
          <p:cNvPr id="4107" name="Text Box 11"/>
          <p:cNvSpPr txBox="1">
            <a:spLocks noChangeArrowheads="1"/>
          </p:cNvSpPr>
          <p:nvPr/>
        </p:nvSpPr>
        <p:spPr bwMode="auto">
          <a:xfrm>
            <a:off x="995362" y="135731"/>
            <a:ext cx="7993063" cy="58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9pPr>
          </a:lstStyle>
          <a:p>
            <a:pPr algn="ctr" defTabSz="449263" fontAlgn="base">
              <a:spcBef>
                <a:spcPct val="0"/>
              </a:spcBef>
              <a:spcAft>
                <a:spcPct val="0"/>
              </a:spcAft>
              <a:buSzPct val="100000"/>
              <a:defRPr/>
            </a:pPr>
            <a:r>
              <a:rPr lang="pl-PL" altLang="pl-PL" sz="3200" b="1" dirty="0" smtClean="0">
                <a:solidFill>
                  <a:srgbClr val="006600"/>
                </a:solidFill>
                <a:effectLst>
                  <a:outerShdw blurRad="38100" dist="38100" dir="2700000" algn="tl">
                    <a:srgbClr val="C0C0C0"/>
                  </a:outerShdw>
                </a:effectLst>
                <a:latin typeface="Calibri" pitchFamily="32" charset="0"/>
              </a:rPr>
              <a:t>Zmiana </a:t>
            </a:r>
            <a:r>
              <a:rPr lang="pl-PL" altLang="pl-PL" sz="3200" b="1" dirty="0">
                <a:solidFill>
                  <a:srgbClr val="006600"/>
                </a:solidFill>
                <a:effectLst>
                  <a:outerShdw blurRad="38100" dist="38100" dir="2700000" algn="tl">
                    <a:srgbClr val="C0C0C0"/>
                  </a:outerShdw>
                </a:effectLst>
                <a:latin typeface="Calibri" pitchFamily="32" charset="0"/>
              </a:rPr>
              <a:t>planu</a:t>
            </a:r>
          </a:p>
        </p:txBody>
      </p:sp>
      <p:pic>
        <p:nvPicPr>
          <p:cNvPr id="1229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675" y="6408738"/>
            <a:ext cx="1428750" cy="38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5" name="pole tekstowe 2"/>
          <p:cNvSpPr txBox="1">
            <a:spLocks noChangeArrowheads="1"/>
          </p:cNvSpPr>
          <p:nvPr/>
        </p:nvSpPr>
        <p:spPr bwMode="auto">
          <a:xfrm>
            <a:off x="340022" y="2234618"/>
            <a:ext cx="5816154"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49263" fontAlgn="base">
              <a:spcBef>
                <a:spcPct val="0"/>
              </a:spcBef>
              <a:spcAft>
                <a:spcPct val="0"/>
              </a:spcAft>
              <a:buClr>
                <a:srgbClr val="000000"/>
              </a:buClr>
              <a:buSzPct val="100000"/>
              <a:buFont typeface="Times New Roman" pitchFamily="16" charset="0"/>
              <a:buNone/>
            </a:pPr>
            <a:r>
              <a:rPr lang="pl-PL" altLang="pl-PL" sz="2400" dirty="0">
                <a:solidFill>
                  <a:srgbClr val="000000"/>
                </a:solidFill>
                <a:latin typeface="Arial" charset="0"/>
              </a:rPr>
              <a:t>Uchwała nr 196/16 </a:t>
            </a:r>
          </a:p>
          <a:p>
            <a:pPr defTabSz="449263" fontAlgn="base">
              <a:spcBef>
                <a:spcPct val="0"/>
              </a:spcBef>
              <a:spcAft>
                <a:spcPct val="0"/>
              </a:spcAft>
              <a:buClr>
                <a:srgbClr val="000000"/>
              </a:buClr>
              <a:buSzPct val="100000"/>
              <a:buFont typeface="Times New Roman" pitchFamily="16" charset="0"/>
              <a:buNone/>
            </a:pPr>
            <a:r>
              <a:rPr lang="pl-PL" altLang="pl-PL" sz="2400" dirty="0">
                <a:solidFill>
                  <a:srgbClr val="000000"/>
                </a:solidFill>
                <a:latin typeface="Arial" charset="0"/>
              </a:rPr>
              <a:t>Sejmiku Województwa Mazowieckiego </a:t>
            </a:r>
          </a:p>
          <a:p>
            <a:pPr defTabSz="449263" fontAlgn="base">
              <a:spcBef>
                <a:spcPct val="0"/>
              </a:spcBef>
              <a:spcAft>
                <a:spcPct val="0"/>
              </a:spcAft>
              <a:buClr>
                <a:srgbClr val="000000"/>
              </a:buClr>
              <a:buSzPct val="100000"/>
              <a:buFont typeface="Times New Roman" pitchFamily="16" charset="0"/>
              <a:buNone/>
            </a:pPr>
            <a:r>
              <a:rPr lang="pl-PL" altLang="pl-PL" sz="2400" dirty="0">
                <a:solidFill>
                  <a:srgbClr val="000000"/>
                </a:solidFill>
                <a:latin typeface="Arial" charset="0"/>
              </a:rPr>
              <a:t>z dnia 21 listopada 2016 r. </a:t>
            </a:r>
          </a:p>
          <a:p>
            <a:pPr defTabSz="449263" fontAlgn="base">
              <a:spcBef>
                <a:spcPct val="0"/>
              </a:spcBef>
              <a:spcAft>
                <a:spcPct val="0"/>
              </a:spcAft>
              <a:buClr>
                <a:srgbClr val="000000"/>
              </a:buClr>
              <a:buSzPct val="100000"/>
              <a:buFont typeface="Times New Roman" pitchFamily="16" charset="0"/>
              <a:buNone/>
            </a:pPr>
            <a:r>
              <a:rPr lang="pl-PL" altLang="pl-PL" sz="2400" dirty="0">
                <a:solidFill>
                  <a:srgbClr val="000000"/>
                </a:solidFill>
                <a:latin typeface="Arial" charset="0"/>
              </a:rPr>
              <a:t>o przystąpieniu do sporządzenia zmiany </a:t>
            </a:r>
          </a:p>
          <a:p>
            <a:pPr defTabSz="449263" fontAlgn="base">
              <a:spcBef>
                <a:spcPct val="0"/>
              </a:spcBef>
              <a:spcAft>
                <a:spcPct val="0"/>
              </a:spcAft>
              <a:buClr>
                <a:srgbClr val="000000"/>
              </a:buClr>
              <a:buSzPct val="100000"/>
              <a:buFont typeface="Times New Roman" pitchFamily="16" charset="0"/>
              <a:buNone/>
            </a:pPr>
            <a:r>
              <a:rPr lang="pl-PL" altLang="pl-PL" sz="2400" dirty="0">
                <a:solidFill>
                  <a:srgbClr val="000000"/>
                </a:solidFill>
                <a:latin typeface="Arial" charset="0"/>
              </a:rPr>
              <a:t>Planu Zagospodarowania Przestrzennego </a:t>
            </a:r>
          </a:p>
          <a:p>
            <a:pPr defTabSz="449263" fontAlgn="base">
              <a:spcBef>
                <a:spcPct val="0"/>
              </a:spcBef>
              <a:spcAft>
                <a:spcPct val="0"/>
              </a:spcAft>
              <a:buClr>
                <a:srgbClr val="000000"/>
              </a:buClr>
              <a:buSzPct val="100000"/>
              <a:buFont typeface="Times New Roman" pitchFamily="16" charset="0"/>
              <a:buNone/>
            </a:pPr>
            <a:r>
              <a:rPr lang="pl-PL" altLang="pl-PL" sz="2400" dirty="0">
                <a:solidFill>
                  <a:srgbClr val="000000"/>
                </a:solidFill>
                <a:latin typeface="Arial" charset="0"/>
              </a:rPr>
              <a:t>Województwa Mazowieckiego </a:t>
            </a:r>
          </a:p>
        </p:txBody>
      </p:sp>
      <p:pic>
        <p:nvPicPr>
          <p:cNvPr id="1229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7012" y="1739040"/>
            <a:ext cx="2664295" cy="3668812"/>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24804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1"/>
          <p:cNvGrpSpPr>
            <a:grpSpLocks/>
          </p:cNvGrpSpPr>
          <p:nvPr/>
        </p:nvGrpSpPr>
        <p:grpSpPr bwMode="auto">
          <a:xfrm>
            <a:off x="0" y="101600"/>
            <a:ext cx="9142413" cy="1001713"/>
            <a:chOff x="0" y="64"/>
            <a:chExt cx="5759" cy="631"/>
          </a:xfrm>
        </p:grpSpPr>
        <p:sp>
          <p:nvSpPr>
            <p:cNvPr id="12301" name="Rectangle 2"/>
            <p:cNvSpPr>
              <a:spLocks noChangeArrowheads="1"/>
            </p:cNvSpPr>
            <p:nvPr/>
          </p:nvSpPr>
          <p:spPr bwMode="auto">
            <a:xfrm>
              <a:off x="0" y="540"/>
              <a:ext cx="5759" cy="44"/>
            </a:xfrm>
            <a:prstGeom prst="rect">
              <a:avLst/>
            </a:prstGeom>
            <a:solidFill>
              <a:srgbClr val="B4DE86"/>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pic>
          <p:nvPicPr>
            <p:cNvPr id="123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 y="64"/>
              <a:ext cx="359" cy="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03" name="Rectangle 4"/>
            <p:cNvSpPr>
              <a:spLocks noChangeArrowheads="1"/>
            </p:cNvSpPr>
            <p:nvPr/>
          </p:nvSpPr>
          <p:spPr bwMode="auto">
            <a:xfrm>
              <a:off x="0" y="606"/>
              <a:ext cx="5759" cy="89"/>
            </a:xfrm>
            <a:prstGeom prst="rect">
              <a:avLst/>
            </a:prstGeom>
            <a:solidFill>
              <a:srgbClr val="006C3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grpSp>
      <p:pic>
        <p:nvPicPr>
          <p:cNvPr id="1229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675" y="6408738"/>
            <a:ext cx="1428750" cy="38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3" name="Tabela 2"/>
          <p:cNvGraphicFramePr>
            <a:graphicFrameLocks noGrp="1"/>
          </p:cNvGraphicFramePr>
          <p:nvPr>
            <p:extLst>
              <p:ext uri="{D42A27DB-BD31-4B8C-83A1-F6EECF244321}">
                <p14:modId xmlns:p14="http://schemas.microsoft.com/office/powerpoint/2010/main" val="3760989592"/>
              </p:ext>
            </p:extLst>
          </p:nvPr>
        </p:nvGraphicFramePr>
        <p:xfrm>
          <a:off x="184151" y="1196752"/>
          <a:ext cx="8774109" cy="5184576"/>
        </p:xfrm>
        <a:graphic>
          <a:graphicData uri="http://schemas.openxmlformats.org/drawingml/2006/table">
            <a:tbl>
              <a:tblPr firstRow="1" firstCol="1" bandRow="1"/>
              <a:tblGrid>
                <a:gridCol w="1105545">
                  <a:extLst>
                    <a:ext uri="{9D8B030D-6E8A-4147-A177-3AD203B41FA5}">
                      <a16:colId xmlns:a16="http://schemas.microsoft.com/office/drawing/2014/main" xmlns="" val="20000"/>
                    </a:ext>
                  </a:extLst>
                </a:gridCol>
                <a:gridCol w="3201001">
                  <a:extLst>
                    <a:ext uri="{9D8B030D-6E8A-4147-A177-3AD203B41FA5}">
                      <a16:colId xmlns:a16="http://schemas.microsoft.com/office/drawing/2014/main" xmlns="" val="20001"/>
                    </a:ext>
                  </a:extLst>
                </a:gridCol>
                <a:gridCol w="1105545">
                  <a:extLst>
                    <a:ext uri="{9D8B030D-6E8A-4147-A177-3AD203B41FA5}">
                      <a16:colId xmlns:a16="http://schemas.microsoft.com/office/drawing/2014/main" xmlns="" val="20002"/>
                    </a:ext>
                  </a:extLst>
                </a:gridCol>
                <a:gridCol w="419306">
                  <a:extLst>
                    <a:ext uri="{9D8B030D-6E8A-4147-A177-3AD203B41FA5}">
                      <a16:colId xmlns:a16="http://schemas.microsoft.com/office/drawing/2014/main" xmlns="" val="20003"/>
                    </a:ext>
                  </a:extLst>
                </a:gridCol>
                <a:gridCol w="418226">
                  <a:extLst>
                    <a:ext uri="{9D8B030D-6E8A-4147-A177-3AD203B41FA5}">
                      <a16:colId xmlns:a16="http://schemas.microsoft.com/office/drawing/2014/main" xmlns="" val="20004"/>
                    </a:ext>
                  </a:extLst>
                </a:gridCol>
                <a:gridCol w="420387">
                  <a:extLst>
                    <a:ext uri="{9D8B030D-6E8A-4147-A177-3AD203B41FA5}">
                      <a16:colId xmlns:a16="http://schemas.microsoft.com/office/drawing/2014/main" xmlns="" val="20005"/>
                    </a:ext>
                  </a:extLst>
                </a:gridCol>
                <a:gridCol w="420387">
                  <a:extLst>
                    <a:ext uri="{9D8B030D-6E8A-4147-A177-3AD203B41FA5}">
                      <a16:colId xmlns:a16="http://schemas.microsoft.com/office/drawing/2014/main" xmlns="" val="20006"/>
                    </a:ext>
                  </a:extLst>
                </a:gridCol>
                <a:gridCol w="418226">
                  <a:extLst>
                    <a:ext uri="{9D8B030D-6E8A-4147-A177-3AD203B41FA5}">
                      <a16:colId xmlns:a16="http://schemas.microsoft.com/office/drawing/2014/main" xmlns="" val="20007"/>
                    </a:ext>
                  </a:extLst>
                </a:gridCol>
                <a:gridCol w="418226">
                  <a:extLst>
                    <a:ext uri="{9D8B030D-6E8A-4147-A177-3AD203B41FA5}">
                      <a16:colId xmlns:a16="http://schemas.microsoft.com/office/drawing/2014/main" xmlns="" val="20008"/>
                    </a:ext>
                  </a:extLst>
                </a:gridCol>
                <a:gridCol w="423630">
                  <a:extLst>
                    <a:ext uri="{9D8B030D-6E8A-4147-A177-3AD203B41FA5}">
                      <a16:colId xmlns:a16="http://schemas.microsoft.com/office/drawing/2014/main" xmlns="" val="20009"/>
                    </a:ext>
                  </a:extLst>
                </a:gridCol>
                <a:gridCol w="423630">
                  <a:extLst>
                    <a:ext uri="{9D8B030D-6E8A-4147-A177-3AD203B41FA5}">
                      <a16:colId xmlns:a16="http://schemas.microsoft.com/office/drawing/2014/main" xmlns="" val="20010"/>
                    </a:ext>
                  </a:extLst>
                </a:gridCol>
              </a:tblGrid>
              <a:tr h="258777">
                <a:tc rowSpan="3" gridSpan="2">
                  <a:txBody>
                    <a:bodyPr/>
                    <a:lstStyle/>
                    <a:p>
                      <a:pPr indent="436245" algn="ctr">
                        <a:lnSpc>
                          <a:spcPct val="115000"/>
                        </a:lnSpc>
                        <a:spcAft>
                          <a:spcPts val="600"/>
                        </a:spcAft>
                      </a:pPr>
                      <a:r>
                        <a:rPr lang="pl-PL" sz="1800" dirty="0">
                          <a:effectLst/>
                          <a:latin typeface="Arial Narrow"/>
                          <a:ea typeface="Calibri"/>
                          <a:cs typeface="Arial"/>
                        </a:rPr>
                        <a:t>Wyszczególnienie </a:t>
                      </a:r>
                      <a:endParaRPr lang="pl-PL" sz="1800" dirty="0">
                        <a:effectLst/>
                        <a:latin typeface="Calibri"/>
                        <a:ea typeface="Calibri"/>
                        <a:cs typeface="Times New Roman"/>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rowSpan="3" hMerge="1">
                  <a:txBody>
                    <a:bodyPr/>
                    <a:lstStyle/>
                    <a:p>
                      <a:endParaRPr lang="pl-PL"/>
                    </a:p>
                  </a:txBody>
                  <a:tcPr/>
                </a:tc>
                <a:tc>
                  <a:txBody>
                    <a:bodyPr/>
                    <a:lstStyle/>
                    <a:p>
                      <a:pPr algn="ctr">
                        <a:lnSpc>
                          <a:spcPct val="115000"/>
                        </a:lnSpc>
                        <a:spcAft>
                          <a:spcPts val="600"/>
                        </a:spcAft>
                      </a:pPr>
                      <a:r>
                        <a:rPr lang="pl-PL" sz="1800" dirty="0">
                          <a:effectLst/>
                          <a:latin typeface="Arial Narrow"/>
                          <a:ea typeface="Calibri"/>
                          <a:cs typeface="Arial"/>
                        </a:rPr>
                        <a:t>Rok 2016</a:t>
                      </a:r>
                      <a:endParaRPr lang="pl-PL" sz="1800" dirty="0">
                        <a:effectLst/>
                        <a:latin typeface="Calibri"/>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a:lnSpc>
                          <a:spcPct val="115000"/>
                        </a:lnSpc>
                        <a:spcAft>
                          <a:spcPts val="600"/>
                        </a:spcAft>
                      </a:pPr>
                      <a:r>
                        <a:rPr lang="pl-PL" sz="1800" dirty="0">
                          <a:effectLst/>
                          <a:latin typeface="Arial Narrow"/>
                          <a:ea typeface="Calibri"/>
                          <a:cs typeface="Arial"/>
                        </a:rPr>
                        <a:t>Rok 2017</a:t>
                      </a:r>
                      <a:endParaRPr lang="pl-PL" sz="1800" dirty="0">
                        <a:effectLst/>
                        <a:latin typeface="Calibri"/>
                        <a:ea typeface="Calibri"/>
                        <a:cs typeface="Times New Roman"/>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l-PL"/>
                    </a:p>
                  </a:txBody>
                  <a:tcPr/>
                </a:tc>
                <a:tc hMerge="1">
                  <a:txBody>
                    <a:bodyPr/>
                    <a:lstStyle/>
                    <a:p>
                      <a:endParaRPr lang="pl-PL"/>
                    </a:p>
                  </a:txBody>
                  <a:tcPr/>
                </a:tc>
                <a:tc hMerge="1">
                  <a:txBody>
                    <a:bodyPr/>
                    <a:lstStyle/>
                    <a:p>
                      <a:endParaRPr lang="pl-PL"/>
                    </a:p>
                  </a:txBody>
                  <a:tcPr/>
                </a:tc>
                <a:tc gridSpan="4">
                  <a:txBody>
                    <a:bodyPr/>
                    <a:lstStyle/>
                    <a:p>
                      <a:pPr algn="ctr">
                        <a:lnSpc>
                          <a:spcPct val="115000"/>
                        </a:lnSpc>
                        <a:spcAft>
                          <a:spcPts val="600"/>
                        </a:spcAft>
                      </a:pPr>
                      <a:r>
                        <a:rPr lang="pl-PL" sz="1800" dirty="0">
                          <a:effectLst/>
                          <a:latin typeface="Arial Narrow"/>
                          <a:ea typeface="Calibri"/>
                          <a:cs typeface="Arial"/>
                        </a:rPr>
                        <a:t>Rok 2018</a:t>
                      </a:r>
                      <a:endParaRPr lang="pl-PL" sz="1800" dirty="0">
                        <a:effectLst/>
                        <a:latin typeface="Calibri"/>
                        <a:ea typeface="Calibri"/>
                        <a:cs typeface="Times New Roman"/>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xmlns="" val="10000"/>
                  </a:ext>
                </a:extLst>
              </a:tr>
              <a:tr h="258777">
                <a:tc gridSpan="2" vMerge="1">
                  <a:txBody>
                    <a:bodyPr/>
                    <a:lstStyle/>
                    <a:p>
                      <a:endParaRPr lang="pl-PL"/>
                    </a:p>
                  </a:txBody>
                  <a:tcPr/>
                </a:tc>
                <a:tc hMerge="1" vMerge="1">
                  <a:txBody>
                    <a:bodyPr/>
                    <a:lstStyle/>
                    <a:p>
                      <a:endParaRPr lang="pl-PL"/>
                    </a:p>
                  </a:txBody>
                  <a:tcPr/>
                </a:tc>
                <a:tc>
                  <a:txBody>
                    <a:bodyPr/>
                    <a:lstStyle/>
                    <a:p>
                      <a:pPr algn="ctr">
                        <a:lnSpc>
                          <a:spcPct val="115000"/>
                        </a:lnSpc>
                        <a:spcAft>
                          <a:spcPts val="600"/>
                        </a:spcAft>
                      </a:pPr>
                      <a:r>
                        <a:rPr lang="pl-PL" sz="1800">
                          <a:effectLst/>
                          <a:latin typeface="Arial Narrow"/>
                          <a:ea typeface="Calibri"/>
                          <a:cs typeface="Arial"/>
                        </a:rPr>
                        <a:t>kwartał</a:t>
                      </a:r>
                      <a:endParaRPr lang="pl-PL" sz="1800">
                        <a:effectLst/>
                        <a:latin typeface="Calibri"/>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a:lnSpc>
                          <a:spcPct val="115000"/>
                        </a:lnSpc>
                        <a:spcAft>
                          <a:spcPts val="600"/>
                        </a:spcAft>
                      </a:pPr>
                      <a:r>
                        <a:rPr lang="pl-PL" sz="1800">
                          <a:effectLst/>
                          <a:latin typeface="Arial Narrow"/>
                          <a:ea typeface="Calibri"/>
                          <a:cs typeface="Arial"/>
                        </a:rPr>
                        <a:t>kwartał</a:t>
                      </a:r>
                      <a:endParaRPr lang="pl-PL" sz="1800">
                        <a:effectLst/>
                        <a:latin typeface="Calibri"/>
                        <a:ea typeface="Calibri"/>
                        <a:cs typeface="Times New Roman"/>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l-PL"/>
                    </a:p>
                  </a:txBody>
                  <a:tcPr/>
                </a:tc>
                <a:tc hMerge="1">
                  <a:txBody>
                    <a:bodyPr/>
                    <a:lstStyle/>
                    <a:p>
                      <a:endParaRPr lang="pl-PL"/>
                    </a:p>
                  </a:txBody>
                  <a:tcPr/>
                </a:tc>
                <a:tc hMerge="1">
                  <a:txBody>
                    <a:bodyPr/>
                    <a:lstStyle/>
                    <a:p>
                      <a:endParaRPr lang="pl-PL"/>
                    </a:p>
                  </a:txBody>
                  <a:tcPr/>
                </a:tc>
                <a:tc gridSpan="4">
                  <a:txBody>
                    <a:bodyPr/>
                    <a:lstStyle/>
                    <a:p>
                      <a:pPr algn="ctr">
                        <a:lnSpc>
                          <a:spcPct val="115000"/>
                        </a:lnSpc>
                        <a:spcAft>
                          <a:spcPts val="600"/>
                        </a:spcAft>
                      </a:pPr>
                      <a:r>
                        <a:rPr lang="pl-PL" sz="1800">
                          <a:effectLst/>
                          <a:latin typeface="Arial Narrow"/>
                          <a:ea typeface="Calibri"/>
                          <a:cs typeface="Arial"/>
                        </a:rPr>
                        <a:t>kwartał</a:t>
                      </a:r>
                      <a:endParaRPr lang="pl-PL" sz="1800">
                        <a:effectLst/>
                        <a:latin typeface="Calibri"/>
                        <a:ea typeface="Calibri"/>
                        <a:cs typeface="Times New Roman"/>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xmlns="" val="10001"/>
                  </a:ext>
                </a:extLst>
              </a:tr>
              <a:tr h="258777">
                <a:tc gridSpan="2" vMerge="1">
                  <a:txBody>
                    <a:bodyPr/>
                    <a:lstStyle/>
                    <a:p>
                      <a:endParaRPr lang="pl-PL"/>
                    </a:p>
                  </a:txBody>
                  <a:tcPr/>
                </a:tc>
                <a:tc hMerge="1" vMerge="1">
                  <a:txBody>
                    <a:bodyPr/>
                    <a:lstStyle/>
                    <a:p>
                      <a:endParaRPr lang="pl-PL"/>
                    </a:p>
                  </a:txBody>
                  <a:tcPr/>
                </a:tc>
                <a:tc>
                  <a:txBody>
                    <a:bodyPr/>
                    <a:lstStyle/>
                    <a:p>
                      <a:pPr algn="ctr">
                        <a:lnSpc>
                          <a:spcPct val="115000"/>
                        </a:lnSpc>
                        <a:spcAft>
                          <a:spcPts val="600"/>
                        </a:spcAft>
                      </a:pPr>
                      <a:r>
                        <a:rPr lang="pl-PL" sz="1800">
                          <a:effectLst/>
                          <a:latin typeface="Arial Narrow"/>
                          <a:ea typeface="Calibri"/>
                          <a:cs typeface="Arial"/>
                        </a:rPr>
                        <a:t>IV</a:t>
                      </a:r>
                      <a:endParaRPr lang="pl-PL" sz="1800">
                        <a:effectLst/>
                        <a:latin typeface="Calibri"/>
                        <a:ea typeface="Calibri"/>
                        <a:cs typeface="Times New Roman"/>
                      </a:endParaRPr>
                    </a:p>
                  </a:txBody>
                  <a:tcPr marL="68580" marR="6858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pl-PL" sz="1800">
                          <a:effectLst/>
                          <a:latin typeface="Arial Narrow"/>
                          <a:ea typeface="Calibri"/>
                          <a:cs typeface="Arial"/>
                        </a:rPr>
                        <a:t>I</a:t>
                      </a:r>
                      <a:endParaRPr lang="pl-PL" sz="1800">
                        <a:effectLst/>
                        <a:latin typeface="Calibri"/>
                        <a:ea typeface="Calibri"/>
                        <a:cs typeface="Times New Roman"/>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pl-PL" sz="1800">
                          <a:effectLst/>
                          <a:latin typeface="Arial Narrow"/>
                          <a:ea typeface="Calibri"/>
                          <a:cs typeface="Arial"/>
                        </a:rPr>
                        <a:t>II</a:t>
                      </a:r>
                      <a:endParaRPr lang="pl-PL" sz="18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pl-PL" sz="1800">
                          <a:effectLst/>
                          <a:latin typeface="Arial Narrow"/>
                          <a:ea typeface="Calibri"/>
                          <a:cs typeface="Arial"/>
                        </a:rPr>
                        <a:t>III</a:t>
                      </a:r>
                      <a:endParaRPr lang="pl-PL" sz="18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pl-PL" sz="1800">
                          <a:effectLst/>
                          <a:latin typeface="Arial Narrow"/>
                          <a:ea typeface="Calibri"/>
                          <a:cs typeface="Arial"/>
                        </a:rPr>
                        <a:t>IV</a:t>
                      </a:r>
                      <a:endParaRPr lang="pl-PL" sz="18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pl-PL" sz="1800">
                          <a:effectLst/>
                          <a:latin typeface="Arial Narrow"/>
                          <a:ea typeface="Calibri"/>
                          <a:cs typeface="Arial"/>
                        </a:rPr>
                        <a:t>I</a:t>
                      </a:r>
                      <a:endParaRPr lang="pl-PL" sz="1800">
                        <a:effectLst/>
                        <a:latin typeface="Calibri"/>
                        <a:ea typeface="Calibri"/>
                        <a:cs typeface="Times New Roman"/>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pl-PL" sz="1800">
                          <a:effectLst/>
                          <a:latin typeface="Arial Narrow"/>
                          <a:ea typeface="Calibri"/>
                          <a:cs typeface="Arial"/>
                        </a:rPr>
                        <a:t>II</a:t>
                      </a:r>
                      <a:endParaRPr lang="pl-PL" sz="18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pl-PL" sz="1800">
                          <a:effectLst/>
                          <a:latin typeface="Arial Narrow"/>
                          <a:ea typeface="Calibri"/>
                          <a:cs typeface="Arial"/>
                        </a:rPr>
                        <a:t>III</a:t>
                      </a:r>
                      <a:endParaRPr lang="pl-PL" sz="18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15000"/>
                        </a:lnSpc>
                        <a:spcAft>
                          <a:spcPts val="600"/>
                        </a:spcAft>
                      </a:pPr>
                      <a:r>
                        <a:rPr lang="pl-PL" sz="1800">
                          <a:effectLst/>
                          <a:latin typeface="Arial Narrow"/>
                          <a:ea typeface="Calibri"/>
                          <a:cs typeface="Arial"/>
                        </a:rPr>
                        <a:t>IV</a:t>
                      </a:r>
                      <a:endParaRPr lang="pl-PL" sz="18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750078">
                <a:tc>
                  <a:txBody>
                    <a:bodyPr/>
                    <a:lstStyle/>
                    <a:p>
                      <a:pPr marL="71755" marR="71755" algn="ctr">
                        <a:lnSpc>
                          <a:spcPct val="115000"/>
                        </a:lnSpc>
                        <a:spcAft>
                          <a:spcPts val="600"/>
                        </a:spcAft>
                      </a:pPr>
                      <a:r>
                        <a:rPr lang="pl-PL" sz="1800" dirty="0">
                          <a:effectLst/>
                          <a:latin typeface="Arial Narrow"/>
                          <a:ea typeface="Calibri"/>
                          <a:cs typeface="Arial"/>
                        </a:rPr>
                        <a:t>Etap I</a:t>
                      </a:r>
                      <a:endParaRPr lang="pl-PL" sz="1800" dirty="0">
                        <a:effectLst/>
                        <a:latin typeface="Calibri"/>
                        <a:ea typeface="Calibri"/>
                        <a:cs typeface="Times New Roman"/>
                      </a:endParaRPr>
                    </a:p>
                  </a:txBody>
                  <a:tcPr marL="68580" marR="68580" marT="0" marB="0" vert="vert27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600"/>
                        </a:spcAft>
                      </a:pPr>
                      <a:r>
                        <a:rPr lang="pl-PL" sz="1800" dirty="0">
                          <a:effectLst/>
                          <a:latin typeface="Arial Narrow"/>
                          <a:ea typeface="Calibri"/>
                          <a:cs typeface="Arial"/>
                        </a:rPr>
                        <a:t>Prace przygotowawcze</a:t>
                      </a:r>
                      <a:endParaRPr lang="pl-PL"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pl-PL" sz="1800">
                          <a:effectLst/>
                          <a:highlight>
                            <a:srgbClr val="FFFF00"/>
                          </a:highlight>
                          <a:latin typeface="Arial Narrow"/>
                          <a:ea typeface="Calibri"/>
                          <a:cs typeface="Arial"/>
                        </a:rPr>
                        <a:t> </a:t>
                      </a:r>
                      <a:endParaRPr lang="pl-PL" sz="1800">
                        <a:effectLst/>
                        <a:latin typeface="Calibri"/>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BC96"/>
                    </a:solidFill>
                  </a:tcPr>
                </a:tc>
                <a:tc>
                  <a:txBody>
                    <a:bodyPr/>
                    <a:lstStyle/>
                    <a:p>
                      <a:pPr algn="just">
                        <a:lnSpc>
                          <a:spcPct val="115000"/>
                        </a:lnSpc>
                        <a:spcAft>
                          <a:spcPts val="600"/>
                        </a:spcAft>
                      </a:pPr>
                      <a:r>
                        <a:rPr lang="pl-PL" sz="1800">
                          <a:effectLst/>
                          <a:highlight>
                            <a:srgbClr val="FFFF00"/>
                          </a:highlight>
                          <a:latin typeface="Arial Narrow"/>
                          <a:ea typeface="Calibri"/>
                          <a:cs typeface="Arial"/>
                        </a:rPr>
                        <a:t> </a:t>
                      </a:r>
                      <a:endParaRPr lang="pl-PL" sz="1800">
                        <a:effectLst/>
                        <a:latin typeface="Calibri"/>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BC96"/>
                    </a:solidFill>
                  </a:tcPr>
                </a:tc>
                <a:tc>
                  <a:txBody>
                    <a:bodyPr/>
                    <a:lstStyle/>
                    <a:p>
                      <a:pPr algn="just">
                        <a:lnSpc>
                          <a:spcPct val="115000"/>
                        </a:lnSpc>
                        <a:spcAft>
                          <a:spcPts val="600"/>
                        </a:spcAft>
                      </a:pPr>
                      <a:r>
                        <a:rPr lang="pl-PL" sz="1800">
                          <a:effectLst/>
                          <a:highlight>
                            <a:srgbClr val="FFFF00"/>
                          </a:highlight>
                          <a:latin typeface="Arial Narrow"/>
                          <a:ea typeface="Calibri"/>
                          <a:cs typeface="Arial"/>
                        </a:rPr>
                        <a:t> </a:t>
                      </a:r>
                      <a:endParaRPr lang="pl-PL"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BC96"/>
                    </a:solidFill>
                  </a:tcPr>
                </a:tc>
                <a:tc>
                  <a:txBody>
                    <a:bodyPr/>
                    <a:lstStyle/>
                    <a:p>
                      <a:pPr algn="just">
                        <a:lnSpc>
                          <a:spcPct val="115000"/>
                        </a:lnSpc>
                        <a:spcAft>
                          <a:spcPts val="600"/>
                        </a:spcAft>
                      </a:pPr>
                      <a:r>
                        <a:rPr lang="pl-PL" sz="1800">
                          <a:effectLst/>
                          <a:highlight>
                            <a:srgbClr val="FFFF00"/>
                          </a:highlight>
                          <a:latin typeface="Arial Narrow"/>
                          <a:ea typeface="Calibri"/>
                          <a:cs typeface="Arial"/>
                        </a:rPr>
                        <a:t> </a:t>
                      </a:r>
                      <a:endParaRPr lang="pl-PL"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BC96"/>
                    </a:solidFill>
                  </a:tcPr>
                </a:tc>
                <a:tc>
                  <a:txBody>
                    <a:bodyPr/>
                    <a:lstStyle/>
                    <a:p>
                      <a:pPr algn="just">
                        <a:lnSpc>
                          <a:spcPct val="115000"/>
                        </a:lnSpc>
                        <a:spcAft>
                          <a:spcPts val="600"/>
                        </a:spcAft>
                      </a:pPr>
                      <a:r>
                        <a:rPr lang="pl-PL" sz="1800">
                          <a:effectLst/>
                          <a:highlight>
                            <a:srgbClr val="FFFF00"/>
                          </a:highlight>
                          <a:latin typeface="Arial Narrow"/>
                          <a:ea typeface="Calibri"/>
                          <a:cs typeface="Arial"/>
                        </a:rPr>
                        <a:t> </a:t>
                      </a:r>
                      <a:endParaRPr lang="pl-PL"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BC96"/>
                    </a:solidFill>
                  </a:tcPr>
                </a:tc>
                <a:tc>
                  <a:txBody>
                    <a:bodyPr/>
                    <a:lstStyle/>
                    <a:p>
                      <a:pPr algn="just">
                        <a:lnSpc>
                          <a:spcPct val="115000"/>
                        </a:lnSpc>
                        <a:spcAft>
                          <a:spcPts val="600"/>
                        </a:spcAft>
                      </a:pPr>
                      <a:r>
                        <a:rPr lang="pl-PL" sz="1800">
                          <a:effectLst/>
                          <a:latin typeface="Arial Narrow"/>
                          <a:ea typeface="Calibri"/>
                          <a:cs typeface="Arial"/>
                        </a:rPr>
                        <a:t> </a:t>
                      </a:r>
                      <a:endParaRPr lang="pl-PL" sz="1800">
                        <a:effectLst/>
                        <a:latin typeface="Calibri"/>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pl-PL" sz="1800">
                          <a:effectLst/>
                          <a:latin typeface="Arial Narrow"/>
                          <a:ea typeface="Calibri"/>
                          <a:cs typeface="Arial"/>
                        </a:rPr>
                        <a:t> </a:t>
                      </a:r>
                      <a:endParaRPr lang="pl-PL"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pl-PL" sz="1800">
                          <a:effectLst/>
                          <a:latin typeface="Arial Narrow"/>
                          <a:ea typeface="Calibri"/>
                          <a:cs typeface="Arial"/>
                        </a:rPr>
                        <a:t> </a:t>
                      </a:r>
                      <a:endParaRPr lang="pl-PL"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pl-PL" sz="1800">
                          <a:effectLst/>
                          <a:latin typeface="Arial Narrow"/>
                          <a:ea typeface="Calibri"/>
                          <a:cs typeface="Arial"/>
                        </a:rPr>
                        <a:t> </a:t>
                      </a:r>
                      <a:endParaRPr lang="pl-PL"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855977">
                <a:tc>
                  <a:txBody>
                    <a:bodyPr/>
                    <a:lstStyle/>
                    <a:p>
                      <a:pPr marL="71755" marR="71755" algn="ctr">
                        <a:lnSpc>
                          <a:spcPct val="115000"/>
                        </a:lnSpc>
                        <a:spcAft>
                          <a:spcPts val="0"/>
                        </a:spcAft>
                      </a:pPr>
                      <a:r>
                        <a:rPr lang="pl-PL" sz="1800">
                          <a:effectLst/>
                          <a:latin typeface="Arial Narrow"/>
                          <a:ea typeface="Calibri"/>
                          <a:cs typeface="Arial"/>
                        </a:rPr>
                        <a:t>Etap II</a:t>
                      </a:r>
                      <a:endParaRPr lang="pl-PL" sz="1800">
                        <a:effectLst/>
                        <a:latin typeface="Calibri"/>
                        <a:ea typeface="Calibri"/>
                        <a:cs typeface="Times New Roman"/>
                      </a:endParaRPr>
                    </a:p>
                  </a:txBody>
                  <a:tcPr marL="68580" marR="68580" marT="0" marB="0" vert="vert27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600"/>
                        </a:spcAft>
                      </a:pPr>
                      <a:r>
                        <a:rPr lang="pl-PL" sz="1800" dirty="0">
                          <a:effectLst/>
                          <a:latin typeface="Arial Narrow"/>
                          <a:ea typeface="Calibri"/>
                          <a:cs typeface="Arial"/>
                        </a:rPr>
                        <a:t>Prace diagnostyczne</a:t>
                      </a:r>
                      <a:endParaRPr lang="pl-PL"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pl-PL" sz="1800">
                          <a:effectLst/>
                          <a:latin typeface="Arial Narrow"/>
                          <a:ea typeface="Calibri"/>
                          <a:cs typeface="Arial"/>
                        </a:rPr>
                        <a:t> </a:t>
                      </a:r>
                      <a:endParaRPr lang="pl-PL" sz="1800">
                        <a:effectLst/>
                        <a:latin typeface="Calibri"/>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pl-PL" sz="1800">
                          <a:effectLst/>
                          <a:latin typeface="Arial Narrow"/>
                          <a:ea typeface="Calibri"/>
                          <a:cs typeface="Arial"/>
                        </a:rPr>
                        <a:t> </a:t>
                      </a:r>
                      <a:endParaRPr lang="pl-PL" sz="1800">
                        <a:effectLst/>
                        <a:latin typeface="Calibri"/>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BC96"/>
                    </a:solidFill>
                  </a:tcPr>
                </a:tc>
                <a:tc>
                  <a:txBody>
                    <a:bodyPr/>
                    <a:lstStyle/>
                    <a:p>
                      <a:pPr algn="just">
                        <a:lnSpc>
                          <a:spcPct val="115000"/>
                        </a:lnSpc>
                        <a:spcAft>
                          <a:spcPts val="600"/>
                        </a:spcAft>
                      </a:pPr>
                      <a:r>
                        <a:rPr lang="pl-PL" sz="1800">
                          <a:effectLst/>
                          <a:latin typeface="Arial Narrow"/>
                          <a:ea typeface="Calibri"/>
                          <a:cs typeface="Arial"/>
                        </a:rPr>
                        <a:t> </a:t>
                      </a:r>
                      <a:endParaRPr lang="pl-PL"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BC96"/>
                    </a:solidFill>
                  </a:tcPr>
                </a:tc>
                <a:tc>
                  <a:txBody>
                    <a:bodyPr/>
                    <a:lstStyle/>
                    <a:p>
                      <a:pPr algn="just">
                        <a:lnSpc>
                          <a:spcPct val="115000"/>
                        </a:lnSpc>
                        <a:spcAft>
                          <a:spcPts val="600"/>
                        </a:spcAft>
                      </a:pPr>
                      <a:r>
                        <a:rPr lang="pl-PL" sz="1800">
                          <a:effectLst/>
                          <a:latin typeface="Arial Narrow"/>
                          <a:ea typeface="Calibri"/>
                          <a:cs typeface="Arial"/>
                        </a:rPr>
                        <a:t> </a:t>
                      </a:r>
                      <a:endParaRPr lang="pl-PL"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BC96"/>
                    </a:solidFill>
                  </a:tcPr>
                </a:tc>
                <a:tc>
                  <a:txBody>
                    <a:bodyPr/>
                    <a:lstStyle/>
                    <a:p>
                      <a:pPr algn="just">
                        <a:lnSpc>
                          <a:spcPct val="115000"/>
                        </a:lnSpc>
                        <a:spcAft>
                          <a:spcPts val="600"/>
                        </a:spcAft>
                      </a:pPr>
                      <a:r>
                        <a:rPr lang="pl-PL" sz="1800">
                          <a:effectLst/>
                          <a:latin typeface="Arial Narrow"/>
                          <a:ea typeface="Calibri"/>
                          <a:cs typeface="Arial"/>
                        </a:rPr>
                        <a:t> </a:t>
                      </a:r>
                      <a:endParaRPr lang="pl-PL"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BC96"/>
                    </a:solidFill>
                  </a:tcPr>
                </a:tc>
                <a:tc>
                  <a:txBody>
                    <a:bodyPr/>
                    <a:lstStyle/>
                    <a:p>
                      <a:pPr algn="just">
                        <a:lnSpc>
                          <a:spcPct val="115000"/>
                        </a:lnSpc>
                        <a:spcAft>
                          <a:spcPts val="600"/>
                        </a:spcAft>
                      </a:pPr>
                      <a:r>
                        <a:rPr lang="pl-PL" sz="1800">
                          <a:effectLst/>
                          <a:latin typeface="Arial Narrow"/>
                          <a:ea typeface="Calibri"/>
                          <a:cs typeface="Arial"/>
                        </a:rPr>
                        <a:t> </a:t>
                      </a:r>
                      <a:endParaRPr lang="pl-PL" sz="1800">
                        <a:effectLst/>
                        <a:latin typeface="Calibri"/>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BC96"/>
                    </a:solidFill>
                  </a:tcPr>
                </a:tc>
                <a:tc>
                  <a:txBody>
                    <a:bodyPr/>
                    <a:lstStyle/>
                    <a:p>
                      <a:pPr algn="just">
                        <a:lnSpc>
                          <a:spcPct val="115000"/>
                        </a:lnSpc>
                        <a:spcAft>
                          <a:spcPts val="600"/>
                        </a:spcAft>
                      </a:pPr>
                      <a:r>
                        <a:rPr lang="pl-PL" sz="1800">
                          <a:effectLst/>
                          <a:latin typeface="Arial Narrow"/>
                          <a:ea typeface="Calibri"/>
                          <a:cs typeface="Arial"/>
                        </a:rPr>
                        <a:t> </a:t>
                      </a:r>
                      <a:endParaRPr lang="pl-PL"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pl-PL" sz="1800">
                          <a:effectLst/>
                          <a:latin typeface="Arial Narrow"/>
                          <a:ea typeface="Calibri"/>
                          <a:cs typeface="Arial"/>
                        </a:rPr>
                        <a:t> </a:t>
                      </a:r>
                      <a:endParaRPr lang="pl-PL"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pl-PL" sz="1800">
                          <a:effectLst/>
                          <a:latin typeface="Arial Narrow"/>
                          <a:ea typeface="Calibri"/>
                          <a:cs typeface="Arial"/>
                        </a:rPr>
                        <a:t> </a:t>
                      </a:r>
                      <a:endParaRPr lang="pl-PL"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875375">
                <a:tc>
                  <a:txBody>
                    <a:bodyPr/>
                    <a:lstStyle/>
                    <a:p>
                      <a:pPr marL="71755" marR="71755" algn="ctr">
                        <a:lnSpc>
                          <a:spcPct val="115000"/>
                        </a:lnSpc>
                        <a:spcAft>
                          <a:spcPts val="0"/>
                        </a:spcAft>
                      </a:pPr>
                      <a:r>
                        <a:rPr lang="pl-PL" sz="1800">
                          <a:effectLst/>
                          <a:latin typeface="Arial Narrow"/>
                          <a:ea typeface="Calibri"/>
                          <a:cs typeface="Arial"/>
                        </a:rPr>
                        <a:t>Etap III</a:t>
                      </a:r>
                      <a:endParaRPr lang="pl-PL" sz="1800">
                        <a:effectLst/>
                        <a:latin typeface="Calibri"/>
                        <a:ea typeface="Calibri"/>
                        <a:cs typeface="Times New Roman"/>
                      </a:endParaRPr>
                    </a:p>
                  </a:txBody>
                  <a:tcPr marL="68580" marR="68580" marT="0" marB="0" vert="vert27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600"/>
                        </a:spcAft>
                      </a:pPr>
                      <a:r>
                        <a:rPr lang="pl-PL" sz="1800" dirty="0">
                          <a:effectLst/>
                          <a:latin typeface="Arial Narrow"/>
                          <a:ea typeface="Calibri"/>
                          <a:cs typeface="Arial"/>
                        </a:rPr>
                        <a:t>Opracowanie projektu zmiany PZPWM wraz z prognozą oddziaływania na środowisko</a:t>
                      </a:r>
                      <a:endParaRPr lang="pl-PL"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pl-PL" sz="1800" dirty="0">
                          <a:effectLst/>
                          <a:latin typeface="Arial Narrow"/>
                          <a:ea typeface="Calibri"/>
                          <a:cs typeface="Arial"/>
                        </a:rPr>
                        <a:t> </a:t>
                      </a:r>
                      <a:endParaRPr lang="pl-PL" sz="1800" dirty="0">
                        <a:effectLst/>
                        <a:latin typeface="Calibri"/>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pl-PL" sz="1800">
                          <a:effectLst/>
                          <a:latin typeface="Arial Narrow"/>
                          <a:ea typeface="Calibri"/>
                          <a:cs typeface="Arial"/>
                        </a:rPr>
                        <a:t> </a:t>
                      </a:r>
                      <a:endParaRPr lang="pl-PL" sz="1800">
                        <a:effectLst/>
                        <a:latin typeface="Calibri"/>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pl-PL" sz="1800">
                          <a:effectLst/>
                          <a:latin typeface="Arial Narrow"/>
                          <a:ea typeface="Calibri"/>
                          <a:cs typeface="Arial"/>
                        </a:rPr>
                        <a:t> </a:t>
                      </a:r>
                      <a:endParaRPr lang="pl-PL"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pl-PL" sz="1800">
                          <a:effectLst/>
                          <a:latin typeface="Arial Narrow"/>
                          <a:ea typeface="Calibri"/>
                          <a:cs typeface="Arial"/>
                        </a:rPr>
                        <a:t> </a:t>
                      </a:r>
                      <a:endParaRPr lang="pl-PL"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BC96"/>
                    </a:solidFill>
                  </a:tcPr>
                </a:tc>
                <a:tc>
                  <a:txBody>
                    <a:bodyPr/>
                    <a:lstStyle/>
                    <a:p>
                      <a:pPr algn="just">
                        <a:lnSpc>
                          <a:spcPct val="115000"/>
                        </a:lnSpc>
                        <a:spcAft>
                          <a:spcPts val="600"/>
                        </a:spcAft>
                      </a:pPr>
                      <a:r>
                        <a:rPr lang="pl-PL" sz="1800">
                          <a:effectLst/>
                          <a:latin typeface="Arial Narrow"/>
                          <a:ea typeface="Calibri"/>
                          <a:cs typeface="Arial"/>
                        </a:rPr>
                        <a:t> </a:t>
                      </a:r>
                      <a:endParaRPr lang="pl-PL"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BC96"/>
                    </a:solidFill>
                  </a:tcPr>
                </a:tc>
                <a:tc>
                  <a:txBody>
                    <a:bodyPr/>
                    <a:lstStyle/>
                    <a:p>
                      <a:pPr algn="just">
                        <a:lnSpc>
                          <a:spcPct val="115000"/>
                        </a:lnSpc>
                        <a:spcAft>
                          <a:spcPts val="600"/>
                        </a:spcAft>
                      </a:pPr>
                      <a:r>
                        <a:rPr lang="pl-PL" sz="1800">
                          <a:effectLst/>
                          <a:latin typeface="Arial Narrow"/>
                          <a:ea typeface="Calibri"/>
                          <a:cs typeface="Arial"/>
                        </a:rPr>
                        <a:t> </a:t>
                      </a:r>
                      <a:endParaRPr lang="pl-PL" sz="1800">
                        <a:effectLst/>
                        <a:latin typeface="Calibri"/>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BC96"/>
                    </a:solidFill>
                  </a:tcPr>
                </a:tc>
                <a:tc>
                  <a:txBody>
                    <a:bodyPr/>
                    <a:lstStyle/>
                    <a:p>
                      <a:pPr algn="just">
                        <a:lnSpc>
                          <a:spcPct val="115000"/>
                        </a:lnSpc>
                        <a:spcAft>
                          <a:spcPts val="600"/>
                        </a:spcAft>
                      </a:pPr>
                      <a:r>
                        <a:rPr lang="pl-PL" sz="1800">
                          <a:effectLst/>
                          <a:latin typeface="Arial Narrow"/>
                          <a:ea typeface="Calibri"/>
                          <a:cs typeface="Arial"/>
                        </a:rPr>
                        <a:t> </a:t>
                      </a:r>
                      <a:endParaRPr lang="pl-PL"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algn="just">
                        <a:lnSpc>
                          <a:spcPct val="115000"/>
                        </a:lnSpc>
                        <a:spcAft>
                          <a:spcPts val="600"/>
                        </a:spcAft>
                      </a:pPr>
                      <a:r>
                        <a:rPr lang="pl-PL" sz="1800">
                          <a:effectLst/>
                          <a:latin typeface="Arial Narrow"/>
                          <a:ea typeface="Calibri"/>
                          <a:cs typeface="Arial"/>
                        </a:rPr>
                        <a:t> </a:t>
                      </a:r>
                      <a:endParaRPr lang="pl-PL"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pl-PL" sz="1800" dirty="0">
                          <a:effectLst/>
                          <a:latin typeface="Arial Narrow"/>
                          <a:ea typeface="Calibri"/>
                          <a:cs typeface="Arial"/>
                        </a:rPr>
                        <a:t> </a:t>
                      </a:r>
                      <a:endParaRPr lang="pl-PL"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875375">
                <a:tc>
                  <a:txBody>
                    <a:bodyPr/>
                    <a:lstStyle/>
                    <a:p>
                      <a:pPr marL="71755" marR="71755" algn="ctr">
                        <a:lnSpc>
                          <a:spcPct val="115000"/>
                        </a:lnSpc>
                        <a:spcAft>
                          <a:spcPts val="0"/>
                        </a:spcAft>
                      </a:pPr>
                      <a:r>
                        <a:rPr lang="pl-PL" sz="1800">
                          <a:effectLst/>
                          <a:latin typeface="Arial Narrow"/>
                          <a:ea typeface="Calibri"/>
                          <a:cs typeface="Arial"/>
                        </a:rPr>
                        <a:t>Etap IV</a:t>
                      </a:r>
                      <a:endParaRPr lang="pl-PL" sz="1800">
                        <a:effectLst/>
                        <a:latin typeface="Calibri"/>
                        <a:ea typeface="Calibri"/>
                        <a:cs typeface="Times New Roman"/>
                      </a:endParaRPr>
                    </a:p>
                  </a:txBody>
                  <a:tcPr marL="68580" marR="68580" marT="0" marB="0" vert="vert27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600"/>
                        </a:spcAft>
                      </a:pPr>
                      <a:r>
                        <a:rPr lang="pl-PL" sz="1800" dirty="0">
                          <a:effectLst/>
                          <a:latin typeface="Arial Narrow"/>
                          <a:ea typeface="Calibri"/>
                          <a:cs typeface="Arial"/>
                        </a:rPr>
                        <a:t>Procedowanie projektu zmiany PZPWM wraz z prognozą oddziaływania na środowisko</a:t>
                      </a:r>
                      <a:endParaRPr lang="pl-PL"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pl-PL" sz="1800" dirty="0">
                          <a:effectLst/>
                          <a:latin typeface="Arial Narrow"/>
                          <a:ea typeface="Calibri"/>
                          <a:cs typeface="Arial"/>
                        </a:rPr>
                        <a:t> </a:t>
                      </a:r>
                      <a:endParaRPr lang="pl-PL" sz="1800" dirty="0">
                        <a:effectLst/>
                        <a:latin typeface="Calibri"/>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pl-PL" sz="1800" dirty="0">
                          <a:effectLst/>
                          <a:latin typeface="Arial Narrow"/>
                          <a:ea typeface="Calibri"/>
                          <a:cs typeface="Arial"/>
                        </a:rPr>
                        <a:t> </a:t>
                      </a:r>
                      <a:endParaRPr lang="pl-PL" sz="1800" dirty="0">
                        <a:effectLst/>
                        <a:latin typeface="Calibri"/>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pl-PL" sz="1800" dirty="0">
                          <a:effectLst/>
                          <a:latin typeface="Arial Narrow"/>
                          <a:ea typeface="Calibri"/>
                          <a:cs typeface="Arial"/>
                        </a:rPr>
                        <a:t> </a:t>
                      </a:r>
                      <a:endParaRPr lang="pl-PL"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pl-PL" sz="1800" dirty="0">
                          <a:effectLst/>
                          <a:latin typeface="Arial Narrow"/>
                          <a:ea typeface="Calibri"/>
                          <a:cs typeface="Arial"/>
                        </a:rPr>
                        <a:t> </a:t>
                      </a:r>
                      <a:endParaRPr lang="pl-PL"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pl-PL" sz="1800" dirty="0">
                          <a:effectLst/>
                          <a:latin typeface="Arial Narrow"/>
                          <a:ea typeface="Calibri"/>
                          <a:cs typeface="Arial"/>
                        </a:rPr>
                        <a:t> </a:t>
                      </a:r>
                      <a:endParaRPr lang="pl-PL"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pl-PL" sz="1800" dirty="0">
                          <a:effectLst/>
                          <a:latin typeface="Arial Narrow"/>
                          <a:ea typeface="Calibri"/>
                          <a:cs typeface="Arial"/>
                        </a:rPr>
                        <a:t> </a:t>
                      </a:r>
                      <a:endParaRPr lang="pl-PL" sz="1800" dirty="0">
                        <a:effectLst/>
                        <a:latin typeface="Calibri"/>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pl-PL" sz="1800">
                          <a:effectLst/>
                          <a:latin typeface="Arial Narrow"/>
                          <a:ea typeface="Calibri"/>
                          <a:cs typeface="Arial"/>
                        </a:rPr>
                        <a:t> </a:t>
                      </a:r>
                      <a:endParaRPr lang="pl-PL"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algn="just">
                        <a:lnSpc>
                          <a:spcPct val="115000"/>
                        </a:lnSpc>
                        <a:spcAft>
                          <a:spcPts val="600"/>
                        </a:spcAft>
                      </a:pPr>
                      <a:r>
                        <a:rPr lang="pl-PL" sz="1800">
                          <a:effectLst/>
                          <a:latin typeface="Arial Narrow"/>
                          <a:ea typeface="Calibri"/>
                          <a:cs typeface="Arial"/>
                        </a:rPr>
                        <a:t> </a:t>
                      </a:r>
                      <a:endParaRPr lang="pl-PL"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algn="just">
                        <a:lnSpc>
                          <a:spcPct val="115000"/>
                        </a:lnSpc>
                        <a:spcAft>
                          <a:spcPts val="600"/>
                        </a:spcAft>
                      </a:pPr>
                      <a:r>
                        <a:rPr lang="pl-PL" sz="1800">
                          <a:effectLst/>
                          <a:latin typeface="Arial Narrow"/>
                          <a:ea typeface="Calibri"/>
                          <a:cs typeface="Arial"/>
                        </a:rPr>
                        <a:t> </a:t>
                      </a:r>
                      <a:endParaRPr lang="pl-PL" sz="18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extLst>
                  <a:ext uri="{0D108BD9-81ED-4DB2-BD59-A6C34878D82A}">
                    <a16:rowId xmlns:a16="http://schemas.microsoft.com/office/drawing/2014/main" xmlns="" val="10006"/>
                  </a:ext>
                </a:extLst>
              </a:tr>
              <a:tr h="739309">
                <a:tc>
                  <a:txBody>
                    <a:bodyPr/>
                    <a:lstStyle/>
                    <a:p>
                      <a:pPr marL="71755" marR="71755" algn="ctr">
                        <a:lnSpc>
                          <a:spcPct val="115000"/>
                        </a:lnSpc>
                        <a:spcAft>
                          <a:spcPts val="600"/>
                        </a:spcAft>
                      </a:pPr>
                      <a:r>
                        <a:rPr lang="pl-PL" sz="1800">
                          <a:effectLst/>
                          <a:latin typeface="Arial Narrow"/>
                          <a:ea typeface="Calibri"/>
                          <a:cs typeface="Arial"/>
                        </a:rPr>
                        <a:t>Etap V</a:t>
                      </a:r>
                      <a:endParaRPr lang="pl-PL" sz="1800">
                        <a:effectLst/>
                        <a:latin typeface="Calibri"/>
                        <a:ea typeface="Calibri"/>
                        <a:cs typeface="Times New Roman"/>
                      </a:endParaRPr>
                    </a:p>
                  </a:txBody>
                  <a:tcPr marL="68580" marR="68580" marT="0" marB="0" vert="vert27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600"/>
                        </a:spcAft>
                      </a:pPr>
                      <a:r>
                        <a:rPr lang="pl-PL" sz="1800" dirty="0">
                          <a:effectLst/>
                          <a:latin typeface="Arial Narrow"/>
                          <a:ea typeface="Calibri"/>
                          <a:cs typeface="Arial"/>
                        </a:rPr>
                        <a:t>Uchwalenie zmiany PZPWM</a:t>
                      </a:r>
                      <a:endParaRPr lang="pl-PL"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pl-PL" sz="1800" dirty="0">
                          <a:effectLst/>
                          <a:latin typeface="Arial Narrow"/>
                          <a:ea typeface="Calibri"/>
                          <a:cs typeface="Arial"/>
                        </a:rPr>
                        <a:t> </a:t>
                      </a:r>
                      <a:endParaRPr lang="pl-PL" sz="1800" dirty="0">
                        <a:effectLst/>
                        <a:latin typeface="Calibri"/>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pl-PL" sz="1800" dirty="0">
                          <a:effectLst/>
                          <a:latin typeface="Arial Narrow"/>
                          <a:ea typeface="Calibri"/>
                          <a:cs typeface="Arial"/>
                        </a:rPr>
                        <a:t> </a:t>
                      </a:r>
                      <a:endParaRPr lang="pl-PL" sz="1800" dirty="0">
                        <a:effectLst/>
                        <a:latin typeface="Calibri"/>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pl-PL" sz="1800" dirty="0">
                          <a:effectLst/>
                          <a:latin typeface="Arial Narrow"/>
                          <a:ea typeface="Calibri"/>
                          <a:cs typeface="Arial"/>
                        </a:rPr>
                        <a:t> </a:t>
                      </a:r>
                      <a:endParaRPr lang="pl-PL"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pl-PL" sz="1800" dirty="0">
                          <a:effectLst/>
                          <a:latin typeface="Arial Narrow"/>
                          <a:ea typeface="Calibri"/>
                          <a:cs typeface="Arial"/>
                        </a:rPr>
                        <a:t> </a:t>
                      </a:r>
                      <a:endParaRPr lang="pl-PL"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pl-PL" sz="1800" dirty="0">
                          <a:effectLst/>
                          <a:latin typeface="Arial Narrow"/>
                          <a:ea typeface="Calibri"/>
                          <a:cs typeface="Arial"/>
                        </a:rPr>
                        <a:t> </a:t>
                      </a:r>
                      <a:endParaRPr lang="pl-PL"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pl-PL" sz="1800" dirty="0">
                          <a:effectLst/>
                          <a:latin typeface="Arial Narrow"/>
                          <a:ea typeface="Calibri"/>
                          <a:cs typeface="Arial"/>
                        </a:rPr>
                        <a:t> </a:t>
                      </a:r>
                      <a:endParaRPr lang="pl-PL" sz="1800" dirty="0">
                        <a:effectLst/>
                        <a:latin typeface="Calibri"/>
                        <a:ea typeface="Calibri"/>
                        <a:cs typeface="Times New Roman"/>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pl-PL" sz="1800" dirty="0">
                          <a:effectLst/>
                          <a:latin typeface="Arial Narrow"/>
                          <a:ea typeface="Calibri"/>
                          <a:cs typeface="Arial"/>
                        </a:rPr>
                        <a:t> </a:t>
                      </a:r>
                      <a:endParaRPr lang="pl-PL"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600"/>
                        </a:spcAft>
                      </a:pPr>
                      <a:r>
                        <a:rPr lang="pl-PL" sz="1800" dirty="0">
                          <a:effectLst/>
                          <a:latin typeface="Arial Narrow"/>
                          <a:ea typeface="Calibri"/>
                          <a:cs typeface="Arial"/>
                        </a:rPr>
                        <a:t> </a:t>
                      </a:r>
                      <a:endParaRPr lang="pl-PL"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tc>
                  <a:txBody>
                    <a:bodyPr/>
                    <a:lstStyle/>
                    <a:p>
                      <a:pPr algn="just">
                        <a:lnSpc>
                          <a:spcPct val="115000"/>
                        </a:lnSpc>
                        <a:spcAft>
                          <a:spcPts val="600"/>
                        </a:spcAft>
                      </a:pPr>
                      <a:r>
                        <a:rPr lang="pl-PL" sz="1800" dirty="0">
                          <a:effectLst/>
                          <a:latin typeface="Arial Narrow"/>
                          <a:ea typeface="Calibri"/>
                          <a:cs typeface="Arial"/>
                        </a:rPr>
                        <a:t> </a:t>
                      </a:r>
                      <a:endParaRPr lang="pl-PL"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D9C3"/>
                    </a:solidFill>
                  </a:tcPr>
                </a:tc>
                <a:extLst>
                  <a:ext uri="{0D108BD9-81ED-4DB2-BD59-A6C34878D82A}">
                    <a16:rowId xmlns:a16="http://schemas.microsoft.com/office/drawing/2014/main" xmlns="" val="10007"/>
                  </a:ext>
                </a:extLst>
              </a:tr>
            </a:tbl>
          </a:graphicData>
        </a:graphic>
      </p:graphicFrame>
      <p:sp>
        <p:nvSpPr>
          <p:cNvPr id="2" name="Prostokąt 1"/>
          <p:cNvSpPr/>
          <p:nvPr/>
        </p:nvSpPr>
        <p:spPr>
          <a:xfrm>
            <a:off x="1313483" y="180010"/>
            <a:ext cx="6960567" cy="584775"/>
          </a:xfrm>
          <a:prstGeom prst="rect">
            <a:avLst/>
          </a:prstGeom>
        </p:spPr>
        <p:txBody>
          <a:bodyPr wrap="square">
            <a:spAutoFit/>
          </a:bodyPr>
          <a:lstStyle/>
          <a:p>
            <a:pPr lvl="0" algn="ctr" defTabSz="449263" fontAlgn="base">
              <a:spcBef>
                <a:spcPct val="0"/>
              </a:spcBef>
              <a:spcAft>
                <a:spcPct val="0"/>
              </a:spcAft>
              <a:buSzPct val="100000"/>
              <a:defRPr/>
            </a:pPr>
            <a:r>
              <a:rPr lang="pl-PL" altLang="pl-PL" sz="3200" b="1" dirty="0">
                <a:solidFill>
                  <a:srgbClr val="006600"/>
                </a:solidFill>
                <a:effectLst>
                  <a:outerShdw blurRad="38100" dist="38100" dir="2700000" algn="tl">
                    <a:srgbClr val="C0C0C0"/>
                  </a:outerShdw>
                </a:effectLst>
                <a:latin typeface="Calibri" pitchFamily="32" charset="0"/>
              </a:rPr>
              <a:t>PZPWM – </a:t>
            </a:r>
            <a:r>
              <a:rPr lang="pl-PL" altLang="pl-PL" sz="3200" b="1" dirty="0" smtClean="0">
                <a:solidFill>
                  <a:srgbClr val="006600"/>
                </a:solidFill>
                <a:effectLst>
                  <a:outerShdw blurRad="38100" dist="38100" dir="2700000" algn="tl">
                    <a:srgbClr val="C0C0C0"/>
                  </a:outerShdw>
                </a:effectLst>
                <a:latin typeface="Calibri" pitchFamily="32" charset="0"/>
              </a:rPr>
              <a:t>harmonogram</a:t>
            </a:r>
            <a:endParaRPr lang="pl-PL" altLang="pl-PL" sz="3200" b="1" dirty="0">
              <a:solidFill>
                <a:srgbClr val="006600"/>
              </a:solidFill>
              <a:effectLst>
                <a:outerShdw blurRad="38100" dist="38100" dir="2700000" algn="tl">
                  <a:srgbClr val="C0C0C0"/>
                </a:outerShdw>
              </a:effectLst>
              <a:latin typeface="Calibri" pitchFamily="32" charset="0"/>
            </a:endParaRPr>
          </a:p>
        </p:txBody>
      </p:sp>
    </p:spTree>
    <p:extLst>
      <p:ext uri="{BB962C8B-B14F-4D97-AF65-F5344CB8AC3E}">
        <p14:creationId xmlns:p14="http://schemas.microsoft.com/office/powerpoint/2010/main" val="32036318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1"/>
          <p:cNvGrpSpPr>
            <a:grpSpLocks/>
          </p:cNvGrpSpPr>
          <p:nvPr/>
        </p:nvGrpSpPr>
        <p:grpSpPr bwMode="auto">
          <a:xfrm>
            <a:off x="0" y="101600"/>
            <a:ext cx="9142413" cy="1001713"/>
            <a:chOff x="0" y="64"/>
            <a:chExt cx="5759" cy="631"/>
          </a:xfrm>
        </p:grpSpPr>
        <p:sp>
          <p:nvSpPr>
            <p:cNvPr id="12301" name="Rectangle 2"/>
            <p:cNvSpPr>
              <a:spLocks noChangeArrowheads="1"/>
            </p:cNvSpPr>
            <p:nvPr/>
          </p:nvSpPr>
          <p:spPr bwMode="auto">
            <a:xfrm>
              <a:off x="0" y="540"/>
              <a:ext cx="5759" cy="44"/>
            </a:xfrm>
            <a:prstGeom prst="rect">
              <a:avLst/>
            </a:prstGeom>
            <a:solidFill>
              <a:srgbClr val="B4DE86"/>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pic>
          <p:nvPicPr>
            <p:cNvPr id="123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 y="64"/>
              <a:ext cx="359" cy="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03" name="Rectangle 4"/>
            <p:cNvSpPr>
              <a:spLocks noChangeArrowheads="1"/>
            </p:cNvSpPr>
            <p:nvPr/>
          </p:nvSpPr>
          <p:spPr bwMode="auto">
            <a:xfrm>
              <a:off x="0" y="606"/>
              <a:ext cx="5759" cy="89"/>
            </a:xfrm>
            <a:prstGeom prst="rect">
              <a:avLst/>
            </a:prstGeom>
            <a:solidFill>
              <a:srgbClr val="006C3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grpSp>
      <p:sp>
        <p:nvSpPr>
          <p:cNvPr id="4107" name="Text Box 11"/>
          <p:cNvSpPr txBox="1">
            <a:spLocks noChangeArrowheads="1"/>
          </p:cNvSpPr>
          <p:nvPr/>
        </p:nvSpPr>
        <p:spPr bwMode="auto">
          <a:xfrm>
            <a:off x="5220072" y="1700808"/>
            <a:ext cx="3636170" cy="20642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9pPr>
          </a:lstStyle>
          <a:p>
            <a:pPr algn="ctr" defTabSz="449263" fontAlgn="base">
              <a:spcBef>
                <a:spcPct val="0"/>
              </a:spcBef>
              <a:spcAft>
                <a:spcPct val="0"/>
              </a:spcAft>
              <a:buSzPct val="100000"/>
              <a:defRPr/>
            </a:pPr>
            <a:r>
              <a:rPr lang="pl-PL" altLang="pl-PL" sz="3200" b="1" dirty="0">
                <a:solidFill>
                  <a:srgbClr val="006600"/>
                </a:solidFill>
                <a:effectLst>
                  <a:outerShdw blurRad="38100" dist="38100" dir="2700000" algn="tl">
                    <a:srgbClr val="C0C0C0"/>
                  </a:outerShdw>
                </a:effectLst>
                <a:latin typeface="Calibri" pitchFamily="32" charset="0"/>
              </a:rPr>
              <a:t>Model relacji </a:t>
            </a:r>
            <a:r>
              <a:rPr lang="pl-PL" altLang="pl-PL" sz="3200" b="1" dirty="0" smtClean="0">
                <a:solidFill>
                  <a:srgbClr val="006600"/>
                </a:solidFill>
                <a:effectLst>
                  <a:outerShdw blurRad="38100" dist="38100" dir="2700000" algn="tl">
                    <a:srgbClr val="C0C0C0"/>
                  </a:outerShdw>
                </a:effectLst>
                <a:latin typeface="Calibri" pitchFamily="32" charset="0"/>
              </a:rPr>
              <a:t>polityki przestrzennej </a:t>
            </a:r>
            <a:br>
              <a:rPr lang="pl-PL" altLang="pl-PL" sz="3200" b="1" dirty="0" smtClean="0">
                <a:solidFill>
                  <a:srgbClr val="006600"/>
                </a:solidFill>
                <a:effectLst>
                  <a:outerShdw blurRad="38100" dist="38100" dir="2700000" algn="tl">
                    <a:srgbClr val="C0C0C0"/>
                  </a:outerShdw>
                </a:effectLst>
                <a:latin typeface="Calibri" pitchFamily="32" charset="0"/>
              </a:rPr>
            </a:br>
            <a:r>
              <a:rPr lang="pl-PL" altLang="pl-PL" sz="3200" b="1" dirty="0" smtClean="0">
                <a:solidFill>
                  <a:srgbClr val="006600"/>
                </a:solidFill>
                <a:effectLst>
                  <a:outerShdw blurRad="38100" dist="38100" dir="2700000" algn="tl">
                    <a:srgbClr val="C0C0C0"/>
                  </a:outerShdw>
                </a:effectLst>
                <a:latin typeface="Calibri" pitchFamily="32" charset="0"/>
              </a:rPr>
              <a:t>i polityki rozwoju</a:t>
            </a:r>
            <a:endParaRPr lang="pl-PL" altLang="pl-PL" sz="3200" b="1" dirty="0">
              <a:solidFill>
                <a:srgbClr val="006600"/>
              </a:solidFill>
              <a:effectLst>
                <a:outerShdw blurRad="38100" dist="38100" dir="2700000" algn="tl">
                  <a:srgbClr val="C0C0C0"/>
                </a:outerShdw>
              </a:effectLst>
              <a:latin typeface="Calibri" pitchFamily="32" charset="0"/>
            </a:endParaRPr>
          </a:p>
        </p:txBody>
      </p:sp>
      <p:pic>
        <p:nvPicPr>
          <p:cNvPr id="1229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675" y="6408738"/>
            <a:ext cx="1428750" cy="38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Obraz 8"/>
          <p:cNvPicPr/>
          <p:nvPr/>
        </p:nvPicPr>
        <p:blipFill>
          <a:blip r:embed="rId5"/>
          <a:stretch>
            <a:fillRect/>
          </a:stretch>
        </p:blipFill>
        <p:spPr>
          <a:xfrm>
            <a:off x="499269" y="1395191"/>
            <a:ext cx="5005759" cy="4963664"/>
          </a:xfrm>
          <a:prstGeom prst="rect">
            <a:avLst/>
          </a:prstGeom>
        </p:spPr>
      </p:pic>
    </p:spTree>
    <p:extLst>
      <p:ext uri="{BB962C8B-B14F-4D97-AF65-F5344CB8AC3E}">
        <p14:creationId xmlns:p14="http://schemas.microsoft.com/office/powerpoint/2010/main" val="7620133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p:cNvGraphicFramePr>
            <a:graphicFrameLocks noGrp="1"/>
          </p:cNvGraphicFramePr>
          <p:nvPr>
            <p:extLst>
              <p:ext uri="{D42A27DB-BD31-4B8C-83A1-F6EECF244321}">
                <p14:modId xmlns:p14="http://schemas.microsoft.com/office/powerpoint/2010/main" val="1534307910"/>
              </p:ext>
            </p:extLst>
          </p:nvPr>
        </p:nvGraphicFramePr>
        <p:xfrm>
          <a:off x="107504" y="116632"/>
          <a:ext cx="8856984" cy="6371528"/>
        </p:xfrm>
        <a:graphic>
          <a:graphicData uri="http://schemas.openxmlformats.org/drawingml/2006/table">
            <a:tbl>
              <a:tblPr firstRow="1" firstCol="1" bandRow="1"/>
              <a:tblGrid>
                <a:gridCol w="4464496">
                  <a:extLst>
                    <a:ext uri="{9D8B030D-6E8A-4147-A177-3AD203B41FA5}">
                      <a16:colId xmlns:a16="http://schemas.microsoft.com/office/drawing/2014/main" xmlns="" val="20000"/>
                    </a:ext>
                  </a:extLst>
                </a:gridCol>
                <a:gridCol w="4392488"/>
              </a:tblGrid>
              <a:tr h="720080">
                <a:tc>
                  <a:txBody>
                    <a:bodyPr/>
                    <a:lstStyle/>
                    <a:p>
                      <a:pPr algn="ctr">
                        <a:lnSpc>
                          <a:spcPct val="115000"/>
                        </a:lnSpc>
                        <a:spcBef>
                          <a:spcPts val="600"/>
                        </a:spcBef>
                        <a:spcAft>
                          <a:spcPts val="600"/>
                        </a:spcAft>
                      </a:pPr>
                      <a:r>
                        <a:rPr lang="pl-PL" sz="1600" b="1" kern="1200" dirty="0">
                          <a:solidFill>
                            <a:srgbClr val="000000"/>
                          </a:solidFill>
                          <a:effectLst/>
                          <a:latin typeface="Calibri"/>
                          <a:ea typeface="Times New Roman"/>
                          <a:cs typeface="Myriad Pro Light"/>
                        </a:rPr>
                        <a:t>PZPWM </a:t>
                      </a:r>
                      <a:br>
                        <a:rPr lang="pl-PL" sz="1600" b="1" kern="1200" dirty="0">
                          <a:solidFill>
                            <a:srgbClr val="000000"/>
                          </a:solidFill>
                          <a:effectLst/>
                          <a:latin typeface="Calibri"/>
                          <a:ea typeface="Times New Roman"/>
                          <a:cs typeface="Myriad Pro Light"/>
                        </a:rPr>
                      </a:br>
                      <a:r>
                        <a:rPr lang="pl-PL" sz="1600" b="1" kern="1200" dirty="0">
                          <a:solidFill>
                            <a:srgbClr val="000000"/>
                          </a:solidFill>
                          <a:effectLst/>
                          <a:latin typeface="Calibri"/>
                          <a:ea typeface="Times New Roman"/>
                          <a:cs typeface="Myriad Pro Light"/>
                        </a:rPr>
                        <a:t>stan i kierunki zagospodarowania przestrzennego</a:t>
                      </a:r>
                      <a:endParaRPr lang="pl-PL" sz="1600" dirty="0">
                        <a:effectLst/>
                        <a:latin typeface="Calibri"/>
                        <a:ea typeface="Calibri"/>
                        <a:cs typeface="Times New Roman"/>
                      </a:endParaRPr>
                    </a:p>
                  </a:txBody>
                  <a:tcPr marL="46151" marR="46151" marT="65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pl-PL" sz="1600" b="1" kern="1200" dirty="0">
                          <a:solidFill>
                            <a:srgbClr val="000000"/>
                          </a:solidFill>
                          <a:effectLst/>
                          <a:latin typeface="Calibri"/>
                          <a:ea typeface="Times New Roman"/>
                          <a:cs typeface="Myriad Pro Light"/>
                        </a:rPr>
                        <a:t>SRWM</a:t>
                      </a:r>
                      <a:br>
                        <a:rPr lang="pl-PL" sz="1600" b="1" kern="1200" dirty="0">
                          <a:solidFill>
                            <a:srgbClr val="000000"/>
                          </a:solidFill>
                          <a:effectLst/>
                          <a:latin typeface="Calibri"/>
                          <a:ea typeface="Times New Roman"/>
                          <a:cs typeface="Myriad Pro Light"/>
                        </a:rPr>
                      </a:br>
                      <a:r>
                        <a:rPr lang="pl-PL" sz="1600" b="1" kern="1200" dirty="0">
                          <a:solidFill>
                            <a:srgbClr val="000000"/>
                          </a:solidFill>
                          <a:effectLst/>
                          <a:latin typeface="Calibri"/>
                          <a:ea typeface="Times New Roman"/>
                          <a:cs typeface="Myriad Pro Light"/>
                        </a:rPr>
                        <a:t>obszary działań i cele rozwojowe</a:t>
                      </a:r>
                      <a:endParaRPr lang="pl-PL" sz="1600" dirty="0">
                        <a:effectLst/>
                        <a:latin typeface="Calibri"/>
                        <a:ea typeface="Calibri"/>
                        <a:cs typeface="Times New Roman"/>
                      </a:endParaRPr>
                    </a:p>
                  </a:txBody>
                  <a:tcPr marL="46151" marR="46151" marT="65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1439766">
                <a:tc>
                  <a:txBody>
                    <a:bodyPr/>
                    <a:lstStyle/>
                    <a:p>
                      <a:pPr algn="l">
                        <a:lnSpc>
                          <a:spcPct val="115000"/>
                        </a:lnSpc>
                        <a:spcAft>
                          <a:spcPts val="600"/>
                        </a:spcAft>
                      </a:pPr>
                      <a:r>
                        <a:rPr lang="pl-PL" sz="1600" kern="1200" dirty="0">
                          <a:solidFill>
                            <a:srgbClr val="231F20"/>
                          </a:solidFill>
                          <a:effectLst/>
                          <a:latin typeface="Calibri"/>
                          <a:ea typeface="Times New Roman"/>
                          <a:cs typeface="Myriad Pro Light"/>
                        </a:rPr>
                        <a:t>Obszary funkcjonalne – granice i zasady zagospodarowania</a:t>
                      </a:r>
                      <a:endParaRPr lang="pl-PL" sz="1600" dirty="0">
                        <a:effectLst/>
                        <a:latin typeface="Calibri"/>
                        <a:ea typeface="Calibri"/>
                        <a:cs typeface="Times New Roman"/>
                      </a:endParaRPr>
                    </a:p>
                    <a:p>
                      <a:pPr>
                        <a:lnSpc>
                          <a:spcPct val="115000"/>
                        </a:lnSpc>
                        <a:spcAft>
                          <a:spcPts val="600"/>
                        </a:spcAft>
                      </a:pPr>
                      <a:r>
                        <a:rPr lang="pl-PL" sz="1600" kern="1200" dirty="0" smtClean="0">
                          <a:solidFill>
                            <a:srgbClr val="231F20"/>
                          </a:solidFill>
                          <a:effectLst/>
                          <a:latin typeface="Calibri"/>
                          <a:ea typeface="Times New Roman"/>
                          <a:cs typeface="Myriad Pro Light"/>
                        </a:rPr>
                        <a:t>Struktura </a:t>
                      </a:r>
                      <a:r>
                        <a:rPr lang="pl-PL" sz="1600" kern="1200" dirty="0">
                          <a:solidFill>
                            <a:srgbClr val="231F20"/>
                          </a:solidFill>
                          <a:effectLst/>
                          <a:latin typeface="Calibri"/>
                          <a:ea typeface="Times New Roman"/>
                          <a:cs typeface="Myriad Pro Light"/>
                        </a:rPr>
                        <a:t>użytkowania </a:t>
                      </a:r>
                      <a:r>
                        <a:rPr lang="pl-PL" sz="1600" kern="1200" dirty="0" smtClean="0">
                          <a:solidFill>
                            <a:srgbClr val="231F20"/>
                          </a:solidFill>
                          <a:effectLst/>
                          <a:latin typeface="Calibri"/>
                          <a:ea typeface="Times New Roman"/>
                          <a:cs typeface="Myriad Pro Light"/>
                        </a:rPr>
                        <a:t>ziemi</a:t>
                      </a:r>
                      <a:endParaRPr lang="pl-PL" sz="1600" dirty="0">
                        <a:effectLst/>
                        <a:latin typeface="Calibri"/>
                        <a:ea typeface="Calibri"/>
                        <a:cs typeface="Times New Roman"/>
                      </a:endParaRPr>
                    </a:p>
                  </a:txBody>
                  <a:tcPr marL="66675" marR="6667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84BB"/>
                    </a:solidFill>
                  </a:tcPr>
                </a:tc>
                <a:tc>
                  <a:txBody>
                    <a:bodyPr/>
                    <a:lstStyle/>
                    <a:p>
                      <a:pPr>
                        <a:lnSpc>
                          <a:spcPct val="115000"/>
                        </a:lnSpc>
                        <a:spcAft>
                          <a:spcPts val="0"/>
                        </a:spcAft>
                      </a:pPr>
                      <a:r>
                        <a:rPr lang="pl-PL" sz="1600" b="1" kern="1200" dirty="0">
                          <a:solidFill>
                            <a:srgbClr val="231F20"/>
                          </a:solidFill>
                          <a:effectLst/>
                          <a:latin typeface="Calibri"/>
                          <a:ea typeface="Times New Roman"/>
                          <a:cs typeface="Myriad Pro Light"/>
                        </a:rPr>
                        <a:t>Przemysł i produkcja </a:t>
                      </a:r>
                      <a:endParaRPr lang="pl-PL" sz="1600" dirty="0">
                        <a:effectLst/>
                        <a:latin typeface="Calibri"/>
                        <a:ea typeface="Calibri"/>
                        <a:cs typeface="Times New Roman"/>
                      </a:endParaRPr>
                    </a:p>
                    <a:p>
                      <a:pPr>
                        <a:lnSpc>
                          <a:spcPct val="115000"/>
                        </a:lnSpc>
                        <a:spcAft>
                          <a:spcPts val="0"/>
                        </a:spcAft>
                      </a:pPr>
                      <a:r>
                        <a:rPr lang="pl-PL" sz="1600" kern="1200" dirty="0">
                          <a:solidFill>
                            <a:srgbClr val="231F20"/>
                          </a:solidFill>
                          <a:effectLst/>
                          <a:latin typeface="Calibri"/>
                          <a:ea typeface="Times New Roman"/>
                          <a:cs typeface="Myriad Pro Light"/>
                        </a:rPr>
                        <a:t>Rozwój produkcji ukierunkowanej na eksport w przemyśle zaawansowanych i średniozaawansowanych technologii oraz w przemyśle i przetwórstwie rolno-spożywczym</a:t>
                      </a:r>
                      <a:endParaRPr lang="pl-PL" sz="1600" dirty="0">
                        <a:effectLst/>
                        <a:latin typeface="Calibri"/>
                        <a:ea typeface="Calibri"/>
                        <a:cs typeface="Times New Roman"/>
                      </a:endParaRPr>
                    </a:p>
                  </a:txBody>
                  <a:tcPr marL="46151" marR="46151" marT="65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284BB"/>
                    </a:solidFill>
                  </a:tcPr>
                </a:tc>
                <a:extLst>
                  <a:ext uri="{0D108BD9-81ED-4DB2-BD59-A6C34878D82A}">
                    <a16:rowId xmlns:a16="http://schemas.microsoft.com/office/drawing/2014/main" xmlns="" val="10001"/>
                  </a:ext>
                </a:extLst>
              </a:tr>
              <a:tr h="1960017">
                <a:tc>
                  <a:txBody>
                    <a:bodyPr/>
                    <a:lstStyle/>
                    <a:p>
                      <a:pPr>
                        <a:lnSpc>
                          <a:spcPct val="115000"/>
                        </a:lnSpc>
                        <a:spcAft>
                          <a:spcPts val="600"/>
                        </a:spcAft>
                      </a:pPr>
                      <a:r>
                        <a:rPr lang="pl-PL" sz="1600" kern="1200" dirty="0">
                          <a:solidFill>
                            <a:srgbClr val="231F20"/>
                          </a:solidFill>
                          <a:effectLst/>
                          <a:latin typeface="Calibri"/>
                          <a:ea typeface="Times New Roman"/>
                          <a:cs typeface="Myriad Pro Light"/>
                        </a:rPr>
                        <a:t>Podstawowe elementy sieci osadniczej </a:t>
                      </a:r>
                      <a:endParaRPr lang="pl-PL" sz="1600" dirty="0">
                        <a:effectLst/>
                        <a:latin typeface="Calibri"/>
                        <a:ea typeface="Calibri"/>
                        <a:cs typeface="Times New Roman"/>
                      </a:endParaRPr>
                    </a:p>
                    <a:p>
                      <a:pPr>
                        <a:lnSpc>
                          <a:spcPct val="115000"/>
                        </a:lnSpc>
                        <a:spcAft>
                          <a:spcPts val="600"/>
                        </a:spcAft>
                      </a:pPr>
                      <a:r>
                        <a:rPr lang="pl-PL" sz="1600" kern="1200" dirty="0">
                          <a:solidFill>
                            <a:srgbClr val="231F20"/>
                          </a:solidFill>
                          <a:effectLst/>
                          <a:latin typeface="Calibri"/>
                          <a:ea typeface="Times New Roman"/>
                          <a:cs typeface="Myriad Pro Light"/>
                        </a:rPr>
                        <a:t>Obszary funkcjonalne – granice i zasady zagospodarowania</a:t>
                      </a:r>
                      <a:endParaRPr lang="pl-PL" sz="1600" dirty="0">
                        <a:effectLst/>
                        <a:latin typeface="Calibri"/>
                        <a:ea typeface="Calibri"/>
                        <a:cs typeface="Times New Roman"/>
                      </a:endParaRPr>
                    </a:p>
                    <a:p>
                      <a:pPr>
                        <a:lnSpc>
                          <a:spcPct val="115000"/>
                        </a:lnSpc>
                        <a:spcAft>
                          <a:spcPts val="600"/>
                        </a:spcAft>
                      </a:pPr>
                      <a:r>
                        <a:rPr lang="pl-PL" sz="1600" kern="1200" dirty="0">
                          <a:solidFill>
                            <a:srgbClr val="231F20"/>
                          </a:solidFill>
                          <a:effectLst/>
                          <a:latin typeface="Calibri"/>
                          <a:ea typeface="Times New Roman"/>
                          <a:cs typeface="Myriad Pro Light"/>
                        </a:rPr>
                        <a:t>Struktury funkcjonalno-przestrzenne</a:t>
                      </a:r>
                      <a:endParaRPr lang="pl-PL" sz="1600" dirty="0">
                        <a:effectLst/>
                        <a:latin typeface="Calibri"/>
                        <a:ea typeface="Calibri"/>
                        <a:cs typeface="Times New Roman"/>
                      </a:endParaRPr>
                    </a:p>
                    <a:p>
                      <a:pPr>
                        <a:lnSpc>
                          <a:spcPct val="115000"/>
                        </a:lnSpc>
                        <a:spcAft>
                          <a:spcPts val="600"/>
                        </a:spcAft>
                      </a:pPr>
                      <a:r>
                        <a:rPr lang="pl-PL" sz="1600" kern="1200" dirty="0">
                          <a:solidFill>
                            <a:srgbClr val="231F20"/>
                          </a:solidFill>
                          <a:effectLst/>
                          <a:latin typeface="Calibri"/>
                          <a:ea typeface="Times New Roman"/>
                          <a:cs typeface="Myriad Pro Light"/>
                        </a:rPr>
                        <a:t>Struktura użytkowania </a:t>
                      </a:r>
                      <a:r>
                        <a:rPr lang="pl-PL" sz="1600" kern="1200" dirty="0" smtClean="0">
                          <a:solidFill>
                            <a:srgbClr val="231F20"/>
                          </a:solidFill>
                          <a:effectLst/>
                          <a:latin typeface="Calibri"/>
                          <a:ea typeface="Times New Roman"/>
                          <a:cs typeface="Myriad Pro Light"/>
                        </a:rPr>
                        <a:t>ziemi</a:t>
                      </a:r>
                      <a:endParaRPr lang="pl-PL" sz="1600" dirty="0">
                        <a:effectLst/>
                        <a:latin typeface="Calibri"/>
                        <a:ea typeface="Calibri"/>
                        <a:cs typeface="Times New Roman"/>
                      </a:endParaRPr>
                    </a:p>
                    <a:p>
                      <a:pPr>
                        <a:lnSpc>
                          <a:spcPct val="115000"/>
                        </a:lnSpc>
                        <a:spcAft>
                          <a:spcPts val="600"/>
                        </a:spcAft>
                      </a:pPr>
                      <a:r>
                        <a:rPr lang="pl-PL" sz="1600" kern="1200" dirty="0">
                          <a:solidFill>
                            <a:srgbClr val="231F20"/>
                          </a:solidFill>
                          <a:effectLst/>
                          <a:latin typeface="Calibri"/>
                          <a:ea typeface="Times New Roman"/>
                          <a:cs typeface="Myriad Pro Light"/>
                        </a:rPr>
                        <a:t>Strategiczne obszary produkcji rolniczej</a:t>
                      </a:r>
                      <a:endParaRPr lang="pl-PL" sz="1600" dirty="0">
                        <a:effectLst/>
                        <a:latin typeface="Calibri"/>
                        <a:ea typeface="Calibri"/>
                        <a:cs typeface="Times New Roman"/>
                      </a:endParaRPr>
                    </a:p>
                  </a:txBody>
                  <a:tcPr marL="66675" marR="6667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96C2"/>
                    </a:solidFill>
                  </a:tcPr>
                </a:tc>
                <a:tc>
                  <a:txBody>
                    <a:bodyPr/>
                    <a:lstStyle/>
                    <a:p>
                      <a:pPr>
                        <a:lnSpc>
                          <a:spcPct val="115000"/>
                        </a:lnSpc>
                        <a:spcAft>
                          <a:spcPts val="0"/>
                        </a:spcAft>
                      </a:pPr>
                      <a:r>
                        <a:rPr lang="pl-PL" sz="1600" b="1" kern="1200" dirty="0">
                          <a:solidFill>
                            <a:srgbClr val="231F20"/>
                          </a:solidFill>
                          <a:effectLst/>
                          <a:latin typeface="Calibri"/>
                          <a:ea typeface="Times New Roman"/>
                          <a:cs typeface="Myriad Pro Light"/>
                        </a:rPr>
                        <a:t>Gospodarka </a:t>
                      </a:r>
                      <a:endParaRPr lang="pl-PL" sz="1600" dirty="0">
                        <a:effectLst/>
                        <a:latin typeface="Calibri"/>
                        <a:ea typeface="Calibri"/>
                        <a:cs typeface="Times New Roman"/>
                      </a:endParaRPr>
                    </a:p>
                    <a:p>
                      <a:pPr>
                        <a:lnSpc>
                          <a:spcPct val="115000"/>
                        </a:lnSpc>
                        <a:spcAft>
                          <a:spcPts val="0"/>
                        </a:spcAft>
                      </a:pPr>
                      <a:r>
                        <a:rPr lang="pl-PL" sz="1600" kern="1200" dirty="0">
                          <a:solidFill>
                            <a:srgbClr val="231F20"/>
                          </a:solidFill>
                          <a:effectLst/>
                          <a:latin typeface="Calibri"/>
                          <a:ea typeface="Times New Roman"/>
                          <a:cs typeface="Myriad Pro Light"/>
                        </a:rPr>
                        <a:t>Wzrost konkurencyjności regionu poprzez rozwój działalności gospodarczej oraz transfer i wykorzystanie nowych technologii</a:t>
                      </a:r>
                      <a:endParaRPr lang="pl-PL" sz="1600" dirty="0">
                        <a:effectLst/>
                        <a:latin typeface="Calibri"/>
                        <a:ea typeface="Calibri"/>
                        <a:cs typeface="Times New Roman"/>
                      </a:endParaRPr>
                    </a:p>
                  </a:txBody>
                  <a:tcPr marL="46151" marR="46151" marT="65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96C2"/>
                    </a:solidFill>
                  </a:tcPr>
                </a:tc>
                <a:extLst>
                  <a:ext uri="{0D108BD9-81ED-4DB2-BD59-A6C34878D82A}">
                    <a16:rowId xmlns:a16="http://schemas.microsoft.com/office/drawing/2014/main" xmlns="" val="10002"/>
                  </a:ext>
                </a:extLst>
              </a:tr>
              <a:tr h="2214861">
                <a:tc>
                  <a:txBody>
                    <a:bodyPr/>
                    <a:lstStyle/>
                    <a:p>
                      <a:pPr>
                        <a:lnSpc>
                          <a:spcPct val="115000"/>
                        </a:lnSpc>
                        <a:spcAft>
                          <a:spcPts val="600"/>
                        </a:spcAft>
                      </a:pPr>
                      <a:r>
                        <a:rPr lang="pl-PL" sz="1600" kern="1200" dirty="0">
                          <a:solidFill>
                            <a:srgbClr val="231F20"/>
                          </a:solidFill>
                          <a:effectLst/>
                          <a:latin typeface="Calibri"/>
                          <a:ea typeface="Times New Roman"/>
                          <a:cs typeface="Myriad Pro Light"/>
                        </a:rPr>
                        <a:t>Struktura użytkowania </a:t>
                      </a:r>
                      <a:r>
                        <a:rPr lang="pl-PL" sz="1600" kern="1200" dirty="0" smtClean="0">
                          <a:solidFill>
                            <a:srgbClr val="231F20"/>
                          </a:solidFill>
                          <a:effectLst/>
                          <a:latin typeface="Calibri"/>
                          <a:ea typeface="Times New Roman"/>
                          <a:cs typeface="Myriad Pro Light"/>
                        </a:rPr>
                        <a:t>ziemi</a:t>
                      </a:r>
                      <a:endParaRPr lang="pl-PL" sz="1600" dirty="0">
                        <a:effectLst/>
                        <a:latin typeface="Calibri"/>
                        <a:ea typeface="Calibri"/>
                        <a:cs typeface="Times New Roman"/>
                      </a:endParaRPr>
                    </a:p>
                    <a:p>
                      <a:pPr>
                        <a:lnSpc>
                          <a:spcPct val="115000"/>
                        </a:lnSpc>
                        <a:spcAft>
                          <a:spcPts val="600"/>
                        </a:spcAft>
                      </a:pPr>
                      <a:r>
                        <a:rPr lang="pl-PL" sz="1600" kern="1200" dirty="0">
                          <a:solidFill>
                            <a:srgbClr val="231F20"/>
                          </a:solidFill>
                          <a:effectLst/>
                          <a:latin typeface="Calibri"/>
                          <a:ea typeface="Times New Roman"/>
                          <a:cs typeface="Myriad Pro Light"/>
                        </a:rPr>
                        <a:t>Podstawowe elementy sieci osadniczej</a:t>
                      </a:r>
                      <a:endParaRPr lang="pl-PL" sz="1600" dirty="0">
                        <a:effectLst/>
                        <a:latin typeface="Calibri"/>
                        <a:ea typeface="Calibri"/>
                        <a:cs typeface="Times New Roman"/>
                      </a:endParaRPr>
                    </a:p>
                    <a:p>
                      <a:pPr>
                        <a:lnSpc>
                          <a:spcPct val="115000"/>
                        </a:lnSpc>
                        <a:spcAft>
                          <a:spcPts val="600"/>
                        </a:spcAft>
                      </a:pPr>
                      <a:r>
                        <a:rPr lang="pl-PL" sz="1600" kern="1200" dirty="0">
                          <a:solidFill>
                            <a:srgbClr val="231F20"/>
                          </a:solidFill>
                          <a:effectLst/>
                          <a:latin typeface="Calibri"/>
                          <a:ea typeface="Times New Roman"/>
                          <a:cs typeface="Myriad Pro Light"/>
                        </a:rPr>
                        <a:t>Obszary funkcjonalne – granice i zasady zagospodarowania</a:t>
                      </a:r>
                      <a:endParaRPr lang="pl-PL" sz="1600" dirty="0">
                        <a:effectLst/>
                        <a:latin typeface="Calibri"/>
                        <a:ea typeface="Calibri"/>
                        <a:cs typeface="Times New Roman"/>
                      </a:endParaRPr>
                    </a:p>
                    <a:p>
                      <a:pPr>
                        <a:lnSpc>
                          <a:spcPct val="115000"/>
                        </a:lnSpc>
                        <a:spcAft>
                          <a:spcPts val="600"/>
                        </a:spcAft>
                      </a:pPr>
                      <a:r>
                        <a:rPr lang="pl-PL" sz="1600" kern="1200" dirty="0">
                          <a:solidFill>
                            <a:srgbClr val="231F20"/>
                          </a:solidFill>
                          <a:effectLst/>
                          <a:latin typeface="Calibri"/>
                          <a:ea typeface="Times New Roman"/>
                          <a:cs typeface="Myriad Pro Light"/>
                        </a:rPr>
                        <a:t>Struktury funkcjonalno-przestrzenne</a:t>
                      </a:r>
                      <a:endParaRPr lang="pl-PL" sz="1600" dirty="0">
                        <a:effectLst/>
                        <a:latin typeface="Calibri"/>
                        <a:ea typeface="Calibri"/>
                        <a:cs typeface="Times New Roman"/>
                      </a:endParaRPr>
                    </a:p>
                    <a:p>
                      <a:pPr>
                        <a:lnSpc>
                          <a:spcPct val="115000"/>
                        </a:lnSpc>
                        <a:spcAft>
                          <a:spcPts val="600"/>
                        </a:spcAft>
                      </a:pPr>
                      <a:r>
                        <a:rPr lang="pl-PL" sz="1600" kern="1200" dirty="0">
                          <a:solidFill>
                            <a:srgbClr val="231F20"/>
                          </a:solidFill>
                          <a:effectLst/>
                          <a:latin typeface="Calibri"/>
                          <a:ea typeface="Times New Roman"/>
                          <a:cs typeface="Myriad Pro Light"/>
                        </a:rPr>
                        <a:t>Powiązania transportowe</a:t>
                      </a:r>
                      <a:endParaRPr lang="pl-PL" sz="1600" dirty="0">
                        <a:effectLst/>
                        <a:latin typeface="Calibri"/>
                        <a:ea typeface="Calibri"/>
                        <a:cs typeface="Times New Roman"/>
                      </a:endParaRPr>
                    </a:p>
                  </a:txBody>
                  <a:tcPr marL="66675" marR="6667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A772"/>
                    </a:solidFill>
                  </a:tcPr>
                </a:tc>
                <a:tc>
                  <a:txBody>
                    <a:bodyPr/>
                    <a:lstStyle/>
                    <a:p>
                      <a:pPr>
                        <a:lnSpc>
                          <a:spcPct val="115000"/>
                        </a:lnSpc>
                        <a:spcAft>
                          <a:spcPts val="0"/>
                        </a:spcAft>
                      </a:pPr>
                      <a:r>
                        <a:rPr lang="pl-PL" sz="1600" b="1" kern="1200" dirty="0">
                          <a:solidFill>
                            <a:srgbClr val="231F20"/>
                          </a:solidFill>
                          <a:effectLst/>
                          <a:latin typeface="Calibri"/>
                          <a:ea typeface="Times New Roman"/>
                          <a:cs typeface="Myriad Pro Light"/>
                        </a:rPr>
                        <a:t>Przestrzeń i transport </a:t>
                      </a:r>
                      <a:endParaRPr lang="pl-PL" sz="1600" dirty="0">
                        <a:effectLst/>
                        <a:latin typeface="Calibri"/>
                        <a:ea typeface="Calibri"/>
                        <a:cs typeface="Times New Roman"/>
                      </a:endParaRPr>
                    </a:p>
                    <a:p>
                      <a:pPr>
                        <a:lnSpc>
                          <a:spcPct val="115000"/>
                        </a:lnSpc>
                        <a:spcAft>
                          <a:spcPts val="0"/>
                        </a:spcAft>
                      </a:pPr>
                      <a:r>
                        <a:rPr lang="pl-PL" sz="1600" kern="1200" dirty="0">
                          <a:solidFill>
                            <a:srgbClr val="231F20"/>
                          </a:solidFill>
                          <a:effectLst/>
                          <a:latin typeface="Calibri"/>
                          <a:ea typeface="Times New Roman"/>
                          <a:cs typeface="Myriad Pro Light"/>
                        </a:rPr>
                        <a:t>Poprawa dostępności i spójności terytorialnej regionu oraz kształtowanie ładu przestrzennego</a:t>
                      </a:r>
                      <a:endParaRPr lang="pl-PL" sz="1600" dirty="0">
                        <a:effectLst/>
                        <a:latin typeface="Calibri"/>
                        <a:ea typeface="Calibri"/>
                        <a:cs typeface="Times New Roman"/>
                      </a:endParaRPr>
                    </a:p>
                  </a:txBody>
                  <a:tcPr marL="46151" marR="46151" marT="659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A772"/>
                    </a:solid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0009442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ext uri="{D42A27DB-BD31-4B8C-83A1-F6EECF244321}">
                <p14:modId xmlns:p14="http://schemas.microsoft.com/office/powerpoint/2010/main" val="1109258464"/>
              </p:ext>
            </p:extLst>
          </p:nvPr>
        </p:nvGraphicFramePr>
        <p:xfrm>
          <a:off x="107504" y="116632"/>
          <a:ext cx="8928992" cy="6760290"/>
        </p:xfrm>
        <a:graphic>
          <a:graphicData uri="http://schemas.openxmlformats.org/drawingml/2006/table">
            <a:tbl>
              <a:tblPr firstRow="1" firstCol="1" bandRow="1"/>
              <a:tblGrid>
                <a:gridCol w="4466019">
                  <a:extLst>
                    <a:ext uri="{9D8B030D-6E8A-4147-A177-3AD203B41FA5}">
                      <a16:colId xmlns:a16="http://schemas.microsoft.com/office/drawing/2014/main" xmlns="" val="20000"/>
                    </a:ext>
                  </a:extLst>
                </a:gridCol>
                <a:gridCol w="4462973"/>
              </a:tblGrid>
              <a:tr h="827794">
                <a:tc>
                  <a:txBody>
                    <a:bodyPr/>
                    <a:lstStyle/>
                    <a:p>
                      <a:pPr algn="ctr">
                        <a:lnSpc>
                          <a:spcPct val="115000"/>
                        </a:lnSpc>
                        <a:spcBef>
                          <a:spcPts val="600"/>
                        </a:spcBef>
                        <a:spcAft>
                          <a:spcPts val="600"/>
                        </a:spcAft>
                      </a:pPr>
                      <a:r>
                        <a:rPr lang="pl-PL" sz="1600" b="1" kern="1200" dirty="0">
                          <a:solidFill>
                            <a:srgbClr val="000000"/>
                          </a:solidFill>
                          <a:effectLst/>
                          <a:latin typeface="Calibri"/>
                          <a:ea typeface="Times New Roman"/>
                          <a:cs typeface="Myriad Pro Light"/>
                        </a:rPr>
                        <a:t>PZPWM </a:t>
                      </a:r>
                      <a:br>
                        <a:rPr lang="pl-PL" sz="1600" b="1" kern="1200" dirty="0">
                          <a:solidFill>
                            <a:srgbClr val="000000"/>
                          </a:solidFill>
                          <a:effectLst/>
                          <a:latin typeface="Calibri"/>
                          <a:ea typeface="Times New Roman"/>
                          <a:cs typeface="Myriad Pro Light"/>
                        </a:rPr>
                      </a:br>
                      <a:r>
                        <a:rPr lang="pl-PL" sz="1600" b="1" kern="1200" dirty="0">
                          <a:solidFill>
                            <a:srgbClr val="000000"/>
                          </a:solidFill>
                          <a:effectLst/>
                          <a:latin typeface="Calibri"/>
                          <a:ea typeface="Times New Roman"/>
                          <a:cs typeface="Myriad Pro Light"/>
                        </a:rPr>
                        <a:t>stan i kierunki zagospodarowania przestrzennego</a:t>
                      </a:r>
                      <a:endParaRPr lang="pl-PL" sz="1600" dirty="0">
                        <a:effectLst/>
                        <a:latin typeface="Calibri"/>
                        <a:ea typeface="Calibri"/>
                        <a:cs typeface="Times New Roman"/>
                      </a:endParaRPr>
                    </a:p>
                  </a:txBody>
                  <a:tcPr marL="45357" marR="45357" marT="64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pl-PL" sz="1600" b="1" kern="1200" dirty="0" smtClean="0">
                          <a:solidFill>
                            <a:srgbClr val="000000"/>
                          </a:solidFill>
                          <a:effectLst/>
                          <a:latin typeface="+mn-lt"/>
                          <a:ea typeface="Times New Roman"/>
                          <a:cs typeface="Myriad Pro Light"/>
                        </a:rPr>
                        <a:t>SRWM</a:t>
                      </a:r>
                      <a:br>
                        <a:rPr lang="pl-PL" sz="1600" b="1" kern="1200" dirty="0" smtClean="0">
                          <a:solidFill>
                            <a:srgbClr val="000000"/>
                          </a:solidFill>
                          <a:effectLst/>
                          <a:latin typeface="+mn-lt"/>
                          <a:ea typeface="Times New Roman"/>
                          <a:cs typeface="Myriad Pro Light"/>
                        </a:rPr>
                      </a:br>
                      <a:r>
                        <a:rPr lang="pl-PL" sz="1600" b="1" kern="1200" dirty="0" smtClean="0">
                          <a:solidFill>
                            <a:srgbClr val="000000"/>
                          </a:solidFill>
                          <a:effectLst/>
                          <a:latin typeface="+mn-lt"/>
                          <a:ea typeface="Times New Roman"/>
                          <a:cs typeface="Myriad Pro Light"/>
                        </a:rPr>
                        <a:t>obszary działań i cele rozwojowe</a:t>
                      </a:r>
                      <a:endParaRPr lang="pl-PL" sz="1600" dirty="0" smtClean="0">
                        <a:effectLst/>
                        <a:latin typeface="+mn-lt"/>
                        <a:ea typeface="Calibri"/>
                        <a:cs typeface="Times New Roman"/>
                      </a:endParaRPr>
                    </a:p>
                    <a:p>
                      <a:pPr algn="ctr">
                        <a:lnSpc>
                          <a:spcPct val="115000"/>
                        </a:lnSpc>
                        <a:spcAft>
                          <a:spcPts val="0"/>
                        </a:spcAft>
                      </a:pPr>
                      <a:endParaRPr lang="pl-PL" sz="1600" dirty="0">
                        <a:effectLst/>
                        <a:latin typeface="Calibri"/>
                        <a:ea typeface="Calibri"/>
                        <a:cs typeface="Times New Roman"/>
                      </a:endParaRPr>
                    </a:p>
                  </a:txBody>
                  <a:tcPr marL="45357" marR="45357" marT="64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1101532">
                <a:tc>
                  <a:txBody>
                    <a:bodyPr/>
                    <a:lstStyle/>
                    <a:p>
                      <a:pPr>
                        <a:lnSpc>
                          <a:spcPct val="115000"/>
                        </a:lnSpc>
                        <a:spcAft>
                          <a:spcPts val="600"/>
                        </a:spcAft>
                      </a:pPr>
                      <a:r>
                        <a:rPr lang="pl-PL" sz="1600" kern="1200" dirty="0">
                          <a:solidFill>
                            <a:srgbClr val="231F20"/>
                          </a:solidFill>
                          <a:effectLst/>
                          <a:latin typeface="Calibri"/>
                          <a:ea typeface="Times New Roman"/>
                          <a:cs typeface="Myriad Pro Light"/>
                        </a:rPr>
                        <a:t>Dostępność do usług</a:t>
                      </a:r>
                      <a:endParaRPr lang="pl-PL" sz="1600" dirty="0">
                        <a:effectLst/>
                        <a:latin typeface="Calibri"/>
                        <a:ea typeface="Calibri"/>
                        <a:cs typeface="Times New Roman"/>
                      </a:endParaRPr>
                    </a:p>
                  </a:txBody>
                  <a:tcPr marL="64096" marR="64096" marT="91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982"/>
                    </a:solidFill>
                  </a:tcPr>
                </a:tc>
                <a:tc>
                  <a:txBody>
                    <a:bodyPr/>
                    <a:lstStyle/>
                    <a:p>
                      <a:pPr>
                        <a:lnSpc>
                          <a:spcPct val="115000"/>
                        </a:lnSpc>
                        <a:spcAft>
                          <a:spcPts val="0"/>
                        </a:spcAft>
                      </a:pPr>
                      <a:r>
                        <a:rPr lang="pl-PL" sz="1600" b="1" kern="1200" dirty="0" smtClean="0">
                          <a:solidFill>
                            <a:srgbClr val="231F20"/>
                          </a:solidFill>
                          <a:effectLst/>
                          <a:latin typeface="+mn-lt"/>
                          <a:ea typeface="Times New Roman"/>
                          <a:cs typeface="Myriad Pro Light"/>
                        </a:rPr>
                        <a:t>Społeczeństwo</a:t>
                      </a:r>
                      <a:endParaRPr lang="pl-PL" sz="1600" dirty="0" smtClean="0">
                        <a:effectLst/>
                        <a:latin typeface="+mn-lt"/>
                        <a:ea typeface="Calibri"/>
                        <a:cs typeface="Times New Roman"/>
                      </a:endParaRPr>
                    </a:p>
                    <a:p>
                      <a:pPr>
                        <a:lnSpc>
                          <a:spcPct val="115000"/>
                        </a:lnSpc>
                        <a:spcAft>
                          <a:spcPts val="0"/>
                        </a:spcAft>
                      </a:pPr>
                      <a:r>
                        <a:rPr lang="pl-PL" sz="1600" kern="1200" dirty="0" smtClean="0">
                          <a:solidFill>
                            <a:srgbClr val="231F20"/>
                          </a:solidFill>
                          <a:effectLst/>
                          <a:latin typeface="+mn-lt"/>
                          <a:ea typeface="Times New Roman"/>
                          <a:cs typeface="Myriad Pro Light"/>
                        </a:rPr>
                        <a:t>Poprawa jakości życia oraz wykorzystanie kapitału ludzkiego i społecznego do tworzenia nowoczesnej gospodarki</a:t>
                      </a:r>
                      <a:endParaRPr lang="pl-PL" sz="1600" dirty="0">
                        <a:effectLst/>
                        <a:latin typeface="Calibri"/>
                        <a:ea typeface="Calibri"/>
                        <a:cs typeface="Times New Roman"/>
                      </a:endParaRPr>
                    </a:p>
                  </a:txBody>
                  <a:tcPr marL="45357" marR="45357" marT="64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982"/>
                    </a:solidFill>
                  </a:tcPr>
                </a:tc>
                <a:extLst>
                  <a:ext uri="{0D108BD9-81ED-4DB2-BD59-A6C34878D82A}">
                    <a16:rowId xmlns:a16="http://schemas.microsoft.com/office/drawing/2014/main" xmlns="" val="10001"/>
                  </a:ext>
                </a:extLst>
              </a:tr>
              <a:tr h="2805872">
                <a:tc>
                  <a:txBody>
                    <a:bodyPr/>
                    <a:lstStyle/>
                    <a:p>
                      <a:pPr>
                        <a:lnSpc>
                          <a:spcPct val="115000"/>
                        </a:lnSpc>
                        <a:spcAft>
                          <a:spcPts val="600"/>
                        </a:spcAft>
                      </a:pPr>
                      <a:r>
                        <a:rPr lang="pl-PL" sz="1600" kern="1200" dirty="0">
                          <a:solidFill>
                            <a:srgbClr val="231F20"/>
                          </a:solidFill>
                          <a:effectLst/>
                          <a:latin typeface="Calibri"/>
                          <a:ea typeface="Times New Roman"/>
                          <a:cs typeface="Myriad Pro Light"/>
                        </a:rPr>
                        <a:t>Infrastruktura energetyczna</a:t>
                      </a:r>
                      <a:endParaRPr lang="pl-PL" sz="1600" dirty="0">
                        <a:effectLst/>
                        <a:latin typeface="Calibri"/>
                        <a:ea typeface="Calibri"/>
                        <a:cs typeface="Times New Roman"/>
                      </a:endParaRPr>
                    </a:p>
                    <a:p>
                      <a:pPr>
                        <a:lnSpc>
                          <a:spcPct val="115000"/>
                        </a:lnSpc>
                        <a:spcAft>
                          <a:spcPts val="600"/>
                        </a:spcAft>
                      </a:pPr>
                      <a:r>
                        <a:rPr lang="pl-PL" sz="1600" kern="1200" dirty="0">
                          <a:solidFill>
                            <a:srgbClr val="231F20"/>
                          </a:solidFill>
                          <a:effectLst/>
                          <a:latin typeface="Calibri"/>
                          <a:ea typeface="Times New Roman"/>
                          <a:cs typeface="Myriad Pro Light"/>
                        </a:rPr>
                        <a:t>Infrastruktura wodno-kanalizacyjna i oczyszczanie ścieków</a:t>
                      </a:r>
                      <a:endParaRPr lang="pl-PL" sz="1600" dirty="0">
                        <a:effectLst/>
                        <a:latin typeface="Calibri"/>
                        <a:ea typeface="Calibri"/>
                        <a:cs typeface="Times New Roman"/>
                      </a:endParaRPr>
                    </a:p>
                    <a:p>
                      <a:pPr>
                        <a:lnSpc>
                          <a:spcPct val="115000"/>
                        </a:lnSpc>
                        <a:spcAft>
                          <a:spcPts val="600"/>
                        </a:spcAft>
                      </a:pPr>
                      <a:r>
                        <a:rPr lang="pl-PL" sz="1600" kern="1200" dirty="0">
                          <a:solidFill>
                            <a:srgbClr val="231F20"/>
                          </a:solidFill>
                          <a:effectLst/>
                          <a:latin typeface="Calibri"/>
                          <a:ea typeface="Times New Roman"/>
                          <a:cs typeface="Myriad Pro Light"/>
                        </a:rPr>
                        <a:t>Gospodarka odpadami</a:t>
                      </a:r>
                      <a:endParaRPr lang="pl-PL" sz="1600" dirty="0">
                        <a:effectLst/>
                        <a:latin typeface="Calibri"/>
                        <a:ea typeface="Calibri"/>
                        <a:cs typeface="Times New Roman"/>
                      </a:endParaRPr>
                    </a:p>
                    <a:p>
                      <a:pPr>
                        <a:lnSpc>
                          <a:spcPct val="115000"/>
                        </a:lnSpc>
                        <a:spcAft>
                          <a:spcPts val="600"/>
                        </a:spcAft>
                      </a:pPr>
                      <a:r>
                        <a:rPr lang="pl-PL" sz="1600" kern="1200" dirty="0">
                          <a:solidFill>
                            <a:srgbClr val="231F20"/>
                          </a:solidFill>
                          <a:effectLst/>
                          <a:latin typeface="Calibri"/>
                          <a:ea typeface="Times New Roman"/>
                          <a:cs typeface="Myriad Pro Light"/>
                        </a:rPr>
                        <a:t>Ochrona środowiska i zasobów przyrody</a:t>
                      </a:r>
                      <a:endParaRPr lang="pl-PL" sz="1600" dirty="0">
                        <a:effectLst/>
                        <a:latin typeface="Calibri"/>
                        <a:ea typeface="Calibri"/>
                        <a:cs typeface="Times New Roman"/>
                      </a:endParaRPr>
                    </a:p>
                    <a:p>
                      <a:pPr>
                        <a:lnSpc>
                          <a:spcPct val="115000"/>
                        </a:lnSpc>
                        <a:spcAft>
                          <a:spcPts val="600"/>
                        </a:spcAft>
                      </a:pPr>
                      <a:r>
                        <a:rPr lang="pl-PL" sz="1600" kern="1200" dirty="0">
                          <a:solidFill>
                            <a:srgbClr val="231F20"/>
                          </a:solidFill>
                          <a:effectLst/>
                          <a:latin typeface="Calibri"/>
                          <a:ea typeface="Times New Roman"/>
                          <a:cs typeface="Myriad Pro Light"/>
                        </a:rPr>
                        <a:t>Obszary szczególnego zagrożenia powodzią</a:t>
                      </a:r>
                      <a:endParaRPr lang="pl-PL" sz="1600" dirty="0">
                        <a:effectLst/>
                        <a:latin typeface="Calibri"/>
                        <a:ea typeface="Calibri"/>
                        <a:cs typeface="Times New Roman"/>
                      </a:endParaRPr>
                    </a:p>
                    <a:p>
                      <a:pPr>
                        <a:lnSpc>
                          <a:spcPct val="115000"/>
                        </a:lnSpc>
                        <a:spcAft>
                          <a:spcPts val="600"/>
                        </a:spcAft>
                      </a:pPr>
                      <a:r>
                        <a:rPr lang="pl-PL" sz="1600" kern="1200" dirty="0">
                          <a:solidFill>
                            <a:srgbClr val="231F20"/>
                          </a:solidFill>
                          <a:effectLst/>
                          <a:latin typeface="Calibri"/>
                          <a:ea typeface="Times New Roman"/>
                          <a:cs typeface="Myriad Pro Light"/>
                        </a:rPr>
                        <a:t>Infrastruktura krytyczna – przedsiębiorcy </a:t>
                      </a:r>
                      <a:br>
                        <a:rPr lang="pl-PL" sz="1600" kern="1200" dirty="0">
                          <a:solidFill>
                            <a:srgbClr val="231F20"/>
                          </a:solidFill>
                          <a:effectLst/>
                          <a:latin typeface="Calibri"/>
                          <a:ea typeface="Times New Roman"/>
                          <a:cs typeface="Myriad Pro Light"/>
                        </a:rPr>
                      </a:br>
                      <a:r>
                        <a:rPr lang="pl-PL" sz="1600" kern="1200" dirty="0">
                          <a:solidFill>
                            <a:srgbClr val="231F20"/>
                          </a:solidFill>
                          <a:effectLst/>
                          <a:latin typeface="Calibri"/>
                          <a:ea typeface="Times New Roman"/>
                          <a:cs typeface="Myriad Pro Light"/>
                        </a:rPr>
                        <a:t>o szczególnym znaczeniu gospodarczo-obronnym</a:t>
                      </a:r>
                      <a:endParaRPr lang="pl-PL" sz="1600" dirty="0">
                        <a:effectLst/>
                        <a:latin typeface="Calibri"/>
                        <a:ea typeface="Calibri"/>
                        <a:cs typeface="Times New Roman"/>
                      </a:endParaRPr>
                    </a:p>
                  </a:txBody>
                  <a:tcPr marL="64096" marR="64096" marT="91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D989"/>
                    </a:solidFill>
                  </a:tcPr>
                </a:tc>
                <a:tc>
                  <a:txBody>
                    <a:bodyPr/>
                    <a:lstStyle/>
                    <a:p>
                      <a:pPr>
                        <a:lnSpc>
                          <a:spcPct val="115000"/>
                        </a:lnSpc>
                        <a:spcAft>
                          <a:spcPts val="0"/>
                        </a:spcAft>
                      </a:pPr>
                      <a:r>
                        <a:rPr lang="pl-PL" sz="1600" b="1" kern="1200" dirty="0">
                          <a:solidFill>
                            <a:srgbClr val="231F20"/>
                          </a:solidFill>
                          <a:effectLst/>
                          <a:latin typeface="Calibri"/>
                          <a:ea typeface="Times New Roman"/>
                          <a:cs typeface="Myriad Pro Light"/>
                        </a:rPr>
                        <a:t>Środowisko i energetyka </a:t>
                      </a:r>
                      <a:endParaRPr lang="pl-PL" sz="1600" dirty="0">
                        <a:effectLst/>
                        <a:latin typeface="Calibri"/>
                        <a:ea typeface="Calibri"/>
                        <a:cs typeface="Times New Roman"/>
                      </a:endParaRPr>
                    </a:p>
                    <a:p>
                      <a:pPr>
                        <a:lnSpc>
                          <a:spcPct val="115000"/>
                        </a:lnSpc>
                        <a:spcAft>
                          <a:spcPts val="0"/>
                        </a:spcAft>
                        <a:tabLst>
                          <a:tab pos="1812290" algn="r"/>
                        </a:tabLst>
                      </a:pPr>
                      <a:r>
                        <a:rPr lang="pl-PL" sz="1600" kern="1200" dirty="0">
                          <a:solidFill>
                            <a:srgbClr val="231F20"/>
                          </a:solidFill>
                          <a:effectLst/>
                          <a:latin typeface="Calibri"/>
                          <a:ea typeface="Times New Roman"/>
                          <a:cs typeface="Myriad Pro Light"/>
                        </a:rPr>
                        <a:t>Zapewnienie gospodarce regionu zdywersyfikowanego zaopatrzenia w energię przy zrównoważonym gospodarowaniu zasobami środowiska</a:t>
                      </a:r>
                      <a:endParaRPr lang="pl-PL" sz="1600" dirty="0">
                        <a:effectLst/>
                        <a:latin typeface="Calibri"/>
                        <a:ea typeface="Calibri"/>
                        <a:cs typeface="Times New Roman"/>
                      </a:endParaRPr>
                    </a:p>
                  </a:txBody>
                  <a:tcPr marL="45357" marR="45357" marT="64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D989"/>
                    </a:solidFill>
                  </a:tcPr>
                </a:tc>
                <a:extLst>
                  <a:ext uri="{0D108BD9-81ED-4DB2-BD59-A6C34878D82A}">
                    <a16:rowId xmlns:a16="http://schemas.microsoft.com/office/drawing/2014/main" xmlns="" val="10002"/>
                  </a:ext>
                </a:extLst>
              </a:tr>
              <a:tr h="1397064">
                <a:tc>
                  <a:txBody>
                    <a:bodyPr/>
                    <a:lstStyle/>
                    <a:p>
                      <a:pPr>
                        <a:lnSpc>
                          <a:spcPct val="115000"/>
                        </a:lnSpc>
                        <a:spcAft>
                          <a:spcPts val="600"/>
                        </a:spcAft>
                      </a:pPr>
                      <a:r>
                        <a:rPr lang="pl-PL" sz="1600" kern="1200" dirty="0">
                          <a:solidFill>
                            <a:srgbClr val="231F20"/>
                          </a:solidFill>
                          <a:effectLst/>
                          <a:latin typeface="Calibri"/>
                          <a:ea typeface="Times New Roman"/>
                          <a:cs typeface="Myriad Pro Light"/>
                        </a:rPr>
                        <a:t>Ochrona dziedzictwa kulturowego oraz krajobrazu kulturowego</a:t>
                      </a:r>
                      <a:endParaRPr lang="pl-PL" sz="1600" dirty="0">
                        <a:effectLst/>
                        <a:latin typeface="Calibri"/>
                        <a:ea typeface="Calibri"/>
                        <a:cs typeface="Times New Roman"/>
                      </a:endParaRPr>
                    </a:p>
                    <a:p>
                      <a:pPr>
                        <a:lnSpc>
                          <a:spcPct val="115000"/>
                        </a:lnSpc>
                        <a:spcAft>
                          <a:spcPts val="600"/>
                        </a:spcAft>
                      </a:pPr>
                      <a:r>
                        <a:rPr lang="pl-PL" sz="1600" kern="1200" dirty="0">
                          <a:solidFill>
                            <a:srgbClr val="231F20"/>
                          </a:solidFill>
                          <a:effectLst/>
                          <a:latin typeface="Calibri"/>
                          <a:ea typeface="Times New Roman"/>
                          <a:cs typeface="Myriad Pro Light"/>
                        </a:rPr>
                        <a:t>Turystyka</a:t>
                      </a:r>
                      <a:endParaRPr lang="pl-PL" sz="1600" dirty="0">
                        <a:effectLst/>
                        <a:latin typeface="Calibri"/>
                        <a:ea typeface="Calibri"/>
                        <a:cs typeface="Times New Roman"/>
                      </a:endParaRPr>
                    </a:p>
                  </a:txBody>
                  <a:tcPr marL="64096" marR="64096" marT="91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B3E6"/>
                    </a:solidFill>
                  </a:tcPr>
                </a:tc>
                <a:tc>
                  <a:txBody>
                    <a:bodyPr/>
                    <a:lstStyle/>
                    <a:p>
                      <a:pPr>
                        <a:lnSpc>
                          <a:spcPct val="115000"/>
                        </a:lnSpc>
                        <a:spcAft>
                          <a:spcPts val="0"/>
                        </a:spcAft>
                      </a:pPr>
                      <a:r>
                        <a:rPr lang="pl-PL" sz="1600" b="1" kern="1200" dirty="0">
                          <a:solidFill>
                            <a:srgbClr val="231F20"/>
                          </a:solidFill>
                          <a:effectLst/>
                          <a:latin typeface="Calibri"/>
                          <a:ea typeface="Times New Roman"/>
                          <a:cs typeface="Myriad Pro Light"/>
                        </a:rPr>
                        <a:t>Kultura i dziedzictwo</a:t>
                      </a:r>
                      <a:endParaRPr lang="pl-PL" sz="1600" dirty="0">
                        <a:effectLst/>
                        <a:latin typeface="Calibri"/>
                        <a:ea typeface="Calibri"/>
                        <a:cs typeface="Times New Roman"/>
                      </a:endParaRPr>
                    </a:p>
                    <a:p>
                      <a:pPr>
                        <a:lnSpc>
                          <a:spcPct val="115000"/>
                        </a:lnSpc>
                        <a:spcAft>
                          <a:spcPts val="0"/>
                        </a:spcAft>
                      </a:pPr>
                      <a:r>
                        <a:rPr lang="pl-PL" sz="1600" kern="1200" dirty="0">
                          <a:solidFill>
                            <a:srgbClr val="231F20"/>
                          </a:solidFill>
                          <a:effectLst/>
                          <a:latin typeface="Calibri"/>
                          <a:ea typeface="Times New Roman"/>
                          <a:cs typeface="Myriad Pro Light"/>
                        </a:rPr>
                        <a:t>Wykorzystanie potencjału kultury i dziedzictwa kulturowego oraz walorów środowiska przyrodniczego dla rozwoju gospodarczego regionu i poprawy jakości życia</a:t>
                      </a:r>
                      <a:endParaRPr lang="pl-PL" sz="1600" dirty="0">
                        <a:effectLst/>
                        <a:latin typeface="Calibri"/>
                        <a:ea typeface="Calibri"/>
                        <a:cs typeface="Times New Roman"/>
                      </a:endParaRPr>
                    </a:p>
                  </a:txBody>
                  <a:tcPr marL="45357" marR="45357" marT="64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B3E6"/>
                    </a:solidFill>
                  </a:tcPr>
                </a:tc>
                <a:extLst>
                  <a:ext uri="{0D108BD9-81ED-4DB2-BD59-A6C34878D82A}">
                    <a16:rowId xmlns:a16="http://schemas.microsoft.com/office/drawing/2014/main" xmlns="" val="10003"/>
                  </a:ext>
                </a:extLst>
              </a:tr>
              <a:tr h="564482">
                <a:tc>
                  <a:txBody>
                    <a:bodyPr/>
                    <a:lstStyle/>
                    <a:p>
                      <a:pPr>
                        <a:lnSpc>
                          <a:spcPct val="115000"/>
                        </a:lnSpc>
                        <a:spcAft>
                          <a:spcPts val="600"/>
                        </a:spcAft>
                      </a:pPr>
                      <a:r>
                        <a:rPr lang="pl-PL" sz="1600" kern="1200" dirty="0">
                          <a:solidFill>
                            <a:srgbClr val="231F20"/>
                          </a:solidFill>
                          <a:effectLst/>
                          <a:latin typeface="Calibri"/>
                          <a:ea typeface="Times New Roman"/>
                          <a:cs typeface="Myriad Pro Light"/>
                        </a:rPr>
                        <a:t>Obszary funkcjonalne – granice i zasady zagospodarowania</a:t>
                      </a:r>
                      <a:endParaRPr lang="pl-PL" sz="1600" dirty="0">
                        <a:effectLst/>
                        <a:latin typeface="Calibri"/>
                        <a:ea typeface="Calibri"/>
                        <a:cs typeface="Times New Roman"/>
                      </a:endParaRPr>
                    </a:p>
                  </a:txBody>
                  <a:tcPr marL="64096" marR="64096" marT="91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nSpc>
                          <a:spcPct val="115000"/>
                        </a:lnSpc>
                        <a:spcAft>
                          <a:spcPts val="0"/>
                        </a:spcAft>
                      </a:pPr>
                      <a:r>
                        <a:rPr lang="pl-PL" sz="1600" kern="1200" dirty="0">
                          <a:solidFill>
                            <a:srgbClr val="231F20"/>
                          </a:solidFill>
                          <a:effectLst/>
                          <a:latin typeface="Calibri"/>
                          <a:ea typeface="Times New Roman"/>
                          <a:cs typeface="Myriad Pro Light"/>
                        </a:rPr>
                        <a:t>Obszary strategicznej interwencji (OSI)</a:t>
                      </a:r>
                      <a:endParaRPr lang="pl-PL" sz="1600" dirty="0">
                        <a:effectLst/>
                        <a:latin typeface="Calibri"/>
                        <a:ea typeface="Calibri"/>
                        <a:cs typeface="Times New Roman"/>
                      </a:endParaRPr>
                    </a:p>
                  </a:txBody>
                  <a:tcPr marL="45357" marR="45357" marT="647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6699491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daty 1">
            <a:extLst>
              <a:ext uri="{FF2B5EF4-FFF2-40B4-BE49-F238E27FC236}">
                <a16:creationId xmlns="" xmlns:a16="http://schemas.microsoft.com/office/drawing/2014/main" id="{F0EC70E2-28BF-49A7-B557-2E03D7FDAA58}"/>
              </a:ext>
            </a:extLst>
          </p:cNvPr>
          <p:cNvSpPr>
            <a:spLocks noGrp="1"/>
          </p:cNvSpPr>
          <p:nvPr>
            <p:ph type="dt" idx="10"/>
          </p:nvPr>
        </p:nvSpPr>
        <p:spPr/>
        <p:txBody>
          <a:bodyPr/>
          <a:lstStyle/>
          <a:p>
            <a:pPr>
              <a:defRPr/>
            </a:pPr>
            <a:r>
              <a:rPr lang="pl-PL" altLang="pl-PL"/>
              <a:t>8.05.14</a:t>
            </a:r>
          </a:p>
        </p:txBody>
      </p:sp>
      <p:pic>
        <p:nvPicPr>
          <p:cNvPr id="4" name="Obraz 3">
            <a:extLst>
              <a:ext uri="{FF2B5EF4-FFF2-40B4-BE49-F238E27FC236}">
                <a16:creationId xmlns="" xmlns:a16="http://schemas.microsoft.com/office/drawing/2014/main" id="{26520EBC-DD37-42AF-A2CD-7C56FE7AA6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6901"/>
          <a:stretch/>
        </p:blipFill>
        <p:spPr>
          <a:xfrm>
            <a:off x="0" y="0"/>
            <a:ext cx="6588224" cy="6801416"/>
          </a:xfrm>
          <a:prstGeom prst="rect">
            <a:avLst/>
          </a:prstGeom>
        </p:spPr>
      </p:pic>
      <p:pic>
        <p:nvPicPr>
          <p:cNvPr id="5" name="Obraz 4">
            <a:extLst>
              <a:ext uri="{FF2B5EF4-FFF2-40B4-BE49-F238E27FC236}">
                <a16:creationId xmlns="" xmlns:a16="http://schemas.microsoft.com/office/drawing/2014/main" id="{4EC6EBAF-D5F9-4251-9145-5F12D198F8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576" t="79613" r="36607" b="11100"/>
          <a:stretch/>
        </p:blipFill>
        <p:spPr>
          <a:xfrm>
            <a:off x="6948264" y="2924944"/>
            <a:ext cx="2061224" cy="1008112"/>
          </a:xfrm>
          <a:prstGeom prst="rect">
            <a:avLst/>
          </a:prstGeom>
        </p:spPr>
      </p:pic>
    </p:spTree>
    <p:extLst>
      <p:ext uri="{BB962C8B-B14F-4D97-AF65-F5344CB8AC3E}">
        <p14:creationId xmlns:p14="http://schemas.microsoft.com/office/powerpoint/2010/main" val="32205176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daty 1">
            <a:extLst>
              <a:ext uri="{FF2B5EF4-FFF2-40B4-BE49-F238E27FC236}">
                <a16:creationId xmlns="" xmlns:a16="http://schemas.microsoft.com/office/drawing/2014/main" id="{0DA7346A-91D4-4097-8C99-22DCFF455439}"/>
              </a:ext>
            </a:extLst>
          </p:cNvPr>
          <p:cNvSpPr>
            <a:spLocks noGrp="1"/>
          </p:cNvSpPr>
          <p:nvPr>
            <p:ph type="dt" idx="10"/>
          </p:nvPr>
        </p:nvSpPr>
        <p:spPr/>
        <p:txBody>
          <a:bodyPr/>
          <a:lstStyle/>
          <a:p>
            <a:pPr>
              <a:defRPr/>
            </a:pPr>
            <a:r>
              <a:rPr lang="pl-PL" altLang="pl-PL"/>
              <a:t>8.05.14</a:t>
            </a:r>
          </a:p>
        </p:txBody>
      </p:sp>
      <p:pic>
        <p:nvPicPr>
          <p:cNvPr id="4" name="Obraz 3">
            <a:extLst>
              <a:ext uri="{FF2B5EF4-FFF2-40B4-BE49-F238E27FC236}">
                <a16:creationId xmlns="" xmlns:a16="http://schemas.microsoft.com/office/drawing/2014/main" id="{4AC2D702-6FDA-44A8-B636-CF02C24105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902" t="11863" r="9490" b="26501"/>
          <a:stretch/>
        </p:blipFill>
        <p:spPr>
          <a:xfrm>
            <a:off x="0" y="-1"/>
            <a:ext cx="6444208" cy="6877927"/>
          </a:xfrm>
          <a:prstGeom prst="rect">
            <a:avLst/>
          </a:prstGeom>
        </p:spPr>
      </p:pic>
      <p:pic>
        <p:nvPicPr>
          <p:cNvPr id="5" name="Obraz 4">
            <a:extLst>
              <a:ext uri="{FF2B5EF4-FFF2-40B4-BE49-F238E27FC236}">
                <a16:creationId xmlns="" xmlns:a16="http://schemas.microsoft.com/office/drawing/2014/main" id="{63E89F4D-B803-4E85-9808-4D5F8AA523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67" t="75101" r="64652" b="3605"/>
          <a:stretch/>
        </p:blipFill>
        <p:spPr>
          <a:xfrm>
            <a:off x="6228184" y="44624"/>
            <a:ext cx="2915816" cy="3006935"/>
          </a:xfrm>
          <a:prstGeom prst="rect">
            <a:avLst/>
          </a:prstGeom>
        </p:spPr>
      </p:pic>
      <p:pic>
        <p:nvPicPr>
          <p:cNvPr id="6" name="Obraz 5">
            <a:extLst>
              <a:ext uri="{FF2B5EF4-FFF2-40B4-BE49-F238E27FC236}">
                <a16:creationId xmlns="" xmlns:a16="http://schemas.microsoft.com/office/drawing/2014/main" id="{9FB6D7F8-32F1-40AF-8604-7AF31A25EE9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316" t="75101" r="32579" b="3605"/>
          <a:stretch/>
        </p:blipFill>
        <p:spPr>
          <a:xfrm>
            <a:off x="6228184" y="3806441"/>
            <a:ext cx="2808312" cy="3006935"/>
          </a:xfrm>
          <a:prstGeom prst="rect">
            <a:avLst/>
          </a:prstGeom>
        </p:spPr>
      </p:pic>
    </p:spTree>
    <p:extLst>
      <p:ext uri="{BB962C8B-B14F-4D97-AF65-F5344CB8AC3E}">
        <p14:creationId xmlns:p14="http://schemas.microsoft.com/office/powerpoint/2010/main" val="25371973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xmlns="" id="{5B39C4DA-8A8C-453D-964A-37624EB319ED}"/>
              </a:ext>
            </a:extLst>
          </p:cNvPr>
          <p:cNvSpPr>
            <a:spLocks noGrp="1"/>
          </p:cNvSpPr>
          <p:nvPr>
            <p:ph type="dt" idx="10"/>
          </p:nvPr>
        </p:nvSpPr>
        <p:spPr/>
        <p:txBody>
          <a:bodyPr/>
          <a:lstStyle/>
          <a:p>
            <a:pPr>
              <a:defRPr/>
            </a:pPr>
            <a:r>
              <a:rPr lang="pl-PL" altLang="pl-PL"/>
              <a:t>8.05.14</a:t>
            </a:r>
          </a:p>
        </p:txBody>
      </p:sp>
      <p:pic>
        <p:nvPicPr>
          <p:cNvPr id="5" name="Obraz 4">
            <a:extLst>
              <a:ext uri="{FF2B5EF4-FFF2-40B4-BE49-F238E27FC236}">
                <a16:creationId xmlns:a16="http://schemas.microsoft.com/office/drawing/2014/main" xmlns="" id="{9DBECFBF-F819-4338-B4C2-02ECF8769F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14" t="74577" r="65254" b="19671"/>
          <a:stretch/>
        </p:blipFill>
        <p:spPr>
          <a:xfrm>
            <a:off x="6599008" y="777026"/>
            <a:ext cx="2483767" cy="648073"/>
          </a:xfrm>
          <a:prstGeom prst="rect">
            <a:avLst/>
          </a:prstGeom>
        </p:spPr>
      </p:pic>
      <p:pic>
        <p:nvPicPr>
          <p:cNvPr id="6" name="Obraz 5">
            <a:extLst>
              <a:ext uri="{FF2B5EF4-FFF2-40B4-BE49-F238E27FC236}">
                <a16:creationId xmlns:a16="http://schemas.microsoft.com/office/drawing/2014/main" xmlns="" id="{0054F2CA-9920-4981-A27E-E64B600A11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944" t="78233" r="32662" b="19850"/>
          <a:stretch/>
        </p:blipFill>
        <p:spPr>
          <a:xfrm>
            <a:off x="6631711" y="1425101"/>
            <a:ext cx="2512289" cy="203700"/>
          </a:xfrm>
          <a:prstGeom prst="rect">
            <a:avLst/>
          </a:prstGeom>
        </p:spPr>
      </p:pic>
      <p:pic>
        <p:nvPicPr>
          <p:cNvPr id="7" name="Obraz 6">
            <a:extLst>
              <a:ext uri="{FF2B5EF4-FFF2-40B4-BE49-F238E27FC236}">
                <a16:creationId xmlns:a16="http://schemas.microsoft.com/office/drawing/2014/main" xmlns="" id="{C0A770E5-6A5C-4CD1-84E8-B6E01236AC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57" t="81138" r="74179" b="5433"/>
          <a:stretch/>
        </p:blipFill>
        <p:spPr>
          <a:xfrm>
            <a:off x="6575372" y="1821689"/>
            <a:ext cx="1933432" cy="1625104"/>
          </a:xfrm>
          <a:prstGeom prst="rect">
            <a:avLst/>
          </a:prstGeom>
        </p:spPr>
      </p:pic>
      <p:sp>
        <p:nvSpPr>
          <p:cNvPr id="8" name="Prostokąt 7">
            <a:extLst>
              <a:ext uri="{FF2B5EF4-FFF2-40B4-BE49-F238E27FC236}">
                <a16:creationId xmlns:a16="http://schemas.microsoft.com/office/drawing/2014/main" xmlns="" id="{BE2A180B-9AA4-44CB-B025-A3D1B7D3BC2D}"/>
              </a:ext>
            </a:extLst>
          </p:cNvPr>
          <p:cNvSpPr/>
          <p:nvPr/>
        </p:nvSpPr>
        <p:spPr bwMode="auto">
          <a:xfrm>
            <a:off x="9036496" y="1196752"/>
            <a:ext cx="107504" cy="288032"/>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pl-PL" sz="1800" b="0" i="0" u="none" strike="noStrike" cap="none" normalizeH="0" baseline="0">
              <a:ln>
                <a:noFill/>
              </a:ln>
              <a:solidFill>
                <a:schemeClr val="bg1"/>
              </a:solidFill>
              <a:effectLst/>
              <a:latin typeface="Arial" charset="0"/>
              <a:ea typeface="SimSun" charset="-122"/>
            </a:endParaRPr>
          </a:p>
        </p:txBody>
      </p:sp>
      <p:pic>
        <p:nvPicPr>
          <p:cNvPr id="1026" name="Picture 2" descr="C:\Users\dpiotrowski\AppData\Local\Microsoft\Windows\Temporary Internet Files\Content.Outlook\AQXP6JHU\obszary funkcjonalne11_05_201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6398"/>
          <a:stretch/>
        </p:blipFill>
        <p:spPr bwMode="auto">
          <a:xfrm>
            <a:off x="0" y="-8989"/>
            <a:ext cx="6597747"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Prostokąt 2"/>
          <p:cNvSpPr/>
          <p:nvPr/>
        </p:nvSpPr>
        <p:spPr>
          <a:xfrm>
            <a:off x="6982984" y="3789040"/>
            <a:ext cx="3332380" cy="885114"/>
          </a:xfrm>
          <a:prstGeom prst="rect">
            <a:avLst/>
          </a:prstGeom>
        </p:spPr>
        <p:txBody>
          <a:bodyPr wrap="square">
            <a:spAutoFit/>
          </a:bodyPr>
          <a:lstStyle/>
          <a:p>
            <a:pPr>
              <a:lnSpc>
                <a:spcPct val="80000"/>
              </a:lnSpc>
            </a:pPr>
            <a:r>
              <a:rPr lang="pl-PL" sz="1600" dirty="0">
                <a:latin typeface="+mj-lt"/>
                <a:ea typeface="Calibri"/>
                <a:cs typeface="Arial" panose="020B0604020202020204" pitchFamily="34" charset="0"/>
              </a:rPr>
              <a:t>Obszary o najniższym </a:t>
            </a:r>
            <a:r>
              <a:rPr lang="pl-PL" sz="1600" dirty="0" smtClean="0">
                <a:latin typeface="+mj-lt"/>
                <a:ea typeface="Calibri"/>
                <a:cs typeface="Arial" panose="020B0604020202020204" pitchFamily="34" charset="0"/>
              </a:rPr>
              <a:t/>
            </a:r>
            <a:br>
              <a:rPr lang="pl-PL" sz="1600" dirty="0" smtClean="0">
                <a:latin typeface="+mj-lt"/>
                <a:ea typeface="Calibri"/>
                <a:cs typeface="Arial" panose="020B0604020202020204" pitchFamily="34" charset="0"/>
              </a:rPr>
            </a:br>
            <a:r>
              <a:rPr lang="pl-PL" sz="1600" dirty="0" smtClean="0">
                <a:latin typeface="+mj-lt"/>
                <a:ea typeface="Calibri"/>
                <a:cs typeface="Arial" panose="020B0604020202020204" pitchFamily="34" charset="0"/>
              </a:rPr>
              <a:t>poziomie dostępu </a:t>
            </a:r>
            <a:br>
              <a:rPr lang="pl-PL" sz="1600" dirty="0" smtClean="0">
                <a:latin typeface="+mj-lt"/>
                <a:ea typeface="Calibri"/>
                <a:cs typeface="Arial" panose="020B0604020202020204" pitchFamily="34" charset="0"/>
              </a:rPr>
            </a:br>
            <a:r>
              <a:rPr lang="pl-PL" sz="1600" dirty="0" smtClean="0">
                <a:latin typeface="+mj-lt"/>
                <a:ea typeface="Calibri"/>
                <a:cs typeface="Arial" panose="020B0604020202020204" pitchFamily="34" charset="0"/>
              </a:rPr>
              <a:t>do </a:t>
            </a:r>
            <a:r>
              <a:rPr lang="pl-PL" sz="1600" dirty="0">
                <a:latin typeface="+mj-lt"/>
                <a:ea typeface="Calibri"/>
                <a:cs typeface="Arial" panose="020B0604020202020204" pitchFamily="34" charset="0"/>
              </a:rPr>
              <a:t>usług publicznych </a:t>
            </a:r>
            <a:br>
              <a:rPr lang="pl-PL" sz="1600" dirty="0">
                <a:latin typeface="+mj-lt"/>
                <a:ea typeface="Calibri"/>
                <a:cs typeface="Arial" panose="020B0604020202020204" pitchFamily="34" charset="0"/>
              </a:rPr>
            </a:br>
            <a:r>
              <a:rPr lang="pl-PL" sz="1600" dirty="0">
                <a:latin typeface="+mj-lt"/>
                <a:ea typeface="Calibri"/>
                <a:cs typeface="Arial" panose="020B0604020202020204" pitchFamily="34" charset="0"/>
              </a:rPr>
              <a:t>wyznaczone w KSRR</a:t>
            </a:r>
          </a:p>
        </p:txBody>
      </p: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94082" y="3770250"/>
            <a:ext cx="388902" cy="233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95271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xmlns="" id="{F0C8570B-3413-405C-ADE3-4E358B896572}"/>
              </a:ext>
            </a:extLst>
          </p:cNvPr>
          <p:cNvSpPr>
            <a:spLocks noGrp="1"/>
          </p:cNvSpPr>
          <p:nvPr>
            <p:ph type="dt" idx="10"/>
          </p:nvPr>
        </p:nvSpPr>
        <p:spPr/>
        <p:txBody>
          <a:bodyPr/>
          <a:lstStyle/>
          <a:p>
            <a:pPr>
              <a:defRPr/>
            </a:pPr>
            <a:r>
              <a:rPr lang="pl-PL" altLang="pl-PL"/>
              <a:t>8.05.14</a:t>
            </a:r>
          </a:p>
        </p:txBody>
      </p:sp>
      <p:pic>
        <p:nvPicPr>
          <p:cNvPr id="11" name="Obraz 10">
            <a:extLst>
              <a:ext uri="{FF2B5EF4-FFF2-40B4-BE49-F238E27FC236}">
                <a16:creationId xmlns:a16="http://schemas.microsoft.com/office/drawing/2014/main" xmlns="" id="{7270A9F2-95D6-4E4C-8E1A-015BC8A56D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199" t="83885" r="85486" b="14608"/>
          <a:stretch/>
        </p:blipFill>
        <p:spPr>
          <a:xfrm>
            <a:off x="6811028" y="2710135"/>
            <a:ext cx="224322" cy="144017"/>
          </a:xfrm>
          <a:prstGeom prst="rect">
            <a:avLst/>
          </a:prstGeom>
        </p:spPr>
      </p:pic>
      <p:pic>
        <p:nvPicPr>
          <p:cNvPr id="12" name="Obraz 11">
            <a:extLst>
              <a:ext uri="{FF2B5EF4-FFF2-40B4-BE49-F238E27FC236}">
                <a16:creationId xmlns:a16="http://schemas.microsoft.com/office/drawing/2014/main" xmlns="" id="{6242995F-54AC-4A18-9D0A-65C7266AA5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199" t="87130" r="84757" b="11264"/>
          <a:stretch/>
        </p:blipFill>
        <p:spPr>
          <a:xfrm>
            <a:off x="7591103" y="2710135"/>
            <a:ext cx="273591" cy="153380"/>
          </a:xfrm>
          <a:prstGeom prst="rect">
            <a:avLst/>
          </a:prstGeom>
        </p:spPr>
      </p:pic>
      <p:pic>
        <p:nvPicPr>
          <p:cNvPr id="14" name="Obraz 13">
            <a:extLst>
              <a:ext uri="{FF2B5EF4-FFF2-40B4-BE49-F238E27FC236}">
                <a16:creationId xmlns:a16="http://schemas.microsoft.com/office/drawing/2014/main" xmlns="" id="{C3CF0DA9-19EB-4213-9CD8-F6F8A54A04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6901"/>
          <a:stretch/>
        </p:blipFill>
        <p:spPr>
          <a:xfrm>
            <a:off x="0" y="47175"/>
            <a:ext cx="6597338" cy="6810825"/>
          </a:xfrm>
          <a:prstGeom prst="rect">
            <a:avLst/>
          </a:prstGeom>
        </p:spPr>
      </p:pic>
      <p:pic>
        <p:nvPicPr>
          <p:cNvPr id="15" name="Obraz 14">
            <a:extLst>
              <a:ext uri="{FF2B5EF4-FFF2-40B4-BE49-F238E27FC236}">
                <a16:creationId xmlns:a16="http://schemas.microsoft.com/office/drawing/2014/main" xmlns="" id="{ECB4FE17-AEE6-47A7-A47B-647D0B0C6A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005" t="74194" r="47370" b="12667"/>
          <a:stretch/>
        </p:blipFill>
        <p:spPr>
          <a:xfrm>
            <a:off x="5091063" y="-45472"/>
            <a:ext cx="3143349" cy="1435687"/>
          </a:xfrm>
          <a:prstGeom prst="rect">
            <a:avLst/>
          </a:prstGeom>
        </p:spPr>
      </p:pic>
      <p:pic>
        <p:nvPicPr>
          <p:cNvPr id="16" name="Obraz 15">
            <a:extLst>
              <a:ext uri="{FF2B5EF4-FFF2-40B4-BE49-F238E27FC236}">
                <a16:creationId xmlns:a16="http://schemas.microsoft.com/office/drawing/2014/main" xmlns="" id="{BBA1079C-0311-4114-8916-C18152F541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6755" t="74194" r="10500" b="12667"/>
          <a:stretch/>
        </p:blipFill>
        <p:spPr>
          <a:xfrm>
            <a:off x="6339419" y="1285359"/>
            <a:ext cx="2533565" cy="1435687"/>
          </a:xfrm>
          <a:prstGeom prst="rect">
            <a:avLst/>
          </a:prstGeom>
        </p:spPr>
      </p:pic>
      <p:pic>
        <p:nvPicPr>
          <p:cNvPr id="8" name="Obraz 7">
            <a:extLst>
              <a:ext uri="{FF2B5EF4-FFF2-40B4-BE49-F238E27FC236}">
                <a16:creationId xmlns:a16="http://schemas.microsoft.com/office/drawing/2014/main" xmlns="" id="{E4C31827-1D20-4536-805A-BF3A1932853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327" t="83597" r="38088" b="14263"/>
          <a:stretch/>
        </p:blipFill>
        <p:spPr>
          <a:xfrm>
            <a:off x="6326740" y="3658508"/>
            <a:ext cx="242551" cy="204500"/>
          </a:xfrm>
          <a:prstGeom prst="rect">
            <a:avLst/>
          </a:prstGeom>
        </p:spPr>
      </p:pic>
      <p:graphicFrame>
        <p:nvGraphicFramePr>
          <p:cNvPr id="17" name="Wykres 16">
            <a:extLst>
              <a:ext uri="{FF2B5EF4-FFF2-40B4-BE49-F238E27FC236}">
                <a16:creationId xmlns:a16="http://schemas.microsoft.com/office/drawing/2014/main" xmlns="" id="{4E17A235-957E-4355-97DB-4D1D5F4FBD70}"/>
              </a:ext>
            </a:extLst>
          </p:cNvPr>
          <p:cNvGraphicFramePr>
            <a:graphicFrameLocks/>
          </p:cNvGraphicFramePr>
          <p:nvPr>
            <p:extLst>
              <p:ext uri="{D42A27DB-BD31-4B8C-83A1-F6EECF244321}">
                <p14:modId xmlns:p14="http://schemas.microsoft.com/office/powerpoint/2010/main" val="1679074457"/>
              </p:ext>
            </p:extLst>
          </p:nvPr>
        </p:nvGraphicFramePr>
        <p:xfrm>
          <a:off x="5901407" y="2646227"/>
          <a:ext cx="4407085" cy="4737629"/>
        </p:xfrm>
        <a:graphic>
          <a:graphicData uri="http://schemas.openxmlformats.org/drawingml/2006/chart">
            <c:chart xmlns:c="http://schemas.openxmlformats.org/drawingml/2006/chart" xmlns:r="http://schemas.openxmlformats.org/officeDocument/2006/relationships" r:id="rId6"/>
          </a:graphicData>
        </a:graphic>
      </p:graphicFrame>
      <p:pic>
        <p:nvPicPr>
          <p:cNvPr id="10" name="Obraz 9">
            <a:extLst>
              <a:ext uri="{FF2B5EF4-FFF2-40B4-BE49-F238E27FC236}">
                <a16:creationId xmlns:a16="http://schemas.microsoft.com/office/drawing/2014/main" xmlns="" id="{7C022E92-79F4-4AF8-BF63-28B26EB40D3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656" t="85266" r="84544" b="13087"/>
          <a:stretch/>
        </p:blipFill>
        <p:spPr>
          <a:xfrm>
            <a:off x="6468769" y="3314067"/>
            <a:ext cx="257137" cy="157364"/>
          </a:xfrm>
          <a:prstGeom prst="rect">
            <a:avLst/>
          </a:prstGeom>
        </p:spPr>
      </p:pic>
      <p:pic>
        <p:nvPicPr>
          <p:cNvPr id="9" name="Obraz 8">
            <a:extLst>
              <a:ext uri="{FF2B5EF4-FFF2-40B4-BE49-F238E27FC236}">
                <a16:creationId xmlns:a16="http://schemas.microsoft.com/office/drawing/2014/main" xmlns="" id="{A7474444-38AA-4898-AAA7-8B36A22E6F0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8458" t="85440" r="37743" b="13053"/>
          <a:stretch/>
        </p:blipFill>
        <p:spPr>
          <a:xfrm>
            <a:off x="6340200" y="2935554"/>
            <a:ext cx="257137" cy="144016"/>
          </a:xfrm>
          <a:prstGeom prst="rect">
            <a:avLst/>
          </a:prstGeom>
        </p:spPr>
      </p:pic>
      <p:pic>
        <p:nvPicPr>
          <p:cNvPr id="13" name="Obraz 12">
            <a:extLst>
              <a:ext uri="{FF2B5EF4-FFF2-40B4-BE49-F238E27FC236}">
                <a16:creationId xmlns:a16="http://schemas.microsoft.com/office/drawing/2014/main" xmlns="" id="{85E443ED-D74A-44DB-A05C-3E627D1023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355" t="82361" r="85453" b="16488"/>
          <a:stretch/>
        </p:blipFill>
        <p:spPr>
          <a:xfrm>
            <a:off x="8085575" y="2952561"/>
            <a:ext cx="216024" cy="110001"/>
          </a:xfrm>
          <a:prstGeom prst="rect">
            <a:avLst/>
          </a:prstGeom>
        </p:spPr>
      </p:pic>
    </p:spTree>
    <p:extLst>
      <p:ext uri="{BB962C8B-B14F-4D97-AF65-F5344CB8AC3E}">
        <p14:creationId xmlns:p14="http://schemas.microsoft.com/office/powerpoint/2010/main" val="16562639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xmlns="" id="{F87D7A1C-3E70-4DC2-813E-571B61FD5E13}"/>
              </a:ext>
            </a:extLst>
          </p:cNvPr>
          <p:cNvSpPr>
            <a:spLocks noGrp="1"/>
          </p:cNvSpPr>
          <p:nvPr>
            <p:ph type="dt" idx="10"/>
          </p:nvPr>
        </p:nvSpPr>
        <p:spPr/>
        <p:txBody>
          <a:bodyPr/>
          <a:lstStyle/>
          <a:p>
            <a:pPr>
              <a:defRPr/>
            </a:pPr>
            <a:r>
              <a:rPr lang="pl-PL" altLang="pl-PL"/>
              <a:t>8.05.14</a:t>
            </a:r>
          </a:p>
        </p:txBody>
      </p:sp>
      <p:pic>
        <p:nvPicPr>
          <p:cNvPr id="11" name="Obraz 10">
            <a:extLst>
              <a:ext uri="{FF2B5EF4-FFF2-40B4-BE49-F238E27FC236}">
                <a16:creationId xmlns:a16="http://schemas.microsoft.com/office/drawing/2014/main" xmlns="" id="{AB5678E6-F6A0-46AD-92A5-CA862C1AC4A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850"/>
          <a:stretch/>
        </p:blipFill>
        <p:spPr>
          <a:xfrm>
            <a:off x="-248" y="0"/>
            <a:ext cx="6576372" cy="6886698"/>
          </a:xfrm>
          <a:prstGeom prst="rect">
            <a:avLst/>
          </a:prstGeom>
        </p:spPr>
      </p:pic>
      <p:pic>
        <p:nvPicPr>
          <p:cNvPr id="12" name="Obraz 11">
            <a:extLst>
              <a:ext uri="{FF2B5EF4-FFF2-40B4-BE49-F238E27FC236}">
                <a16:creationId xmlns:a16="http://schemas.microsoft.com/office/drawing/2014/main" xmlns="" id="{86E67283-E32C-49E7-B15C-8707F85595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005" t="74194" r="47370" b="12667"/>
          <a:stretch/>
        </p:blipFill>
        <p:spPr>
          <a:xfrm>
            <a:off x="6638916" y="309403"/>
            <a:ext cx="2503052" cy="1143239"/>
          </a:xfrm>
          <a:prstGeom prst="rect">
            <a:avLst/>
          </a:prstGeom>
        </p:spPr>
      </p:pic>
      <p:pic>
        <p:nvPicPr>
          <p:cNvPr id="13" name="Obraz 12">
            <a:extLst>
              <a:ext uri="{FF2B5EF4-FFF2-40B4-BE49-F238E27FC236}">
                <a16:creationId xmlns:a16="http://schemas.microsoft.com/office/drawing/2014/main" xmlns="" id="{3AE8E4CB-32D5-4F1D-B5C1-F53821628C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755" t="75467" r="10500" b="12667"/>
          <a:stretch/>
        </p:blipFill>
        <p:spPr>
          <a:xfrm>
            <a:off x="6576124" y="1494124"/>
            <a:ext cx="2017480" cy="1032441"/>
          </a:xfrm>
          <a:prstGeom prst="rect">
            <a:avLst/>
          </a:prstGeom>
        </p:spPr>
      </p:pic>
      <p:graphicFrame>
        <p:nvGraphicFramePr>
          <p:cNvPr id="15" name="Wykres 14">
            <a:extLst>
              <a:ext uri="{FF2B5EF4-FFF2-40B4-BE49-F238E27FC236}">
                <a16:creationId xmlns:a16="http://schemas.microsoft.com/office/drawing/2014/main" xmlns="" id="{6F8BFC17-9BE6-4D48-A825-00386CA5700B}"/>
              </a:ext>
            </a:extLst>
          </p:cNvPr>
          <p:cNvGraphicFramePr>
            <a:graphicFrameLocks/>
          </p:cNvGraphicFramePr>
          <p:nvPr>
            <p:extLst>
              <p:ext uri="{D42A27DB-BD31-4B8C-83A1-F6EECF244321}">
                <p14:modId xmlns:p14="http://schemas.microsoft.com/office/powerpoint/2010/main" val="3753876558"/>
              </p:ext>
            </p:extLst>
          </p:nvPr>
        </p:nvGraphicFramePr>
        <p:xfrm>
          <a:off x="5724128" y="2568048"/>
          <a:ext cx="5156217" cy="4802506"/>
        </p:xfrm>
        <a:graphic>
          <a:graphicData uri="http://schemas.openxmlformats.org/drawingml/2006/chart">
            <c:chart xmlns:c="http://schemas.openxmlformats.org/drawingml/2006/chart" xmlns:r="http://schemas.openxmlformats.org/officeDocument/2006/relationships" r:id="rId4"/>
          </a:graphicData>
        </a:graphic>
      </p:graphicFrame>
      <p:pic>
        <p:nvPicPr>
          <p:cNvPr id="16" name="Obraz 15">
            <a:extLst>
              <a:ext uri="{FF2B5EF4-FFF2-40B4-BE49-F238E27FC236}">
                <a16:creationId xmlns:a16="http://schemas.microsoft.com/office/drawing/2014/main" xmlns="" id="{50DA0FD8-CAF1-4705-9DA8-FC9BF33E66C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458" t="85440" r="37743" b="13053"/>
          <a:stretch/>
        </p:blipFill>
        <p:spPr>
          <a:xfrm>
            <a:off x="6576124" y="3645024"/>
            <a:ext cx="257137" cy="144016"/>
          </a:xfrm>
          <a:prstGeom prst="rect">
            <a:avLst/>
          </a:prstGeom>
        </p:spPr>
      </p:pic>
      <p:pic>
        <p:nvPicPr>
          <p:cNvPr id="17" name="Obraz 16">
            <a:extLst>
              <a:ext uri="{FF2B5EF4-FFF2-40B4-BE49-F238E27FC236}">
                <a16:creationId xmlns:a16="http://schemas.microsoft.com/office/drawing/2014/main" xmlns="" id="{5A274FD2-200F-4B10-A33E-311288C3061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8352" t="80632" r="39099" b="18050"/>
          <a:stretch/>
        </p:blipFill>
        <p:spPr>
          <a:xfrm>
            <a:off x="6636032" y="3299333"/>
            <a:ext cx="197229" cy="144016"/>
          </a:xfrm>
          <a:prstGeom prst="rect">
            <a:avLst/>
          </a:prstGeom>
        </p:spPr>
      </p:pic>
      <p:pic>
        <p:nvPicPr>
          <p:cNvPr id="18" name="Obraz 17">
            <a:extLst>
              <a:ext uri="{FF2B5EF4-FFF2-40B4-BE49-F238E27FC236}">
                <a16:creationId xmlns:a16="http://schemas.microsoft.com/office/drawing/2014/main" xmlns="" id="{31BF90F9-0A15-4928-916B-AF8A8DBA90E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656" t="85266" r="84544" b="13087"/>
          <a:stretch/>
        </p:blipFill>
        <p:spPr>
          <a:xfrm>
            <a:off x="6666293" y="2868084"/>
            <a:ext cx="257137" cy="157364"/>
          </a:xfrm>
          <a:prstGeom prst="rect">
            <a:avLst/>
          </a:prstGeom>
        </p:spPr>
      </p:pic>
      <p:pic>
        <p:nvPicPr>
          <p:cNvPr id="19" name="Obraz 18">
            <a:extLst>
              <a:ext uri="{FF2B5EF4-FFF2-40B4-BE49-F238E27FC236}">
                <a16:creationId xmlns:a16="http://schemas.microsoft.com/office/drawing/2014/main" xmlns="" id="{3514469A-D912-4E0A-BA49-F971B5ABC11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005" t="80828" r="85203" b="17732"/>
          <a:stretch/>
        </p:blipFill>
        <p:spPr>
          <a:xfrm>
            <a:off x="7277410" y="2704546"/>
            <a:ext cx="216024" cy="157365"/>
          </a:xfrm>
          <a:prstGeom prst="rect">
            <a:avLst/>
          </a:prstGeom>
        </p:spPr>
      </p:pic>
      <p:pic>
        <p:nvPicPr>
          <p:cNvPr id="20" name="Obraz 19">
            <a:extLst>
              <a:ext uri="{FF2B5EF4-FFF2-40B4-BE49-F238E27FC236}">
                <a16:creationId xmlns:a16="http://schemas.microsoft.com/office/drawing/2014/main" xmlns="" id="{F9CE3D72-53CD-4451-9578-A555795FFDD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355" t="82361" r="85453" b="16488"/>
          <a:stretch/>
        </p:blipFill>
        <p:spPr>
          <a:xfrm>
            <a:off x="7978696" y="2748696"/>
            <a:ext cx="216024" cy="110001"/>
          </a:xfrm>
          <a:prstGeom prst="rect">
            <a:avLst/>
          </a:prstGeom>
        </p:spPr>
      </p:pic>
    </p:spTree>
    <p:extLst>
      <p:ext uri="{BB962C8B-B14F-4D97-AF65-F5344CB8AC3E}">
        <p14:creationId xmlns:p14="http://schemas.microsoft.com/office/powerpoint/2010/main" val="2200215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xmlns="" id="{46228BCE-E3C9-49FB-AC22-B247AE29FA0B}"/>
              </a:ext>
            </a:extLst>
          </p:cNvPr>
          <p:cNvSpPr>
            <a:spLocks noGrp="1"/>
          </p:cNvSpPr>
          <p:nvPr>
            <p:ph type="dt" idx="10"/>
          </p:nvPr>
        </p:nvSpPr>
        <p:spPr/>
        <p:txBody>
          <a:bodyPr/>
          <a:lstStyle/>
          <a:p>
            <a:pPr>
              <a:defRPr/>
            </a:pPr>
            <a:r>
              <a:rPr lang="pl-PL" altLang="pl-PL"/>
              <a:t>8.05.14</a:t>
            </a:r>
          </a:p>
        </p:txBody>
      </p:sp>
      <p:pic>
        <p:nvPicPr>
          <p:cNvPr id="4" name="Obraz 3">
            <a:extLst>
              <a:ext uri="{FF2B5EF4-FFF2-40B4-BE49-F238E27FC236}">
                <a16:creationId xmlns:a16="http://schemas.microsoft.com/office/drawing/2014/main" xmlns="" id="{2F81B9F3-B8E4-42C5-8A08-A9DD495403A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6501"/>
          <a:stretch/>
        </p:blipFill>
        <p:spPr>
          <a:xfrm>
            <a:off x="0" y="0"/>
            <a:ext cx="6588224" cy="6838568"/>
          </a:xfrm>
          <a:prstGeom prst="rect">
            <a:avLst/>
          </a:prstGeom>
        </p:spPr>
      </p:pic>
      <p:pic>
        <p:nvPicPr>
          <p:cNvPr id="10" name="Obraz 9">
            <a:extLst>
              <a:ext uri="{FF2B5EF4-FFF2-40B4-BE49-F238E27FC236}">
                <a16:creationId xmlns:a16="http://schemas.microsoft.com/office/drawing/2014/main" xmlns="" id="{F9B4A33E-5DF7-4DB3-AAEF-4816E485B6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023" t="75071" r="47537" b="11828"/>
          <a:stretch/>
        </p:blipFill>
        <p:spPr>
          <a:xfrm>
            <a:off x="5091063" y="20657"/>
            <a:ext cx="3374775" cy="1544057"/>
          </a:xfrm>
          <a:prstGeom prst="rect">
            <a:avLst/>
          </a:prstGeom>
        </p:spPr>
      </p:pic>
      <p:pic>
        <p:nvPicPr>
          <p:cNvPr id="11" name="Obraz 10">
            <a:extLst>
              <a:ext uri="{FF2B5EF4-FFF2-40B4-BE49-F238E27FC236}">
                <a16:creationId xmlns:a16="http://schemas.microsoft.com/office/drawing/2014/main" xmlns="" id="{3438F56F-CF6D-4DE9-8C79-9ADF0B6F8E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6709" t="75071" r="10502" b="13466"/>
          <a:stretch/>
        </p:blipFill>
        <p:spPr>
          <a:xfrm>
            <a:off x="6264188" y="1529268"/>
            <a:ext cx="2736304" cy="1351017"/>
          </a:xfrm>
          <a:prstGeom prst="rect">
            <a:avLst/>
          </a:prstGeom>
        </p:spPr>
      </p:pic>
      <p:pic>
        <p:nvPicPr>
          <p:cNvPr id="15" name="Obraz 14">
            <a:extLst>
              <a:ext uri="{FF2B5EF4-FFF2-40B4-BE49-F238E27FC236}">
                <a16:creationId xmlns:a16="http://schemas.microsoft.com/office/drawing/2014/main" xmlns="" id="{1D0B762C-A979-407D-A89E-FCA51B07A4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133" t="89320" r="36821" b="60"/>
          <a:stretch/>
        </p:blipFill>
        <p:spPr>
          <a:xfrm>
            <a:off x="4795130" y="4797152"/>
            <a:ext cx="4176464" cy="1251660"/>
          </a:xfrm>
          <a:prstGeom prst="rect">
            <a:avLst/>
          </a:prstGeom>
        </p:spPr>
      </p:pic>
    </p:spTree>
    <p:extLst>
      <p:ext uri="{BB962C8B-B14F-4D97-AF65-F5344CB8AC3E}">
        <p14:creationId xmlns:p14="http://schemas.microsoft.com/office/powerpoint/2010/main" val="1456225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1"/>
          <p:cNvGrpSpPr>
            <a:grpSpLocks/>
          </p:cNvGrpSpPr>
          <p:nvPr/>
        </p:nvGrpSpPr>
        <p:grpSpPr bwMode="auto">
          <a:xfrm>
            <a:off x="-24319" y="391318"/>
            <a:ext cx="9142413" cy="1001713"/>
            <a:chOff x="0" y="64"/>
            <a:chExt cx="5759" cy="631"/>
          </a:xfrm>
        </p:grpSpPr>
        <p:sp>
          <p:nvSpPr>
            <p:cNvPr id="12301" name="Rectangle 2"/>
            <p:cNvSpPr>
              <a:spLocks noChangeArrowheads="1"/>
            </p:cNvSpPr>
            <p:nvPr/>
          </p:nvSpPr>
          <p:spPr bwMode="auto">
            <a:xfrm>
              <a:off x="0" y="540"/>
              <a:ext cx="5759" cy="44"/>
            </a:xfrm>
            <a:prstGeom prst="rect">
              <a:avLst/>
            </a:prstGeom>
            <a:solidFill>
              <a:srgbClr val="B4DE86"/>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pic>
          <p:nvPicPr>
            <p:cNvPr id="123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 y="64"/>
              <a:ext cx="359" cy="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03" name="Rectangle 4"/>
            <p:cNvSpPr>
              <a:spLocks noChangeArrowheads="1"/>
            </p:cNvSpPr>
            <p:nvPr/>
          </p:nvSpPr>
          <p:spPr bwMode="auto">
            <a:xfrm>
              <a:off x="0" y="606"/>
              <a:ext cx="5759" cy="89"/>
            </a:xfrm>
            <a:prstGeom prst="rect">
              <a:avLst/>
            </a:prstGeom>
            <a:solidFill>
              <a:srgbClr val="006C3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grpSp>
      <p:sp>
        <p:nvSpPr>
          <p:cNvPr id="4107" name="Text Box 11"/>
          <p:cNvSpPr txBox="1">
            <a:spLocks noChangeArrowheads="1"/>
          </p:cNvSpPr>
          <p:nvPr/>
        </p:nvSpPr>
        <p:spPr bwMode="auto">
          <a:xfrm>
            <a:off x="31814" y="67569"/>
            <a:ext cx="9112185" cy="107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9pPr>
          </a:lstStyle>
          <a:p>
            <a:pPr algn="ctr" defTabSz="449263" fontAlgn="base">
              <a:spcBef>
                <a:spcPct val="0"/>
              </a:spcBef>
              <a:spcAft>
                <a:spcPct val="0"/>
              </a:spcAft>
              <a:buSzPct val="100000"/>
              <a:defRPr/>
            </a:pPr>
            <a:r>
              <a:rPr lang="pl-PL" altLang="pl-PL" sz="3200" b="1" dirty="0">
                <a:solidFill>
                  <a:srgbClr val="006600"/>
                </a:solidFill>
                <a:effectLst>
                  <a:outerShdw blurRad="38100" dist="38100" dir="2700000" algn="tl">
                    <a:srgbClr val="C0C0C0"/>
                  </a:outerShdw>
                </a:effectLst>
                <a:latin typeface="Calibri" pitchFamily="32" charset="0"/>
              </a:rPr>
              <a:t>Plan zagospodarowania </a:t>
            </a:r>
            <a:br>
              <a:rPr lang="pl-PL" altLang="pl-PL" sz="3200" b="1" dirty="0">
                <a:solidFill>
                  <a:srgbClr val="006600"/>
                </a:solidFill>
                <a:effectLst>
                  <a:outerShdw blurRad="38100" dist="38100" dir="2700000" algn="tl">
                    <a:srgbClr val="C0C0C0"/>
                  </a:outerShdw>
                </a:effectLst>
                <a:latin typeface="Calibri" pitchFamily="32" charset="0"/>
              </a:rPr>
            </a:br>
            <a:r>
              <a:rPr lang="pl-PL" altLang="pl-PL" sz="3200" b="1" dirty="0">
                <a:solidFill>
                  <a:srgbClr val="006600"/>
                </a:solidFill>
                <a:effectLst>
                  <a:outerShdw blurRad="38100" dist="38100" dir="2700000" algn="tl">
                    <a:srgbClr val="C0C0C0"/>
                  </a:outerShdw>
                </a:effectLst>
                <a:latin typeface="Calibri" pitchFamily="32" charset="0"/>
              </a:rPr>
              <a:t>przestrzennego województwa </a:t>
            </a:r>
          </a:p>
        </p:txBody>
      </p:sp>
      <p:pic>
        <p:nvPicPr>
          <p:cNvPr id="1229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675" y="6408738"/>
            <a:ext cx="1428750" cy="38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Prostokąt 1"/>
          <p:cNvSpPr/>
          <p:nvPr/>
        </p:nvSpPr>
        <p:spPr>
          <a:xfrm>
            <a:off x="189994" y="1556792"/>
            <a:ext cx="8798431" cy="5109091"/>
          </a:xfrm>
          <a:prstGeom prst="rect">
            <a:avLst/>
          </a:prstGeom>
        </p:spPr>
        <p:txBody>
          <a:bodyPr wrap="square">
            <a:spAutoFit/>
          </a:bodyPr>
          <a:lstStyle/>
          <a:p>
            <a:pPr algn="just">
              <a:lnSpc>
                <a:spcPct val="115000"/>
              </a:lnSpc>
              <a:spcAft>
                <a:spcPts val="1200"/>
              </a:spcAft>
              <a:buClr>
                <a:srgbClr val="006600"/>
              </a:buClr>
              <a:buFont typeface="Wingdings" pitchFamily="2" charset="2"/>
              <a:buChar char="Ø"/>
            </a:pPr>
            <a:r>
              <a:rPr lang="pl-PL" sz="2000" dirty="0" smtClean="0">
                <a:solidFill>
                  <a:srgbClr val="000000"/>
                </a:solidFill>
                <a:latin typeface="Arial" panose="020B0604020202020204" pitchFamily="34" charset="0"/>
                <a:ea typeface="Calibri"/>
                <a:cs typeface="Arial" panose="020B0604020202020204" pitchFamily="34" charset="0"/>
              </a:rPr>
              <a:t>  Plan </a:t>
            </a:r>
            <a:r>
              <a:rPr lang="pl-PL" sz="2000" dirty="0">
                <a:solidFill>
                  <a:srgbClr val="000000"/>
                </a:solidFill>
                <a:latin typeface="Arial" panose="020B0604020202020204" pitchFamily="34" charset="0"/>
                <a:ea typeface="Calibri"/>
                <a:cs typeface="Arial" panose="020B0604020202020204" pitchFamily="34" charset="0"/>
              </a:rPr>
              <a:t>jest dokumentem </a:t>
            </a:r>
            <a:r>
              <a:rPr lang="pl-PL" sz="2000" b="1" dirty="0">
                <a:solidFill>
                  <a:srgbClr val="000000"/>
                </a:solidFill>
                <a:latin typeface="Arial" panose="020B0604020202020204" pitchFamily="34" charset="0"/>
                <a:ea typeface="Calibri"/>
                <a:cs typeface="Arial" panose="020B0604020202020204" pitchFamily="34" charset="0"/>
              </a:rPr>
              <a:t>określającym zasady organizacji przestrzennej </a:t>
            </a:r>
            <a:r>
              <a:rPr lang="pl-PL" sz="2000" b="1" dirty="0" smtClean="0">
                <a:solidFill>
                  <a:srgbClr val="000000"/>
                </a:solidFill>
                <a:latin typeface="Arial" panose="020B0604020202020204" pitchFamily="34" charset="0"/>
                <a:ea typeface="Calibri"/>
                <a:cs typeface="Arial" panose="020B0604020202020204" pitchFamily="34" charset="0"/>
              </a:rPr>
              <a:t>regionu</a:t>
            </a:r>
            <a:endParaRPr lang="pl-PL" sz="2000" b="1" dirty="0">
              <a:ea typeface="Calibri"/>
              <a:cs typeface="Times New Roman"/>
            </a:endParaRPr>
          </a:p>
          <a:p>
            <a:pPr algn="just">
              <a:lnSpc>
                <a:spcPct val="115000"/>
              </a:lnSpc>
              <a:spcAft>
                <a:spcPts val="1200"/>
              </a:spcAft>
              <a:buClr>
                <a:srgbClr val="006600"/>
              </a:buClr>
              <a:buFont typeface="Wingdings" pitchFamily="2" charset="2"/>
              <a:buChar char="Ø"/>
            </a:pPr>
            <a:r>
              <a:rPr lang="pl-PL" sz="2000" dirty="0" smtClean="0">
                <a:latin typeface="Arial"/>
                <a:ea typeface="Calibri"/>
                <a:cs typeface="Times New Roman"/>
              </a:rPr>
              <a:t>  PZPW jest </a:t>
            </a:r>
            <a:r>
              <a:rPr lang="pl-PL" sz="2000" b="1" dirty="0" smtClean="0">
                <a:latin typeface="Arial"/>
                <a:ea typeface="Calibri"/>
                <a:cs typeface="Times New Roman"/>
              </a:rPr>
              <a:t>aktem planowania o charakterze ogólnym</a:t>
            </a:r>
            <a:r>
              <a:rPr lang="pl-PL" sz="2000" dirty="0" smtClean="0">
                <a:latin typeface="Arial"/>
                <a:ea typeface="Calibri"/>
                <a:cs typeface="Times New Roman"/>
              </a:rPr>
              <a:t>, nie mającym charakteru powszechnie obowiązującego źródła prawa</a:t>
            </a:r>
          </a:p>
          <a:p>
            <a:pPr algn="just">
              <a:lnSpc>
                <a:spcPct val="115000"/>
              </a:lnSpc>
              <a:spcAft>
                <a:spcPts val="1200"/>
              </a:spcAft>
              <a:buClr>
                <a:srgbClr val="006600"/>
              </a:buClr>
              <a:buFont typeface="Wingdings" pitchFamily="2" charset="2"/>
              <a:buChar char="Ø"/>
            </a:pPr>
            <a:r>
              <a:rPr lang="pl-PL" sz="2000" b="1" dirty="0" smtClean="0">
                <a:latin typeface="Arial"/>
                <a:ea typeface="Calibri"/>
                <a:cs typeface="Times New Roman"/>
              </a:rPr>
              <a:t>  Ustalenia </a:t>
            </a:r>
            <a:r>
              <a:rPr lang="pl-PL" sz="2000" b="1" dirty="0">
                <a:latin typeface="Arial"/>
                <a:ea typeface="Calibri"/>
                <a:cs typeface="Times New Roman"/>
              </a:rPr>
              <a:t>PZPW nie stanowią prawa miejscowego </a:t>
            </a:r>
            <a:r>
              <a:rPr lang="pl-PL" sz="2000" dirty="0">
                <a:latin typeface="Arial"/>
                <a:ea typeface="Calibri"/>
                <a:cs typeface="Times New Roman"/>
              </a:rPr>
              <a:t>i tym samym </a:t>
            </a:r>
            <a:br>
              <a:rPr lang="pl-PL" sz="2000" dirty="0">
                <a:latin typeface="Arial"/>
                <a:ea typeface="Calibri"/>
                <a:cs typeface="Times New Roman"/>
              </a:rPr>
            </a:br>
            <a:r>
              <a:rPr lang="pl-PL" sz="2000" dirty="0">
                <a:latin typeface="Arial"/>
                <a:ea typeface="Calibri"/>
                <a:cs typeface="Times New Roman"/>
              </a:rPr>
              <a:t>nie naruszają autonomii gmin w zakresie gospodarki przestrzennej</a:t>
            </a:r>
            <a:endParaRPr lang="pl-PL" sz="2000" dirty="0">
              <a:ea typeface="Calibri"/>
              <a:cs typeface="Times New Roman"/>
            </a:endParaRPr>
          </a:p>
          <a:p>
            <a:pPr algn="just">
              <a:lnSpc>
                <a:spcPct val="115000"/>
              </a:lnSpc>
              <a:spcAft>
                <a:spcPts val="1200"/>
              </a:spcAft>
              <a:buClr>
                <a:srgbClr val="006600"/>
              </a:buClr>
              <a:buFont typeface="Wingdings" pitchFamily="2" charset="2"/>
              <a:buChar char="Ø"/>
            </a:pPr>
            <a:r>
              <a:rPr lang="pl-PL" sz="2000" dirty="0" smtClean="0">
                <a:latin typeface="Arial"/>
                <a:ea typeface="Calibri"/>
                <a:cs typeface="Times New Roman"/>
              </a:rPr>
              <a:t>  Ustalenia </a:t>
            </a:r>
            <a:r>
              <a:rPr lang="pl-PL" sz="2000" dirty="0">
                <a:latin typeface="Arial"/>
                <a:ea typeface="Calibri"/>
                <a:cs typeface="Times New Roman"/>
              </a:rPr>
              <a:t>PZPW </a:t>
            </a:r>
            <a:r>
              <a:rPr lang="pl-PL" sz="2000" b="1" dirty="0">
                <a:latin typeface="Arial"/>
                <a:ea typeface="Calibri"/>
                <a:cs typeface="Times New Roman"/>
              </a:rPr>
              <a:t>są aktem kierownictwa wewnętrznego województwa </a:t>
            </a:r>
            <a:br>
              <a:rPr lang="pl-PL" sz="2000" b="1" dirty="0">
                <a:latin typeface="Arial"/>
                <a:ea typeface="Calibri"/>
                <a:cs typeface="Times New Roman"/>
              </a:rPr>
            </a:br>
            <a:r>
              <a:rPr lang="pl-PL" sz="2000" dirty="0">
                <a:latin typeface="Arial"/>
                <a:ea typeface="Calibri"/>
                <a:cs typeface="Times New Roman"/>
              </a:rPr>
              <a:t>i są wiążące dla organów administracji</a:t>
            </a:r>
          </a:p>
          <a:p>
            <a:pPr algn="just">
              <a:lnSpc>
                <a:spcPct val="115000"/>
              </a:lnSpc>
              <a:spcAft>
                <a:spcPts val="1200"/>
              </a:spcAft>
              <a:buClr>
                <a:srgbClr val="006600"/>
              </a:buClr>
              <a:buFont typeface="Wingdings" pitchFamily="2" charset="2"/>
              <a:buChar char="Ø"/>
            </a:pPr>
            <a:r>
              <a:rPr lang="pl-PL" sz="2000" dirty="0" smtClean="0">
                <a:solidFill>
                  <a:srgbClr val="000000"/>
                </a:solidFill>
                <a:latin typeface="Arial" panose="020B0604020202020204" pitchFamily="34" charset="0"/>
                <a:ea typeface="Calibri"/>
                <a:cs typeface="Arial" panose="020B0604020202020204" pitchFamily="34" charset="0"/>
              </a:rPr>
              <a:t>  Ogólne </a:t>
            </a:r>
            <a:r>
              <a:rPr lang="pl-PL" sz="2000" dirty="0">
                <a:solidFill>
                  <a:srgbClr val="000000"/>
                </a:solidFill>
                <a:latin typeface="Arial" panose="020B0604020202020204" pitchFamily="34" charset="0"/>
                <a:ea typeface="Calibri"/>
                <a:cs typeface="Arial" panose="020B0604020202020204" pitchFamily="34" charset="0"/>
              </a:rPr>
              <a:t>zapisy PZPW w zakresie ICP, </a:t>
            </a:r>
            <a:r>
              <a:rPr lang="pl-PL" sz="2000" b="1" dirty="0">
                <a:solidFill>
                  <a:srgbClr val="000000"/>
                </a:solidFill>
                <a:latin typeface="Arial" panose="020B0604020202020204" pitchFamily="34" charset="0"/>
                <a:ea typeface="Calibri"/>
                <a:cs typeface="Arial" panose="020B0604020202020204" pitchFamily="34" charset="0"/>
              </a:rPr>
              <a:t>nie precyzują szczegółowej lokalizacji inwestycji</a:t>
            </a:r>
            <a:r>
              <a:rPr lang="pl-PL" sz="2000" dirty="0">
                <a:solidFill>
                  <a:srgbClr val="000000"/>
                </a:solidFill>
                <a:latin typeface="Arial" panose="020B0604020202020204" pitchFamily="34" charset="0"/>
                <a:ea typeface="Calibri"/>
                <a:cs typeface="Arial" panose="020B0604020202020204" pitchFamily="34" charset="0"/>
              </a:rPr>
              <a:t> – nie naruszają interesu prawnego gmin i osób fizycznych</a:t>
            </a:r>
            <a:endParaRPr lang="pl-PL" sz="2000" dirty="0">
              <a:ea typeface="Calibri"/>
              <a:cs typeface="Times New Roman"/>
            </a:endParaRPr>
          </a:p>
          <a:p>
            <a:pPr algn="just">
              <a:lnSpc>
                <a:spcPct val="115000"/>
              </a:lnSpc>
              <a:spcAft>
                <a:spcPts val="0"/>
              </a:spcAft>
              <a:buClr>
                <a:srgbClr val="006600"/>
              </a:buClr>
            </a:pPr>
            <a:r>
              <a:rPr lang="pl-PL" sz="2000" dirty="0">
                <a:latin typeface="Arial"/>
                <a:ea typeface="Calibri"/>
                <a:cs typeface="Times New Roman"/>
              </a:rPr>
              <a:t> </a:t>
            </a:r>
            <a:endParaRPr lang="pl-PL" sz="2000" dirty="0">
              <a:ea typeface="Calibri"/>
              <a:cs typeface="Times New Roman"/>
            </a:endParaRPr>
          </a:p>
        </p:txBody>
      </p:sp>
    </p:spTree>
    <p:extLst>
      <p:ext uri="{BB962C8B-B14F-4D97-AF65-F5344CB8AC3E}">
        <p14:creationId xmlns:p14="http://schemas.microsoft.com/office/powerpoint/2010/main" val="35061540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xmlns="" id="{D1C1A8BA-3845-4216-B2FB-1DE0FD871FD6}"/>
              </a:ext>
            </a:extLst>
          </p:cNvPr>
          <p:cNvSpPr>
            <a:spLocks noGrp="1"/>
          </p:cNvSpPr>
          <p:nvPr>
            <p:ph type="dt" idx="10"/>
          </p:nvPr>
        </p:nvSpPr>
        <p:spPr/>
        <p:txBody>
          <a:bodyPr/>
          <a:lstStyle/>
          <a:p>
            <a:pPr>
              <a:defRPr/>
            </a:pPr>
            <a:r>
              <a:rPr lang="pl-PL" altLang="pl-PL"/>
              <a:t>8.05.14</a:t>
            </a:r>
          </a:p>
        </p:txBody>
      </p:sp>
      <p:pic>
        <p:nvPicPr>
          <p:cNvPr id="6" name="Obraz 5">
            <a:extLst>
              <a:ext uri="{FF2B5EF4-FFF2-40B4-BE49-F238E27FC236}">
                <a16:creationId xmlns:a16="http://schemas.microsoft.com/office/drawing/2014/main" xmlns="" id="{2F01E08F-51F6-490D-AFE6-880AC87806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850"/>
          <a:stretch/>
        </p:blipFill>
        <p:spPr>
          <a:xfrm>
            <a:off x="13290" y="0"/>
            <a:ext cx="6574934" cy="6885192"/>
          </a:xfrm>
          <a:prstGeom prst="rect">
            <a:avLst/>
          </a:prstGeom>
        </p:spPr>
      </p:pic>
      <p:pic>
        <p:nvPicPr>
          <p:cNvPr id="10" name="Obraz 9">
            <a:extLst>
              <a:ext uri="{FF2B5EF4-FFF2-40B4-BE49-F238E27FC236}">
                <a16:creationId xmlns:a16="http://schemas.microsoft.com/office/drawing/2014/main" xmlns="" id="{04C33776-6B28-4F13-9D8D-753E47D1DE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023" t="75071" r="47537" b="12764"/>
          <a:stretch/>
        </p:blipFill>
        <p:spPr>
          <a:xfrm>
            <a:off x="6588224" y="476672"/>
            <a:ext cx="2542486" cy="1080120"/>
          </a:xfrm>
          <a:prstGeom prst="rect">
            <a:avLst/>
          </a:prstGeom>
        </p:spPr>
      </p:pic>
      <p:pic>
        <p:nvPicPr>
          <p:cNvPr id="11" name="Obraz 10">
            <a:extLst>
              <a:ext uri="{FF2B5EF4-FFF2-40B4-BE49-F238E27FC236}">
                <a16:creationId xmlns:a16="http://schemas.microsoft.com/office/drawing/2014/main" xmlns="" id="{645033D3-A633-4309-8111-B3142C4B9B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709" t="75071" r="10502" b="13466"/>
          <a:stretch/>
        </p:blipFill>
        <p:spPr>
          <a:xfrm>
            <a:off x="6516216" y="1562010"/>
            <a:ext cx="2061475" cy="1017828"/>
          </a:xfrm>
          <a:prstGeom prst="rect">
            <a:avLst/>
          </a:prstGeom>
        </p:spPr>
      </p:pic>
      <p:pic>
        <p:nvPicPr>
          <p:cNvPr id="12" name="Obraz 11">
            <a:extLst>
              <a:ext uri="{FF2B5EF4-FFF2-40B4-BE49-F238E27FC236}">
                <a16:creationId xmlns:a16="http://schemas.microsoft.com/office/drawing/2014/main" xmlns="" id="{A1C8158B-2C96-4FA8-88D3-19F0A359B7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33" t="89320" r="48830" b="3037"/>
          <a:stretch/>
        </p:blipFill>
        <p:spPr>
          <a:xfrm>
            <a:off x="6606565" y="2708920"/>
            <a:ext cx="2537435" cy="720080"/>
          </a:xfrm>
          <a:prstGeom prst="rect">
            <a:avLst/>
          </a:prstGeom>
        </p:spPr>
      </p:pic>
      <p:pic>
        <p:nvPicPr>
          <p:cNvPr id="13" name="Obraz 12">
            <a:extLst>
              <a:ext uri="{FF2B5EF4-FFF2-40B4-BE49-F238E27FC236}">
                <a16:creationId xmlns:a16="http://schemas.microsoft.com/office/drawing/2014/main" xmlns="" id="{E510FD94-97E0-409D-BA32-B329E67F41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133" t="96199" r="52600" b="1508"/>
          <a:stretch/>
        </p:blipFill>
        <p:spPr>
          <a:xfrm>
            <a:off x="6606565" y="3385433"/>
            <a:ext cx="2285915" cy="216024"/>
          </a:xfrm>
          <a:prstGeom prst="rect">
            <a:avLst/>
          </a:prstGeom>
        </p:spPr>
      </p:pic>
      <p:pic>
        <p:nvPicPr>
          <p:cNvPr id="14" name="Obraz 13">
            <a:extLst>
              <a:ext uri="{FF2B5EF4-FFF2-40B4-BE49-F238E27FC236}">
                <a16:creationId xmlns:a16="http://schemas.microsoft.com/office/drawing/2014/main" xmlns="" id="{CB7F7244-968B-467D-913F-FACF8135C7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6595" t="96199" r="36821" b="1508"/>
          <a:stretch/>
        </p:blipFill>
        <p:spPr>
          <a:xfrm>
            <a:off x="6993792" y="3571735"/>
            <a:ext cx="1106322" cy="216024"/>
          </a:xfrm>
          <a:prstGeom prst="rect">
            <a:avLst/>
          </a:prstGeom>
        </p:spPr>
      </p:pic>
      <p:sp>
        <p:nvSpPr>
          <p:cNvPr id="7" name="Prostokąt 6">
            <a:extLst>
              <a:ext uri="{FF2B5EF4-FFF2-40B4-BE49-F238E27FC236}">
                <a16:creationId xmlns:a16="http://schemas.microsoft.com/office/drawing/2014/main" xmlns="" id="{8E0092ED-4C5E-402C-B3CC-835A64C480EC}"/>
              </a:ext>
            </a:extLst>
          </p:cNvPr>
          <p:cNvSpPr/>
          <p:nvPr/>
        </p:nvSpPr>
        <p:spPr bwMode="auto">
          <a:xfrm>
            <a:off x="6948264" y="3385433"/>
            <a:ext cx="1656184" cy="45719"/>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pl-PL" sz="1800" b="0" i="0" u="none" strike="noStrike" cap="none" normalizeH="0" baseline="0">
              <a:ln>
                <a:noFill/>
              </a:ln>
              <a:solidFill>
                <a:schemeClr val="bg1"/>
              </a:solidFill>
              <a:effectLst/>
              <a:latin typeface="Arial" charset="0"/>
              <a:ea typeface="SimSun" charset="-122"/>
            </a:endParaRPr>
          </a:p>
        </p:txBody>
      </p:sp>
      <p:sp>
        <p:nvSpPr>
          <p:cNvPr id="15" name="Prostokąt 14">
            <a:extLst>
              <a:ext uri="{FF2B5EF4-FFF2-40B4-BE49-F238E27FC236}">
                <a16:creationId xmlns:a16="http://schemas.microsoft.com/office/drawing/2014/main" xmlns="" id="{29F69DB1-2DF6-478C-8798-A63F3295E9A1}"/>
              </a:ext>
            </a:extLst>
          </p:cNvPr>
          <p:cNvSpPr/>
          <p:nvPr/>
        </p:nvSpPr>
        <p:spPr bwMode="auto">
          <a:xfrm>
            <a:off x="8857069" y="3430309"/>
            <a:ext cx="121231" cy="216024"/>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pl-PL" sz="1800" b="0" i="0" u="none" strike="noStrike" cap="none" normalizeH="0" baseline="0">
              <a:ln>
                <a:noFill/>
              </a:ln>
              <a:solidFill>
                <a:schemeClr val="bg1"/>
              </a:solidFill>
              <a:effectLst/>
              <a:latin typeface="Arial" charset="0"/>
              <a:ea typeface="SimSun" charset="-122"/>
            </a:endParaRPr>
          </a:p>
        </p:txBody>
      </p:sp>
    </p:spTree>
    <p:extLst>
      <p:ext uri="{BB962C8B-B14F-4D97-AF65-F5344CB8AC3E}">
        <p14:creationId xmlns:p14="http://schemas.microsoft.com/office/powerpoint/2010/main" val="29296486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xmlns="" id="{23639DAF-26B9-4EC5-92AC-65BB9B2E8F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850"/>
          <a:stretch/>
        </p:blipFill>
        <p:spPr>
          <a:xfrm>
            <a:off x="0" y="0"/>
            <a:ext cx="6588224" cy="6899110"/>
          </a:xfrm>
          <a:prstGeom prst="rect">
            <a:avLst/>
          </a:prstGeom>
        </p:spPr>
      </p:pic>
      <p:pic>
        <p:nvPicPr>
          <p:cNvPr id="8" name="Obraz 7">
            <a:extLst>
              <a:ext uri="{FF2B5EF4-FFF2-40B4-BE49-F238E27FC236}">
                <a16:creationId xmlns:a16="http://schemas.microsoft.com/office/drawing/2014/main" xmlns="" id="{C584894F-8DF9-4526-A368-EAF815797C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3" t="73522" r="54095" b="165"/>
          <a:stretch/>
        </p:blipFill>
        <p:spPr>
          <a:xfrm>
            <a:off x="6588224" y="1196752"/>
            <a:ext cx="2518162" cy="2088232"/>
          </a:xfrm>
          <a:prstGeom prst="rect">
            <a:avLst/>
          </a:prstGeom>
        </p:spPr>
      </p:pic>
      <p:pic>
        <p:nvPicPr>
          <p:cNvPr id="9" name="Obraz 8">
            <a:extLst>
              <a:ext uri="{FF2B5EF4-FFF2-40B4-BE49-F238E27FC236}">
                <a16:creationId xmlns:a16="http://schemas.microsoft.com/office/drawing/2014/main" xmlns="" id="{2ABC4D67-8BAA-4DEE-B9F6-C7CF6DF8AE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418" t="73522" r="888" b="5316"/>
          <a:stretch/>
        </p:blipFill>
        <p:spPr>
          <a:xfrm>
            <a:off x="6588224" y="3284984"/>
            <a:ext cx="2547593" cy="1563621"/>
          </a:xfrm>
          <a:prstGeom prst="rect">
            <a:avLst/>
          </a:prstGeom>
        </p:spPr>
      </p:pic>
      <p:pic>
        <p:nvPicPr>
          <p:cNvPr id="11" name="Obraz 10">
            <a:extLst>
              <a:ext uri="{FF2B5EF4-FFF2-40B4-BE49-F238E27FC236}">
                <a16:creationId xmlns:a16="http://schemas.microsoft.com/office/drawing/2014/main" xmlns="" id="{FE60BEFD-CCD4-4A45-AE60-C4CE626A75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418" t="94570" r="888" b="3481"/>
          <a:stretch/>
        </p:blipFill>
        <p:spPr>
          <a:xfrm>
            <a:off x="6588224" y="5038340"/>
            <a:ext cx="2547593" cy="144016"/>
          </a:xfrm>
          <a:prstGeom prst="rect">
            <a:avLst/>
          </a:prstGeom>
        </p:spPr>
      </p:pic>
      <p:pic>
        <p:nvPicPr>
          <p:cNvPr id="12" name="Obraz 11">
            <a:extLst>
              <a:ext uri="{FF2B5EF4-FFF2-40B4-BE49-F238E27FC236}">
                <a16:creationId xmlns:a16="http://schemas.microsoft.com/office/drawing/2014/main" xmlns="" id="{89551D0C-C713-4EF5-896F-004D00A96C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418" t="96790" r="888" b="-741"/>
          <a:stretch/>
        </p:blipFill>
        <p:spPr>
          <a:xfrm>
            <a:off x="6627011" y="5204826"/>
            <a:ext cx="2547593" cy="291849"/>
          </a:xfrm>
          <a:prstGeom prst="rect">
            <a:avLst/>
          </a:prstGeom>
        </p:spPr>
      </p:pic>
      <p:pic>
        <p:nvPicPr>
          <p:cNvPr id="10" name="Obraz 9">
            <a:extLst>
              <a:ext uri="{FF2B5EF4-FFF2-40B4-BE49-F238E27FC236}">
                <a16:creationId xmlns:a16="http://schemas.microsoft.com/office/drawing/2014/main" xmlns="" id="{DEC6BDD9-CFC6-4712-8DF9-F60A8606B7A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6952" t="86784" r="20650" b="12676"/>
          <a:stretch/>
        </p:blipFill>
        <p:spPr>
          <a:xfrm>
            <a:off x="8316416" y="5170732"/>
            <a:ext cx="144016" cy="45719"/>
          </a:xfrm>
          <a:prstGeom prst="rect">
            <a:avLst/>
          </a:prstGeom>
        </p:spPr>
      </p:pic>
      <p:pic>
        <p:nvPicPr>
          <p:cNvPr id="13" name="Obraz 12">
            <a:extLst>
              <a:ext uri="{FF2B5EF4-FFF2-40B4-BE49-F238E27FC236}">
                <a16:creationId xmlns:a16="http://schemas.microsoft.com/office/drawing/2014/main" xmlns="" id="{77A2EF74-A7BD-40AB-8326-AFDB6683FBA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9472" t="80094" r="64121" b="18136"/>
          <a:stretch/>
        </p:blipFill>
        <p:spPr>
          <a:xfrm>
            <a:off x="8128531" y="3933056"/>
            <a:ext cx="331901" cy="126396"/>
          </a:xfrm>
          <a:prstGeom prst="rect">
            <a:avLst/>
          </a:prstGeom>
        </p:spPr>
      </p:pic>
      <p:pic>
        <p:nvPicPr>
          <p:cNvPr id="14" name="Obraz 13">
            <a:extLst>
              <a:ext uri="{FF2B5EF4-FFF2-40B4-BE49-F238E27FC236}">
                <a16:creationId xmlns:a16="http://schemas.microsoft.com/office/drawing/2014/main" xmlns="" id="{CB962709-27AE-4283-9A54-335A449A17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321" t="86434" r="13797" b="9590"/>
          <a:stretch/>
        </p:blipFill>
        <p:spPr>
          <a:xfrm>
            <a:off x="8128531" y="3758938"/>
            <a:ext cx="360041" cy="293751"/>
          </a:xfrm>
          <a:prstGeom prst="rect">
            <a:avLst/>
          </a:prstGeom>
        </p:spPr>
      </p:pic>
    </p:spTree>
    <p:extLst>
      <p:ext uri="{BB962C8B-B14F-4D97-AF65-F5344CB8AC3E}">
        <p14:creationId xmlns:p14="http://schemas.microsoft.com/office/powerpoint/2010/main" val="4904345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xmlns="" id="{E184D300-0BC0-4275-A6A3-866147BD5106}"/>
              </a:ext>
            </a:extLst>
          </p:cNvPr>
          <p:cNvSpPr>
            <a:spLocks noGrp="1"/>
          </p:cNvSpPr>
          <p:nvPr>
            <p:ph type="dt" idx="10"/>
          </p:nvPr>
        </p:nvSpPr>
        <p:spPr/>
        <p:txBody>
          <a:bodyPr/>
          <a:lstStyle/>
          <a:p>
            <a:pPr>
              <a:defRPr/>
            </a:pPr>
            <a:r>
              <a:rPr lang="pl-PL" altLang="pl-PL"/>
              <a:t>8.05.14</a:t>
            </a:r>
          </a:p>
        </p:txBody>
      </p:sp>
      <p:pic>
        <p:nvPicPr>
          <p:cNvPr id="7" name="Obraz 6">
            <a:extLst>
              <a:ext uri="{FF2B5EF4-FFF2-40B4-BE49-F238E27FC236}">
                <a16:creationId xmlns:a16="http://schemas.microsoft.com/office/drawing/2014/main" xmlns="" id="{44C21854-D9F7-47DB-96B5-EBFB86C9A2B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850"/>
          <a:stretch/>
        </p:blipFill>
        <p:spPr>
          <a:xfrm>
            <a:off x="0" y="0"/>
            <a:ext cx="6588224" cy="6899110"/>
          </a:xfrm>
          <a:prstGeom prst="rect">
            <a:avLst/>
          </a:prstGeom>
        </p:spPr>
      </p:pic>
      <p:pic>
        <p:nvPicPr>
          <p:cNvPr id="8" name="Obraz 7">
            <a:extLst>
              <a:ext uri="{FF2B5EF4-FFF2-40B4-BE49-F238E27FC236}">
                <a16:creationId xmlns:a16="http://schemas.microsoft.com/office/drawing/2014/main" xmlns="" id="{456DFEA5-0118-41E3-98B8-302AD2C7C6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3" t="73522" r="54095" b="4960"/>
          <a:stretch/>
        </p:blipFill>
        <p:spPr>
          <a:xfrm>
            <a:off x="6588224" y="1556792"/>
            <a:ext cx="2518162" cy="1707637"/>
          </a:xfrm>
          <a:prstGeom prst="rect">
            <a:avLst/>
          </a:prstGeom>
        </p:spPr>
      </p:pic>
      <p:pic>
        <p:nvPicPr>
          <p:cNvPr id="9" name="Obraz 8">
            <a:extLst>
              <a:ext uri="{FF2B5EF4-FFF2-40B4-BE49-F238E27FC236}">
                <a16:creationId xmlns:a16="http://schemas.microsoft.com/office/drawing/2014/main" xmlns="" id="{1F0B9177-30D8-4783-B166-FCD83AA39B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418" t="73522" r="888" b="165"/>
          <a:stretch/>
        </p:blipFill>
        <p:spPr>
          <a:xfrm>
            <a:off x="6588224" y="3336437"/>
            <a:ext cx="2547593" cy="1944216"/>
          </a:xfrm>
          <a:prstGeom prst="rect">
            <a:avLst/>
          </a:prstGeom>
        </p:spPr>
      </p:pic>
      <p:pic>
        <p:nvPicPr>
          <p:cNvPr id="10" name="Obraz 9">
            <a:extLst>
              <a:ext uri="{FF2B5EF4-FFF2-40B4-BE49-F238E27FC236}">
                <a16:creationId xmlns:a16="http://schemas.microsoft.com/office/drawing/2014/main" xmlns="" id="{BC76FB95-0F8B-41AF-BF27-C41CE3381E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952" t="86784" r="20650" b="12676"/>
          <a:stretch/>
        </p:blipFill>
        <p:spPr>
          <a:xfrm>
            <a:off x="8244408" y="5013176"/>
            <a:ext cx="144016" cy="45719"/>
          </a:xfrm>
          <a:prstGeom prst="rect">
            <a:avLst/>
          </a:prstGeom>
        </p:spPr>
      </p:pic>
      <p:pic>
        <p:nvPicPr>
          <p:cNvPr id="12" name="Obraz 11">
            <a:extLst>
              <a:ext uri="{FF2B5EF4-FFF2-40B4-BE49-F238E27FC236}">
                <a16:creationId xmlns:a16="http://schemas.microsoft.com/office/drawing/2014/main" xmlns="" id="{8EFC174B-F19A-40AE-B38F-8E8158C9AA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321" t="89358" r="13797" b="9590"/>
          <a:stretch/>
        </p:blipFill>
        <p:spPr>
          <a:xfrm>
            <a:off x="8124646" y="4023104"/>
            <a:ext cx="383540" cy="82800"/>
          </a:xfrm>
          <a:prstGeom prst="rect">
            <a:avLst/>
          </a:prstGeom>
        </p:spPr>
      </p:pic>
    </p:spTree>
    <p:extLst>
      <p:ext uri="{BB962C8B-B14F-4D97-AF65-F5344CB8AC3E}">
        <p14:creationId xmlns:p14="http://schemas.microsoft.com/office/powerpoint/2010/main" val="27641036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xmlns="" id="{AA1B92E1-FDC6-44E1-8482-5604002E8E48}"/>
              </a:ext>
            </a:extLst>
          </p:cNvPr>
          <p:cNvSpPr>
            <a:spLocks noGrp="1"/>
          </p:cNvSpPr>
          <p:nvPr>
            <p:ph type="dt" idx="10"/>
          </p:nvPr>
        </p:nvSpPr>
        <p:spPr/>
        <p:txBody>
          <a:bodyPr/>
          <a:lstStyle/>
          <a:p>
            <a:pPr>
              <a:defRPr/>
            </a:pPr>
            <a:r>
              <a:rPr lang="pl-PL" altLang="pl-PL"/>
              <a:t>8.05.14</a:t>
            </a:r>
          </a:p>
        </p:txBody>
      </p:sp>
      <p:pic>
        <p:nvPicPr>
          <p:cNvPr id="8" name="Obraz 7">
            <a:extLst>
              <a:ext uri="{FF2B5EF4-FFF2-40B4-BE49-F238E27FC236}">
                <a16:creationId xmlns:a16="http://schemas.microsoft.com/office/drawing/2014/main" xmlns="" id="{7A8C59CA-C1E2-4E8B-BD81-3CC863AED5D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850"/>
          <a:stretch/>
        </p:blipFill>
        <p:spPr>
          <a:xfrm>
            <a:off x="1221" y="-1"/>
            <a:ext cx="6587003" cy="6897831"/>
          </a:xfrm>
          <a:prstGeom prst="rect">
            <a:avLst/>
          </a:prstGeom>
        </p:spPr>
      </p:pic>
      <p:pic>
        <p:nvPicPr>
          <p:cNvPr id="9" name="Obraz 8">
            <a:extLst>
              <a:ext uri="{FF2B5EF4-FFF2-40B4-BE49-F238E27FC236}">
                <a16:creationId xmlns:a16="http://schemas.microsoft.com/office/drawing/2014/main" xmlns="" id="{FEFAF7CB-1DF8-4E10-B28A-F85A9C9ED1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60" t="78955" r="56272" b="6338"/>
          <a:stretch/>
        </p:blipFill>
        <p:spPr>
          <a:xfrm>
            <a:off x="6587244" y="1824947"/>
            <a:ext cx="2535699" cy="1417009"/>
          </a:xfrm>
          <a:prstGeom prst="rect">
            <a:avLst/>
          </a:prstGeom>
        </p:spPr>
      </p:pic>
      <p:pic>
        <p:nvPicPr>
          <p:cNvPr id="10" name="Obraz 9">
            <a:extLst>
              <a:ext uri="{FF2B5EF4-FFF2-40B4-BE49-F238E27FC236}">
                <a16:creationId xmlns:a16="http://schemas.microsoft.com/office/drawing/2014/main" xmlns="" id="{CDC43446-74FB-40A2-AEFE-2BB4FF0392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915" t="84049" r="11525" b="6338"/>
          <a:stretch/>
        </p:blipFill>
        <p:spPr>
          <a:xfrm>
            <a:off x="6587244" y="3746665"/>
            <a:ext cx="2555776" cy="815240"/>
          </a:xfrm>
          <a:prstGeom prst="rect">
            <a:avLst/>
          </a:prstGeom>
        </p:spPr>
      </p:pic>
      <p:pic>
        <p:nvPicPr>
          <p:cNvPr id="11" name="Obraz 10">
            <a:extLst>
              <a:ext uri="{FF2B5EF4-FFF2-40B4-BE49-F238E27FC236}">
                <a16:creationId xmlns:a16="http://schemas.microsoft.com/office/drawing/2014/main" xmlns="" id="{FD7BF837-B3E0-4182-87CD-5C33426212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7862" t="97835" r="45058" b="253"/>
          <a:stretch/>
        </p:blipFill>
        <p:spPr>
          <a:xfrm>
            <a:off x="6587244" y="4651365"/>
            <a:ext cx="519946" cy="198245"/>
          </a:xfrm>
          <a:prstGeom prst="rect">
            <a:avLst/>
          </a:prstGeom>
        </p:spPr>
      </p:pic>
      <p:pic>
        <p:nvPicPr>
          <p:cNvPr id="16" name="Obraz 15">
            <a:extLst>
              <a:ext uri="{FF2B5EF4-FFF2-40B4-BE49-F238E27FC236}">
                <a16:creationId xmlns:a16="http://schemas.microsoft.com/office/drawing/2014/main" xmlns="" id="{1A043041-6E2F-4091-A420-DDA5BB33B61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1259" t="98518" r="986" b="180"/>
          <a:stretch/>
        </p:blipFill>
        <p:spPr>
          <a:xfrm>
            <a:off x="6607321" y="4849610"/>
            <a:ext cx="1303869" cy="135005"/>
          </a:xfrm>
          <a:prstGeom prst="rect">
            <a:avLst/>
          </a:prstGeom>
        </p:spPr>
      </p:pic>
      <p:pic>
        <p:nvPicPr>
          <p:cNvPr id="18" name="Obraz 17">
            <a:extLst>
              <a:ext uri="{FF2B5EF4-FFF2-40B4-BE49-F238E27FC236}">
                <a16:creationId xmlns:a16="http://schemas.microsoft.com/office/drawing/2014/main" xmlns="" id="{89DA0619-41E9-4FFB-8325-2FA4E0DA0B0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587" t="97835" r="28114" b="253"/>
          <a:stretch/>
        </p:blipFill>
        <p:spPr>
          <a:xfrm>
            <a:off x="7451340" y="4651365"/>
            <a:ext cx="976616" cy="198245"/>
          </a:xfrm>
          <a:prstGeom prst="rect">
            <a:avLst/>
          </a:prstGeom>
        </p:spPr>
      </p:pic>
      <p:pic>
        <p:nvPicPr>
          <p:cNvPr id="17" name="Obraz 16">
            <a:extLst>
              <a:ext uri="{FF2B5EF4-FFF2-40B4-BE49-F238E27FC236}">
                <a16:creationId xmlns:a16="http://schemas.microsoft.com/office/drawing/2014/main" xmlns="" id="{E980D489-38AA-4C0B-8DED-1B332B5BDA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9837" t="94754" r="2786" b="3445"/>
          <a:stretch/>
        </p:blipFill>
        <p:spPr>
          <a:xfrm>
            <a:off x="7073606" y="4705269"/>
            <a:ext cx="391683" cy="135005"/>
          </a:xfrm>
          <a:prstGeom prst="rect">
            <a:avLst/>
          </a:prstGeom>
        </p:spPr>
      </p:pic>
      <p:pic>
        <p:nvPicPr>
          <p:cNvPr id="19" name="Obraz 18">
            <a:extLst>
              <a:ext uri="{FF2B5EF4-FFF2-40B4-BE49-F238E27FC236}">
                <a16:creationId xmlns:a16="http://schemas.microsoft.com/office/drawing/2014/main" xmlns="" id="{69C51122-32E1-4808-978C-C4A87282C3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1726" t="98440" r="18601" b="180"/>
          <a:stretch/>
        </p:blipFill>
        <p:spPr>
          <a:xfrm>
            <a:off x="8422754" y="4715882"/>
            <a:ext cx="710289" cy="143064"/>
          </a:xfrm>
          <a:prstGeom prst="rect">
            <a:avLst/>
          </a:prstGeom>
        </p:spPr>
      </p:pic>
      <p:pic>
        <p:nvPicPr>
          <p:cNvPr id="20" name="Obraz 19">
            <a:extLst>
              <a:ext uri="{FF2B5EF4-FFF2-40B4-BE49-F238E27FC236}">
                <a16:creationId xmlns:a16="http://schemas.microsoft.com/office/drawing/2014/main" xmlns="" id="{6A7A2A9F-542A-472B-8C38-1673366C7EA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6952" t="86784" r="20650" b="12676"/>
          <a:stretch/>
        </p:blipFill>
        <p:spPr>
          <a:xfrm>
            <a:off x="6699990" y="4985974"/>
            <a:ext cx="144016" cy="45719"/>
          </a:xfrm>
          <a:prstGeom prst="rect">
            <a:avLst/>
          </a:prstGeom>
        </p:spPr>
      </p:pic>
      <p:pic>
        <p:nvPicPr>
          <p:cNvPr id="21" name="Obraz 20">
            <a:extLst>
              <a:ext uri="{FF2B5EF4-FFF2-40B4-BE49-F238E27FC236}">
                <a16:creationId xmlns:a16="http://schemas.microsoft.com/office/drawing/2014/main" xmlns="" id="{227CC404-79F7-49FC-8760-1C625BF3669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8520" t="81393" r="33681" b="16969"/>
          <a:stretch/>
        </p:blipFill>
        <p:spPr>
          <a:xfrm>
            <a:off x="7660327" y="3458218"/>
            <a:ext cx="1224137" cy="159110"/>
          </a:xfrm>
          <a:prstGeom prst="rect">
            <a:avLst/>
          </a:prstGeom>
        </p:spPr>
      </p:pic>
      <p:pic>
        <p:nvPicPr>
          <p:cNvPr id="22" name="Obraz 21">
            <a:extLst>
              <a:ext uri="{FF2B5EF4-FFF2-40B4-BE49-F238E27FC236}">
                <a16:creationId xmlns:a16="http://schemas.microsoft.com/office/drawing/2014/main" xmlns="" id="{6569C4FC-EFA0-48BA-8494-C42C2E81DF2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8507" t="78583" r="26365" b="19192"/>
          <a:stretch/>
        </p:blipFill>
        <p:spPr>
          <a:xfrm>
            <a:off x="6607321" y="3242194"/>
            <a:ext cx="1728191" cy="216024"/>
          </a:xfrm>
          <a:prstGeom prst="rect">
            <a:avLst/>
          </a:prstGeom>
        </p:spPr>
      </p:pic>
      <p:pic>
        <p:nvPicPr>
          <p:cNvPr id="23" name="Obraz 22">
            <a:extLst>
              <a:ext uri="{FF2B5EF4-FFF2-40B4-BE49-F238E27FC236}">
                <a16:creationId xmlns:a16="http://schemas.microsoft.com/office/drawing/2014/main" xmlns="" id="{AD75E3DA-3CFD-4AF1-9CF9-F7D2C8E6903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3940" t="78941" r="17595" b="19576"/>
          <a:stretch/>
        </p:blipFill>
        <p:spPr>
          <a:xfrm>
            <a:off x="8335512" y="3278198"/>
            <a:ext cx="582243" cy="144016"/>
          </a:xfrm>
          <a:prstGeom prst="rect">
            <a:avLst/>
          </a:prstGeom>
        </p:spPr>
      </p:pic>
      <p:pic>
        <p:nvPicPr>
          <p:cNvPr id="24" name="Obraz 23">
            <a:extLst>
              <a:ext uri="{FF2B5EF4-FFF2-40B4-BE49-F238E27FC236}">
                <a16:creationId xmlns:a16="http://schemas.microsoft.com/office/drawing/2014/main" xmlns="" id="{753DBEA8-744D-4111-BC11-A6A021ADF8C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2405" t="78941" r="2284" b="19576"/>
          <a:stretch/>
        </p:blipFill>
        <p:spPr>
          <a:xfrm>
            <a:off x="6607320" y="3446614"/>
            <a:ext cx="1053007" cy="144016"/>
          </a:xfrm>
          <a:prstGeom prst="rect">
            <a:avLst/>
          </a:prstGeom>
        </p:spPr>
      </p:pic>
      <p:pic>
        <p:nvPicPr>
          <p:cNvPr id="25" name="Obraz 24">
            <a:extLst>
              <a:ext uri="{FF2B5EF4-FFF2-40B4-BE49-F238E27FC236}">
                <a16:creationId xmlns:a16="http://schemas.microsoft.com/office/drawing/2014/main" xmlns="" id="{BED0722E-7DD5-41D4-80E4-FA59652BFE8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6546" t="81081" r="4532" b="16969"/>
          <a:stretch/>
        </p:blipFill>
        <p:spPr>
          <a:xfrm>
            <a:off x="6607320" y="3602234"/>
            <a:ext cx="1989111" cy="189327"/>
          </a:xfrm>
          <a:prstGeom prst="rect">
            <a:avLst/>
          </a:prstGeom>
        </p:spPr>
      </p:pic>
    </p:spTree>
    <p:extLst>
      <p:ext uri="{BB962C8B-B14F-4D97-AF65-F5344CB8AC3E}">
        <p14:creationId xmlns:p14="http://schemas.microsoft.com/office/powerpoint/2010/main" val="35829702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xmlns="" id="{A8003B53-E902-4015-BF50-8C1564E58D40}"/>
              </a:ext>
            </a:extLst>
          </p:cNvPr>
          <p:cNvSpPr>
            <a:spLocks noGrp="1"/>
          </p:cNvSpPr>
          <p:nvPr>
            <p:ph type="dt" idx="10"/>
          </p:nvPr>
        </p:nvSpPr>
        <p:spPr/>
        <p:txBody>
          <a:bodyPr/>
          <a:lstStyle/>
          <a:p>
            <a:pPr>
              <a:defRPr/>
            </a:pPr>
            <a:r>
              <a:rPr lang="pl-PL" altLang="pl-PL"/>
              <a:t>8.05.14</a:t>
            </a:r>
          </a:p>
        </p:txBody>
      </p:sp>
      <p:pic>
        <p:nvPicPr>
          <p:cNvPr id="9" name="Obraz 8">
            <a:extLst>
              <a:ext uri="{FF2B5EF4-FFF2-40B4-BE49-F238E27FC236}">
                <a16:creationId xmlns:a16="http://schemas.microsoft.com/office/drawing/2014/main" xmlns="" id="{DDCE3A20-DB91-4EBE-9B1B-487AA6FA38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850"/>
          <a:stretch/>
        </p:blipFill>
        <p:spPr>
          <a:xfrm>
            <a:off x="0" y="0"/>
            <a:ext cx="6588224" cy="6899110"/>
          </a:xfrm>
          <a:prstGeom prst="rect">
            <a:avLst/>
          </a:prstGeom>
        </p:spPr>
      </p:pic>
      <p:pic>
        <p:nvPicPr>
          <p:cNvPr id="21" name="Obraz 20">
            <a:extLst>
              <a:ext uri="{FF2B5EF4-FFF2-40B4-BE49-F238E27FC236}">
                <a16:creationId xmlns:a16="http://schemas.microsoft.com/office/drawing/2014/main" xmlns="" id="{E8924951-0D95-4EB8-B759-AD6AADF53A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64" t="80065" r="57375" b="6005"/>
          <a:stretch/>
        </p:blipFill>
        <p:spPr>
          <a:xfrm>
            <a:off x="6588224" y="2075942"/>
            <a:ext cx="2555776" cy="1353058"/>
          </a:xfrm>
          <a:prstGeom prst="rect">
            <a:avLst/>
          </a:prstGeom>
        </p:spPr>
      </p:pic>
      <p:pic>
        <p:nvPicPr>
          <p:cNvPr id="22" name="Obraz 21">
            <a:extLst>
              <a:ext uri="{FF2B5EF4-FFF2-40B4-BE49-F238E27FC236}">
                <a16:creationId xmlns:a16="http://schemas.microsoft.com/office/drawing/2014/main" xmlns="" id="{6A800D7C-949D-482A-B166-1421AC9F51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520" t="81393" r="33681" b="16969"/>
          <a:stretch/>
        </p:blipFill>
        <p:spPr>
          <a:xfrm>
            <a:off x="7713239" y="3588110"/>
            <a:ext cx="1224137" cy="159110"/>
          </a:xfrm>
          <a:prstGeom prst="rect">
            <a:avLst/>
          </a:prstGeom>
        </p:spPr>
      </p:pic>
      <p:pic>
        <p:nvPicPr>
          <p:cNvPr id="23" name="Obraz 22">
            <a:extLst>
              <a:ext uri="{FF2B5EF4-FFF2-40B4-BE49-F238E27FC236}">
                <a16:creationId xmlns:a16="http://schemas.microsoft.com/office/drawing/2014/main" xmlns="" id="{1E742505-31F4-42B7-9D25-CB7E695315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507" t="78583" r="26365" b="19192"/>
          <a:stretch/>
        </p:blipFill>
        <p:spPr>
          <a:xfrm>
            <a:off x="6660233" y="3372086"/>
            <a:ext cx="1728191" cy="216024"/>
          </a:xfrm>
          <a:prstGeom prst="rect">
            <a:avLst/>
          </a:prstGeom>
        </p:spPr>
      </p:pic>
      <p:pic>
        <p:nvPicPr>
          <p:cNvPr id="24" name="Obraz 23">
            <a:extLst>
              <a:ext uri="{FF2B5EF4-FFF2-40B4-BE49-F238E27FC236}">
                <a16:creationId xmlns:a16="http://schemas.microsoft.com/office/drawing/2014/main" xmlns="" id="{AC07D3C3-2605-47DD-B7DA-387E54FA5A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3940" t="78941" r="17595" b="19576"/>
          <a:stretch/>
        </p:blipFill>
        <p:spPr>
          <a:xfrm>
            <a:off x="8388424" y="3408090"/>
            <a:ext cx="582243" cy="144016"/>
          </a:xfrm>
          <a:prstGeom prst="rect">
            <a:avLst/>
          </a:prstGeom>
        </p:spPr>
      </p:pic>
      <p:pic>
        <p:nvPicPr>
          <p:cNvPr id="26" name="Obraz 25">
            <a:extLst>
              <a:ext uri="{FF2B5EF4-FFF2-40B4-BE49-F238E27FC236}">
                <a16:creationId xmlns:a16="http://schemas.microsoft.com/office/drawing/2014/main" xmlns="" id="{5094DD24-07DA-4FF2-ACD8-18D7A08D95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405" t="78941" r="2284" b="19576"/>
          <a:stretch/>
        </p:blipFill>
        <p:spPr>
          <a:xfrm>
            <a:off x="6660232" y="3576506"/>
            <a:ext cx="1053007" cy="144016"/>
          </a:xfrm>
          <a:prstGeom prst="rect">
            <a:avLst/>
          </a:prstGeom>
        </p:spPr>
      </p:pic>
      <p:pic>
        <p:nvPicPr>
          <p:cNvPr id="28" name="Obraz 27">
            <a:extLst>
              <a:ext uri="{FF2B5EF4-FFF2-40B4-BE49-F238E27FC236}">
                <a16:creationId xmlns:a16="http://schemas.microsoft.com/office/drawing/2014/main" xmlns="" id="{1A52F626-3895-4B23-B41A-A5F9294D0C4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546" t="81081" r="4532" b="16969"/>
          <a:stretch/>
        </p:blipFill>
        <p:spPr>
          <a:xfrm>
            <a:off x="6660232" y="3732126"/>
            <a:ext cx="1989111" cy="189327"/>
          </a:xfrm>
          <a:prstGeom prst="rect">
            <a:avLst/>
          </a:prstGeom>
        </p:spPr>
      </p:pic>
      <p:pic>
        <p:nvPicPr>
          <p:cNvPr id="30" name="Obraz 29">
            <a:extLst>
              <a:ext uri="{FF2B5EF4-FFF2-40B4-BE49-F238E27FC236}">
                <a16:creationId xmlns:a16="http://schemas.microsoft.com/office/drawing/2014/main" xmlns="" id="{1CF46149-A89C-489C-A88E-1C4335C3179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7700" t="83860" r="9372" b="5487"/>
          <a:stretch/>
        </p:blipFill>
        <p:spPr>
          <a:xfrm>
            <a:off x="6619558" y="3975963"/>
            <a:ext cx="2453506" cy="859929"/>
          </a:xfrm>
          <a:prstGeom prst="rect">
            <a:avLst/>
          </a:prstGeom>
        </p:spPr>
      </p:pic>
    </p:spTree>
    <p:extLst>
      <p:ext uri="{BB962C8B-B14F-4D97-AF65-F5344CB8AC3E}">
        <p14:creationId xmlns:p14="http://schemas.microsoft.com/office/powerpoint/2010/main" val="14941607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xmlns="" id="{9FFA3033-664F-42FC-9493-379D8476A3BA}"/>
              </a:ext>
            </a:extLst>
          </p:cNvPr>
          <p:cNvSpPr>
            <a:spLocks noGrp="1"/>
          </p:cNvSpPr>
          <p:nvPr>
            <p:ph type="dt" idx="10"/>
          </p:nvPr>
        </p:nvSpPr>
        <p:spPr/>
        <p:txBody>
          <a:bodyPr/>
          <a:lstStyle/>
          <a:p>
            <a:pPr>
              <a:defRPr/>
            </a:pPr>
            <a:r>
              <a:rPr lang="pl-PL" altLang="pl-PL"/>
              <a:t>8.05.14</a:t>
            </a:r>
          </a:p>
        </p:txBody>
      </p:sp>
      <p:pic>
        <p:nvPicPr>
          <p:cNvPr id="4" name="Obraz 3">
            <a:extLst>
              <a:ext uri="{FF2B5EF4-FFF2-40B4-BE49-F238E27FC236}">
                <a16:creationId xmlns:a16="http://schemas.microsoft.com/office/drawing/2014/main" xmlns="" id="{1C4F4F96-8BB6-4AA5-B657-D1DF71756D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850"/>
          <a:stretch/>
        </p:blipFill>
        <p:spPr>
          <a:xfrm>
            <a:off x="0" y="0"/>
            <a:ext cx="6588224" cy="6899110"/>
          </a:xfrm>
          <a:prstGeom prst="rect">
            <a:avLst/>
          </a:prstGeom>
        </p:spPr>
      </p:pic>
      <p:pic>
        <p:nvPicPr>
          <p:cNvPr id="5" name="Obraz 4">
            <a:extLst>
              <a:ext uri="{FF2B5EF4-FFF2-40B4-BE49-F238E27FC236}">
                <a16:creationId xmlns:a16="http://schemas.microsoft.com/office/drawing/2014/main" xmlns="" id="{B969A99A-0A89-457D-B7B7-D7385C962D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25" t="74297" r="43718" b="938"/>
          <a:stretch/>
        </p:blipFill>
        <p:spPr>
          <a:xfrm>
            <a:off x="6579983" y="1628800"/>
            <a:ext cx="2564017" cy="1674460"/>
          </a:xfrm>
          <a:prstGeom prst="rect">
            <a:avLst/>
          </a:prstGeom>
        </p:spPr>
      </p:pic>
      <p:pic>
        <p:nvPicPr>
          <p:cNvPr id="7" name="Obraz 6">
            <a:extLst>
              <a:ext uri="{FF2B5EF4-FFF2-40B4-BE49-F238E27FC236}">
                <a16:creationId xmlns:a16="http://schemas.microsoft.com/office/drawing/2014/main" xmlns="" id="{FE5FDBD4-1FDE-49F5-815B-0B17BB7F7F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166" t="75738" r="727" b="9352"/>
          <a:stretch/>
        </p:blipFill>
        <p:spPr>
          <a:xfrm>
            <a:off x="6611416" y="3330684"/>
            <a:ext cx="2270408" cy="1222527"/>
          </a:xfrm>
          <a:prstGeom prst="rect">
            <a:avLst/>
          </a:prstGeom>
        </p:spPr>
      </p:pic>
    </p:spTree>
    <p:extLst>
      <p:ext uri="{BB962C8B-B14F-4D97-AF65-F5344CB8AC3E}">
        <p14:creationId xmlns:p14="http://schemas.microsoft.com/office/powerpoint/2010/main" val="32204692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xmlns="" id="{976762C8-5F96-4C6B-876C-F962B12A4CDB}"/>
              </a:ext>
            </a:extLst>
          </p:cNvPr>
          <p:cNvSpPr>
            <a:spLocks noGrp="1"/>
          </p:cNvSpPr>
          <p:nvPr>
            <p:ph type="dt" idx="10"/>
          </p:nvPr>
        </p:nvSpPr>
        <p:spPr/>
        <p:txBody>
          <a:bodyPr/>
          <a:lstStyle/>
          <a:p>
            <a:pPr>
              <a:defRPr/>
            </a:pPr>
            <a:r>
              <a:rPr lang="pl-PL" altLang="pl-PL"/>
              <a:t>8.05.14</a:t>
            </a:r>
          </a:p>
        </p:txBody>
      </p:sp>
      <p:pic>
        <p:nvPicPr>
          <p:cNvPr id="4" name="Obraz 3">
            <a:extLst>
              <a:ext uri="{FF2B5EF4-FFF2-40B4-BE49-F238E27FC236}">
                <a16:creationId xmlns:a16="http://schemas.microsoft.com/office/drawing/2014/main" xmlns="" id="{66889D57-50B2-4DC8-AAC1-0F2FD975DA3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5850"/>
          <a:stretch/>
        </p:blipFill>
        <p:spPr>
          <a:xfrm>
            <a:off x="0" y="0"/>
            <a:ext cx="6588224" cy="6899110"/>
          </a:xfrm>
          <a:prstGeom prst="rect">
            <a:avLst/>
          </a:prstGeom>
        </p:spPr>
      </p:pic>
      <p:pic>
        <p:nvPicPr>
          <p:cNvPr id="5" name="Obraz 4">
            <a:extLst>
              <a:ext uri="{FF2B5EF4-FFF2-40B4-BE49-F238E27FC236}">
                <a16:creationId xmlns:a16="http://schemas.microsoft.com/office/drawing/2014/main" xmlns="" id="{0AEABF43-D198-4A91-A8FA-57BFB58A1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87" t="74415" r="46443" b="6237"/>
          <a:stretch/>
        </p:blipFill>
        <p:spPr>
          <a:xfrm>
            <a:off x="6591970" y="1891520"/>
            <a:ext cx="2552030" cy="1357463"/>
          </a:xfrm>
          <a:prstGeom prst="rect">
            <a:avLst/>
          </a:prstGeom>
        </p:spPr>
      </p:pic>
      <p:pic>
        <p:nvPicPr>
          <p:cNvPr id="6" name="Obraz 5">
            <a:extLst>
              <a:ext uri="{FF2B5EF4-FFF2-40B4-BE49-F238E27FC236}">
                <a16:creationId xmlns:a16="http://schemas.microsoft.com/office/drawing/2014/main" xmlns="" id="{4B85B2AB-62B8-41FD-8DC7-1913CCEF63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715" t="76468" r="2150" b="9164"/>
          <a:stretch/>
        </p:blipFill>
        <p:spPr>
          <a:xfrm>
            <a:off x="6588224" y="3429000"/>
            <a:ext cx="2088232" cy="1082788"/>
          </a:xfrm>
          <a:prstGeom prst="rect">
            <a:avLst/>
          </a:prstGeom>
        </p:spPr>
      </p:pic>
    </p:spTree>
    <p:extLst>
      <p:ext uri="{BB962C8B-B14F-4D97-AF65-F5344CB8AC3E}">
        <p14:creationId xmlns:p14="http://schemas.microsoft.com/office/powerpoint/2010/main" val="22598311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endParaRPr lang="pl-PL"/>
          </a:p>
        </p:txBody>
      </p:sp>
      <p:sp>
        <p:nvSpPr>
          <p:cNvPr id="3" name="Podtytuł 2"/>
          <p:cNvSpPr>
            <a:spLocks noGrp="1"/>
          </p:cNvSpPr>
          <p:nvPr>
            <p:ph type="subTitle" idx="1"/>
          </p:nvPr>
        </p:nvSpPr>
        <p:spPr/>
        <p:txBody>
          <a:bodyPr/>
          <a:lstStyle/>
          <a:p>
            <a:endParaRPr lang="pl-PL"/>
          </a:p>
        </p:txBody>
      </p:sp>
      <p:pic>
        <p:nvPicPr>
          <p:cNvPr id="1026" name="Picture 2" descr="C:\Users\jgawedzka-olszewska\AppData\Local\Microsoft\Windows\Temporary Internet Files\Content.Outlook\KVZGA06G\ostrołęcki_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5878"/>
            <a:ext cx="9144000" cy="6466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3065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1"/>
          <p:cNvGrpSpPr>
            <a:grpSpLocks/>
          </p:cNvGrpSpPr>
          <p:nvPr/>
        </p:nvGrpSpPr>
        <p:grpSpPr bwMode="auto">
          <a:xfrm>
            <a:off x="0" y="101600"/>
            <a:ext cx="9142413" cy="1001713"/>
            <a:chOff x="0" y="64"/>
            <a:chExt cx="5759" cy="631"/>
          </a:xfrm>
        </p:grpSpPr>
        <p:sp>
          <p:nvSpPr>
            <p:cNvPr id="12301" name="Rectangle 2"/>
            <p:cNvSpPr>
              <a:spLocks noChangeArrowheads="1"/>
            </p:cNvSpPr>
            <p:nvPr/>
          </p:nvSpPr>
          <p:spPr bwMode="auto">
            <a:xfrm>
              <a:off x="0" y="540"/>
              <a:ext cx="5759" cy="44"/>
            </a:xfrm>
            <a:prstGeom prst="rect">
              <a:avLst/>
            </a:prstGeom>
            <a:solidFill>
              <a:srgbClr val="B4DE86"/>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pic>
          <p:nvPicPr>
            <p:cNvPr id="123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 y="64"/>
              <a:ext cx="359" cy="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03" name="Rectangle 4"/>
            <p:cNvSpPr>
              <a:spLocks noChangeArrowheads="1"/>
            </p:cNvSpPr>
            <p:nvPr/>
          </p:nvSpPr>
          <p:spPr bwMode="auto">
            <a:xfrm>
              <a:off x="0" y="606"/>
              <a:ext cx="5759" cy="89"/>
            </a:xfrm>
            <a:prstGeom prst="rect">
              <a:avLst/>
            </a:prstGeom>
            <a:solidFill>
              <a:srgbClr val="006C3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grpSp>
      <p:sp>
        <p:nvSpPr>
          <p:cNvPr id="4107" name="Text Box 11"/>
          <p:cNvSpPr txBox="1">
            <a:spLocks noChangeArrowheads="1"/>
          </p:cNvSpPr>
          <p:nvPr/>
        </p:nvSpPr>
        <p:spPr bwMode="auto">
          <a:xfrm>
            <a:off x="995362" y="183447"/>
            <a:ext cx="7993063"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9pPr>
          </a:lstStyle>
          <a:p>
            <a:pPr algn="ctr" defTabSz="449263" fontAlgn="base">
              <a:spcBef>
                <a:spcPct val="0"/>
              </a:spcBef>
              <a:spcAft>
                <a:spcPct val="0"/>
              </a:spcAft>
              <a:buSzPct val="100000"/>
              <a:defRPr/>
            </a:pPr>
            <a:r>
              <a:rPr lang="pl-PL" altLang="pl-PL" sz="3200" b="1" dirty="0">
                <a:solidFill>
                  <a:srgbClr val="006600"/>
                </a:solidFill>
                <a:effectLst>
                  <a:outerShdw blurRad="38100" dist="38100" dir="2700000" algn="tl">
                    <a:srgbClr val="C0C0C0"/>
                  </a:outerShdw>
                </a:effectLst>
                <a:latin typeface="Calibri" pitchFamily="32" charset="0"/>
              </a:rPr>
              <a:t>PZPWM </a:t>
            </a:r>
            <a:r>
              <a:rPr lang="pl-PL" altLang="pl-PL" sz="3200" b="1" dirty="0">
                <a:solidFill>
                  <a:srgbClr val="006600"/>
                </a:solidFill>
                <a:effectLst>
                  <a:outerShdw blurRad="38100" dist="38100" dir="2700000" algn="tl">
                    <a:srgbClr val="C0C0C0"/>
                  </a:outerShdw>
                </a:effectLst>
                <a:latin typeface="Calibri" pitchFamily="32" charset="0"/>
                <a:ea typeface="SimSun"/>
              </a:rPr>
              <a:t>–</a:t>
            </a:r>
            <a:r>
              <a:rPr lang="pl-PL" altLang="pl-PL" sz="3200" b="1" dirty="0">
                <a:solidFill>
                  <a:srgbClr val="006600"/>
                </a:solidFill>
                <a:effectLst>
                  <a:outerShdw blurRad="38100" dist="38100" dir="2700000" algn="tl">
                    <a:srgbClr val="C0C0C0"/>
                  </a:outerShdw>
                </a:effectLst>
                <a:latin typeface="Calibri" pitchFamily="32" charset="0"/>
              </a:rPr>
              <a:t> </a:t>
            </a:r>
            <a:r>
              <a:rPr lang="pl-PL" altLang="pl-PL" sz="3200" b="1" dirty="0" smtClean="0">
                <a:solidFill>
                  <a:srgbClr val="006600"/>
                </a:solidFill>
                <a:effectLst>
                  <a:outerShdw blurRad="38100" dist="38100" dir="2700000" algn="tl">
                    <a:srgbClr val="C0C0C0"/>
                  </a:outerShdw>
                </a:effectLst>
                <a:latin typeface="Calibri" pitchFamily="32" charset="0"/>
              </a:rPr>
              <a:t>realizacja</a:t>
            </a:r>
            <a:endParaRPr lang="pl-PL" altLang="pl-PL" sz="3200" b="1" dirty="0">
              <a:solidFill>
                <a:srgbClr val="006600"/>
              </a:solidFill>
              <a:effectLst>
                <a:outerShdw blurRad="38100" dist="38100" dir="2700000" algn="tl">
                  <a:srgbClr val="C0C0C0"/>
                </a:outerShdw>
              </a:effectLst>
              <a:latin typeface="Calibri" pitchFamily="32" charset="0"/>
            </a:endParaRPr>
          </a:p>
        </p:txBody>
      </p:sp>
      <p:pic>
        <p:nvPicPr>
          <p:cNvPr id="1229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675" y="6408738"/>
            <a:ext cx="1428750" cy="38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Prostokąt 4"/>
          <p:cNvSpPr/>
          <p:nvPr/>
        </p:nvSpPr>
        <p:spPr>
          <a:xfrm>
            <a:off x="107504" y="1556791"/>
            <a:ext cx="9142413" cy="4591257"/>
          </a:xfrm>
          <a:prstGeom prst="rect">
            <a:avLst/>
          </a:prstGeom>
        </p:spPr>
        <p:txBody>
          <a:bodyPr wrap="square">
            <a:spAutoFit/>
          </a:bodyPr>
          <a:lstStyle/>
          <a:p>
            <a:pPr>
              <a:lnSpc>
                <a:spcPct val="115000"/>
              </a:lnSpc>
            </a:pPr>
            <a:endParaRPr lang="pl-PL" dirty="0">
              <a:solidFill>
                <a:srgbClr val="000000"/>
              </a:solidFill>
              <a:latin typeface="Arial"/>
              <a:ea typeface="Calibri"/>
              <a:cs typeface="Times New Roman"/>
            </a:endParaRPr>
          </a:p>
          <a:p>
            <a:pPr marL="457200" indent="-457200">
              <a:lnSpc>
                <a:spcPct val="115000"/>
              </a:lnSpc>
              <a:spcAft>
                <a:spcPts val="600"/>
              </a:spcAft>
              <a:buClr>
                <a:srgbClr val="006600"/>
              </a:buClr>
              <a:buFont typeface="+mj-lt"/>
              <a:buAutoNum type="arabicPeriod"/>
            </a:pPr>
            <a:r>
              <a:rPr lang="pl-PL" sz="2000" dirty="0" smtClean="0">
                <a:latin typeface="Arial"/>
                <a:ea typeface="Calibri"/>
                <a:cs typeface="Times New Roman"/>
              </a:rPr>
              <a:t>Uzgodnienia wewnętrzne oraz zaopiniowanie </a:t>
            </a:r>
            <a:r>
              <a:rPr lang="pl-PL" sz="2000" dirty="0">
                <a:latin typeface="Arial"/>
                <a:ea typeface="Calibri"/>
                <a:cs typeface="Times New Roman"/>
              </a:rPr>
              <a:t>przez </a:t>
            </a:r>
            <a:r>
              <a:rPr lang="pl-PL" sz="2000" dirty="0" smtClean="0">
                <a:latin typeface="Arial"/>
                <a:ea typeface="Calibri"/>
                <a:cs typeface="Times New Roman"/>
              </a:rPr>
              <a:t>WKUA</a:t>
            </a:r>
            <a:endParaRPr lang="pl-PL" sz="2000" dirty="0">
              <a:latin typeface="Arial"/>
              <a:ea typeface="Calibri"/>
              <a:cs typeface="Times New Roman"/>
            </a:endParaRPr>
          </a:p>
          <a:p>
            <a:pPr marL="457200" indent="-457200">
              <a:lnSpc>
                <a:spcPct val="115000"/>
              </a:lnSpc>
              <a:spcAft>
                <a:spcPts val="600"/>
              </a:spcAft>
              <a:buClr>
                <a:srgbClr val="006600"/>
              </a:buClr>
              <a:buFont typeface="+mj-lt"/>
              <a:buAutoNum type="arabicPeriod"/>
            </a:pPr>
            <a:r>
              <a:rPr lang="pl-PL" sz="2000" dirty="0" smtClean="0">
                <a:latin typeface="Arial"/>
                <a:ea typeface="Calibri"/>
                <a:cs typeface="Times New Roman"/>
              </a:rPr>
              <a:t>Skierowanie </a:t>
            </a:r>
            <a:r>
              <a:rPr lang="pl-PL" sz="2000" dirty="0">
                <a:latin typeface="Arial"/>
                <a:ea typeface="Calibri"/>
                <a:cs typeface="Times New Roman"/>
              </a:rPr>
              <a:t>projektu </a:t>
            </a:r>
            <a:r>
              <a:rPr lang="pl-PL" sz="2000" dirty="0">
                <a:latin typeface="Arial"/>
                <a:ea typeface="Times New Roman"/>
                <a:cs typeface="Times New Roman"/>
              </a:rPr>
              <a:t>zmiany </a:t>
            </a:r>
            <a:r>
              <a:rPr lang="pl-PL" sz="2000" dirty="0">
                <a:latin typeface="Arial"/>
                <a:ea typeface="Calibri"/>
                <a:cs typeface="Times New Roman"/>
              </a:rPr>
              <a:t>PZPWM wraz z </a:t>
            </a:r>
            <a:r>
              <a:rPr lang="pl-PL" sz="2000" i="1" dirty="0">
                <a:latin typeface="Arial"/>
                <a:ea typeface="Calibri"/>
                <a:cs typeface="Times New Roman"/>
              </a:rPr>
              <a:t>Prognozą </a:t>
            </a:r>
            <a:r>
              <a:rPr lang="pl-PL" sz="2000" i="1" dirty="0" smtClean="0">
                <a:latin typeface="Arial"/>
                <a:ea typeface="Calibri"/>
                <a:cs typeface="Times New Roman"/>
              </a:rPr>
              <a:t>oddziaływania </a:t>
            </a:r>
            <a:r>
              <a:rPr lang="pl-PL" sz="2000" i="1" dirty="0">
                <a:latin typeface="Arial"/>
                <a:ea typeface="Calibri"/>
                <a:cs typeface="Times New Roman"/>
              </a:rPr>
              <a:t/>
            </a:r>
            <a:br>
              <a:rPr lang="pl-PL" sz="2000" i="1" dirty="0">
                <a:latin typeface="Arial"/>
                <a:ea typeface="Calibri"/>
                <a:cs typeface="Times New Roman"/>
              </a:rPr>
            </a:br>
            <a:r>
              <a:rPr lang="pl-PL" sz="2000" i="1" dirty="0">
                <a:latin typeface="Arial"/>
                <a:ea typeface="Calibri"/>
                <a:cs typeface="Times New Roman"/>
              </a:rPr>
              <a:t>na </a:t>
            </a:r>
            <a:r>
              <a:rPr lang="pl-PL" sz="2000" i="1" dirty="0" smtClean="0">
                <a:latin typeface="Arial"/>
                <a:ea typeface="Calibri"/>
                <a:cs typeface="Times New Roman"/>
              </a:rPr>
              <a:t>środowisko</a:t>
            </a:r>
            <a:r>
              <a:rPr lang="pl-PL" sz="2000" dirty="0" smtClean="0">
                <a:latin typeface="Arial"/>
                <a:ea typeface="Calibri"/>
                <a:cs typeface="Times New Roman"/>
              </a:rPr>
              <a:t> </a:t>
            </a:r>
            <a:r>
              <a:rPr lang="pl-PL" sz="2000" dirty="0">
                <a:latin typeface="Arial"/>
                <a:ea typeface="Calibri"/>
                <a:cs typeface="Times New Roman"/>
              </a:rPr>
              <a:t>przez Zarząd Województwa do opiniowania </a:t>
            </a:r>
            <a:br>
              <a:rPr lang="pl-PL" sz="2000" dirty="0">
                <a:latin typeface="Arial"/>
                <a:ea typeface="Calibri"/>
                <a:cs typeface="Times New Roman"/>
              </a:rPr>
            </a:br>
            <a:r>
              <a:rPr lang="pl-PL" sz="2000" dirty="0">
                <a:latin typeface="Arial"/>
                <a:ea typeface="Calibri"/>
                <a:cs typeface="Times New Roman"/>
              </a:rPr>
              <a:t>i uzgadniania zgodnie z art. 41 ust. 1 pkt 6, 6a, 7 ustawy o planowaniu </a:t>
            </a:r>
            <a:br>
              <a:rPr lang="pl-PL" sz="2000" dirty="0">
                <a:latin typeface="Arial"/>
                <a:ea typeface="Calibri"/>
                <a:cs typeface="Times New Roman"/>
              </a:rPr>
            </a:br>
            <a:r>
              <a:rPr lang="pl-PL" sz="2000" dirty="0">
                <a:latin typeface="Arial"/>
                <a:ea typeface="Calibri"/>
                <a:cs typeface="Times New Roman"/>
              </a:rPr>
              <a:t>i zagospodarowaniu przestrzennym</a:t>
            </a:r>
          </a:p>
          <a:p>
            <a:pPr marL="457200" indent="-457200">
              <a:lnSpc>
                <a:spcPct val="115000"/>
              </a:lnSpc>
              <a:spcAft>
                <a:spcPts val="600"/>
              </a:spcAft>
              <a:buClr>
                <a:srgbClr val="006600"/>
              </a:buClr>
              <a:buFont typeface="+mj-lt"/>
              <a:buAutoNum type="arabicPeriod"/>
            </a:pPr>
            <a:r>
              <a:rPr lang="pl-PL" sz="2000" dirty="0">
                <a:latin typeface="Arial"/>
                <a:ea typeface="Calibri"/>
                <a:cs typeface="Times New Roman"/>
              </a:rPr>
              <a:t>Przeprowadzenie konsultacji społecznych </a:t>
            </a:r>
            <a:r>
              <a:rPr lang="pl-PL" sz="2000" dirty="0">
                <a:latin typeface="Arial"/>
                <a:ea typeface="Times New Roman"/>
                <a:cs typeface="Times New Roman"/>
              </a:rPr>
              <a:t>projektu zmiany </a:t>
            </a:r>
            <a:r>
              <a:rPr lang="pl-PL" sz="2000" dirty="0">
                <a:latin typeface="Arial"/>
                <a:ea typeface="Calibri"/>
                <a:cs typeface="Times New Roman"/>
              </a:rPr>
              <a:t>PZPWM </a:t>
            </a:r>
            <a:br>
              <a:rPr lang="pl-PL" sz="2000" dirty="0">
                <a:latin typeface="Arial"/>
                <a:ea typeface="Calibri"/>
                <a:cs typeface="Times New Roman"/>
              </a:rPr>
            </a:br>
            <a:r>
              <a:rPr lang="pl-PL" sz="2000" dirty="0">
                <a:latin typeface="Arial"/>
                <a:ea typeface="Calibri"/>
                <a:cs typeface="Times New Roman"/>
              </a:rPr>
              <a:t>wraz z </a:t>
            </a:r>
            <a:r>
              <a:rPr lang="pl-PL" sz="2000" i="1" dirty="0">
                <a:latin typeface="Arial"/>
                <a:ea typeface="Calibri"/>
                <a:cs typeface="Times New Roman"/>
              </a:rPr>
              <a:t>Prognozą </a:t>
            </a:r>
            <a:r>
              <a:rPr lang="pl-PL" sz="2000" i="1" dirty="0" smtClean="0">
                <a:latin typeface="Arial"/>
                <a:ea typeface="Calibri"/>
                <a:cs typeface="Times New Roman"/>
              </a:rPr>
              <a:t>oddziaływania </a:t>
            </a:r>
            <a:r>
              <a:rPr lang="pl-PL" sz="2000" i="1" dirty="0">
                <a:latin typeface="Arial"/>
                <a:ea typeface="Calibri"/>
                <a:cs typeface="Times New Roman"/>
              </a:rPr>
              <a:t>na </a:t>
            </a:r>
            <a:r>
              <a:rPr lang="pl-PL" sz="2000" i="1" dirty="0" smtClean="0">
                <a:latin typeface="Arial"/>
                <a:ea typeface="Calibri"/>
                <a:cs typeface="Times New Roman"/>
              </a:rPr>
              <a:t>środowisko</a:t>
            </a:r>
            <a:endParaRPr lang="pl-PL" sz="2000" i="1" dirty="0">
              <a:latin typeface="Arial"/>
              <a:ea typeface="Calibri"/>
              <a:cs typeface="Times New Roman"/>
            </a:endParaRPr>
          </a:p>
          <a:p>
            <a:pPr marL="457200" indent="-457200">
              <a:lnSpc>
                <a:spcPct val="115000"/>
              </a:lnSpc>
              <a:spcAft>
                <a:spcPts val="600"/>
              </a:spcAft>
              <a:buClr>
                <a:srgbClr val="006600"/>
              </a:buClr>
              <a:buFont typeface="+mj-lt"/>
              <a:buAutoNum type="arabicPeriod"/>
            </a:pPr>
            <a:r>
              <a:rPr lang="pl-PL" sz="2000" dirty="0">
                <a:latin typeface="Arial"/>
                <a:ea typeface="Times New Roman"/>
                <a:cs typeface="Times New Roman"/>
              </a:rPr>
              <a:t>Uwzględnienie w projekcie zmiany </a:t>
            </a:r>
            <a:r>
              <a:rPr lang="pl-PL" sz="2000" dirty="0">
                <a:latin typeface="Arial"/>
                <a:ea typeface="Calibri"/>
                <a:cs typeface="Times New Roman"/>
              </a:rPr>
              <a:t>PZPWM ewentualnych uwag i opinii zgłoszonych przez właściwe organy i instytucje oraz podczas konsultacji społecznych</a:t>
            </a:r>
          </a:p>
          <a:p>
            <a:pPr marL="342900" indent="-342900" algn="just">
              <a:lnSpc>
                <a:spcPct val="115000"/>
              </a:lnSpc>
              <a:buFont typeface="+mj-lt"/>
              <a:buAutoNum type="arabicPeriod"/>
            </a:pPr>
            <a:endParaRPr lang="pl-PL" sz="2000" dirty="0">
              <a:solidFill>
                <a:srgbClr val="000000"/>
              </a:solidFill>
              <a:ea typeface="Calibri"/>
              <a:cs typeface="Times New Roman"/>
            </a:endParaRPr>
          </a:p>
        </p:txBody>
      </p:sp>
    </p:spTree>
    <p:extLst>
      <p:ext uri="{BB962C8B-B14F-4D97-AF65-F5344CB8AC3E}">
        <p14:creationId xmlns:p14="http://schemas.microsoft.com/office/powerpoint/2010/main" val="11517963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1"/>
          <p:cNvGrpSpPr>
            <a:grpSpLocks/>
          </p:cNvGrpSpPr>
          <p:nvPr/>
        </p:nvGrpSpPr>
        <p:grpSpPr bwMode="auto">
          <a:xfrm>
            <a:off x="0" y="101600"/>
            <a:ext cx="9142413" cy="1001713"/>
            <a:chOff x="0" y="64"/>
            <a:chExt cx="5759" cy="631"/>
          </a:xfrm>
        </p:grpSpPr>
        <p:sp>
          <p:nvSpPr>
            <p:cNvPr id="12301" name="Rectangle 2"/>
            <p:cNvSpPr>
              <a:spLocks noChangeArrowheads="1"/>
            </p:cNvSpPr>
            <p:nvPr/>
          </p:nvSpPr>
          <p:spPr bwMode="auto">
            <a:xfrm>
              <a:off x="0" y="540"/>
              <a:ext cx="5759" cy="44"/>
            </a:xfrm>
            <a:prstGeom prst="rect">
              <a:avLst/>
            </a:prstGeom>
            <a:solidFill>
              <a:srgbClr val="B4DE86"/>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pic>
          <p:nvPicPr>
            <p:cNvPr id="123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 y="64"/>
              <a:ext cx="359" cy="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03" name="Rectangle 4"/>
            <p:cNvSpPr>
              <a:spLocks noChangeArrowheads="1"/>
            </p:cNvSpPr>
            <p:nvPr/>
          </p:nvSpPr>
          <p:spPr bwMode="auto">
            <a:xfrm>
              <a:off x="0" y="606"/>
              <a:ext cx="5759" cy="89"/>
            </a:xfrm>
            <a:prstGeom prst="rect">
              <a:avLst/>
            </a:prstGeom>
            <a:solidFill>
              <a:srgbClr val="006C3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grpSp>
      <p:sp>
        <p:nvSpPr>
          <p:cNvPr id="4107" name="Text Box 11"/>
          <p:cNvSpPr txBox="1">
            <a:spLocks noChangeArrowheads="1"/>
          </p:cNvSpPr>
          <p:nvPr/>
        </p:nvSpPr>
        <p:spPr bwMode="auto">
          <a:xfrm>
            <a:off x="995362" y="183447"/>
            <a:ext cx="7993063"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9pPr>
          </a:lstStyle>
          <a:p>
            <a:pPr algn="ctr" defTabSz="449263" fontAlgn="base">
              <a:spcBef>
                <a:spcPct val="0"/>
              </a:spcBef>
              <a:spcAft>
                <a:spcPct val="0"/>
              </a:spcAft>
              <a:buSzPct val="100000"/>
              <a:defRPr/>
            </a:pPr>
            <a:r>
              <a:rPr lang="pl-PL" altLang="pl-PL" sz="3200" b="1" dirty="0">
                <a:solidFill>
                  <a:srgbClr val="006600"/>
                </a:solidFill>
                <a:effectLst>
                  <a:outerShdw blurRad="38100" dist="38100" dir="2700000" algn="tl">
                    <a:srgbClr val="C0C0C0"/>
                  </a:outerShdw>
                </a:effectLst>
                <a:latin typeface="Calibri" pitchFamily="32" charset="0"/>
              </a:rPr>
              <a:t>PZPWM </a:t>
            </a:r>
            <a:r>
              <a:rPr lang="pl-PL" altLang="pl-PL" sz="3200" b="1" dirty="0">
                <a:solidFill>
                  <a:srgbClr val="006600"/>
                </a:solidFill>
                <a:effectLst>
                  <a:outerShdw blurRad="38100" dist="38100" dir="2700000" algn="tl">
                    <a:srgbClr val="C0C0C0"/>
                  </a:outerShdw>
                </a:effectLst>
                <a:latin typeface="Calibri" pitchFamily="32" charset="0"/>
                <a:ea typeface="SimSun"/>
              </a:rPr>
              <a:t>–</a:t>
            </a:r>
            <a:r>
              <a:rPr lang="pl-PL" altLang="pl-PL" sz="3200" b="1" dirty="0">
                <a:solidFill>
                  <a:srgbClr val="006600"/>
                </a:solidFill>
                <a:effectLst>
                  <a:outerShdw blurRad="38100" dist="38100" dir="2700000" algn="tl">
                    <a:srgbClr val="C0C0C0"/>
                  </a:outerShdw>
                </a:effectLst>
                <a:latin typeface="Calibri" pitchFamily="32" charset="0"/>
              </a:rPr>
              <a:t> etap końcowy</a:t>
            </a:r>
          </a:p>
        </p:txBody>
      </p:sp>
      <p:pic>
        <p:nvPicPr>
          <p:cNvPr id="1229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675" y="6408738"/>
            <a:ext cx="1428750" cy="38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Prostokąt 5"/>
          <p:cNvSpPr/>
          <p:nvPr/>
        </p:nvSpPr>
        <p:spPr>
          <a:xfrm>
            <a:off x="395537" y="1988840"/>
            <a:ext cx="8424936" cy="2865721"/>
          </a:xfrm>
          <a:prstGeom prst="rect">
            <a:avLst/>
          </a:prstGeom>
        </p:spPr>
        <p:txBody>
          <a:bodyPr wrap="square">
            <a:spAutoFit/>
          </a:bodyPr>
          <a:lstStyle/>
          <a:p>
            <a:pPr algn="just">
              <a:lnSpc>
                <a:spcPct val="115000"/>
              </a:lnSpc>
            </a:pPr>
            <a:endParaRPr lang="pl-PL" dirty="0">
              <a:solidFill>
                <a:srgbClr val="000000"/>
              </a:solidFill>
              <a:ea typeface="Calibri"/>
              <a:cs typeface="Times New Roman"/>
            </a:endParaRPr>
          </a:p>
          <a:p>
            <a:pPr marL="457200" indent="-457200" algn="just">
              <a:lnSpc>
                <a:spcPct val="115000"/>
              </a:lnSpc>
              <a:buClr>
                <a:srgbClr val="006600"/>
              </a:buClr>
              <a:buFont typeface="+mj-lt"/>
              <a:buAutoNum type="arabicPeriod"/>
            </a:pPr>
            <a:r>
              <a:rPr lang="pl-PL" sz="2000" dirty="0" smtClean="0">
                <a:latin typeface="Arial"/>
                <a:ea typeface="Calibri"/>
              </a:rPr>
              <a:t>Podjęcie </a:t>
            </a:r>
            <a:r>
              <a:rPr lang="pl-PL" sz="2000" dirty="0">
                <a:latin typeface="Arial"/>
                <a:ea typeface="Calibri"/>
              </a:rPr>
              <a:t>uchwały Zarządu WM </a:t>
            </a:r>
            <a:r>
              <a:rPr lang="pl-PL" sz="2000" dirty="0" err="1">
                <a:latin typeface="Arial"/>
                <a:ea typeface="Calibri"/>
              </a:rPr>
              <a:t>ws</a:t>
            </a:r>
            <a:r>
              <a:rPr lang="pl-PL" sz="2000" dirty="0">
                <a:latin typeface="Arial"/>
                <a:ea typeface="Calibri"/>
              </a:rPr>
              <a:t>. wprowadzenia pod obrady Sejmiku WM projektu zmiany PZPWM</a:t>
            </a:r>
            <a:endParaRPr lang="pl-PL" sz="2000" dirty="0" smtClean="0">
              <a:solidFill>
                <a:srgbClr val="000000"/>
              </a:solidFill>
              <a:latin typeface="Arial"/>
              <a:ea typeface="Calibri"/>
              <a:cs typeface="Times New Roman"/>
            </a:endParaRPr>
          </a:p>
          <a:p>
            <a:pPr marL="457200" indent="-457200" algn="just">
              <a:lnSpc>
                <a:spcPct val="115000"/>
              </a:lnSpc>
              <a:buClr>
                <a:srgbClr val="006600"/>
              </a:buClr>
              <a:buFont typeface="+mj-lt"/>
              <a:buAutoNum type="arabicPeriod"/>
            </a:pPr>
            <a:r>
              <a:rPr lang="pl-PL" sz="2000" dirty="0" smtClean="0">
                <a:solidFill>
                  <a:srgbClr val="000000"/>
                </a:solidFill>
                <a:latin typeface="Arial"/>
                <a:ea typeface="Calibri"/>
                <a:cs typeface="Times New Roman"/>
              </a:rPr>
              <a:t>Uchwalenia </a:t>
            </a:r>
            <a:r>
              <a:rPr lang="pl-PL" sz="2000" dirty="0">
                <a:solidFill>
                  <a:srgbClr val="000000"/>
                </a:solidFill>
                <a:latin typeface="Arial"/>
                <a:ea typeface="Calibri"/>
                <a:cs typeface="Times New Roman"/>
              </a:rPr>
              <a:t>przez Sejmik Województwa zmiany PZPWM</a:t>
            </a:r>
            <a:endParaRPr lang="pl-PL" sz="2000" dirty="0">
              <a:solidFill>
                <a:srgbClr val="000000"/>
              </a:solidFill>
              <a:ea typeface="Calibri"/>
              <a:cs typeface="Times New Roman"/>
            </a:endParaRPr>
          </a:p>
          <a:p>
            <a:pPr marL="457200" indent="-457200" algn="just">
              <a:lnSpc>
                <a:spcPct val="115000"/>
              </a:lnSpc>
              <a:buClr>
                <a:srgbClr val="006600"/>
              </a:buClr>
              <a:buFont typeface="+mj-lt"/>
              <a:buAutoNum type="arabicPeriod"/>
            </a:pPr>
            <a:r>
              <a:rPr lang="pl-PL" sz="2000" dirty="0">
                <a:solidFill>
                  <a:srgbClr val="000000"/>
                </a:solidFill>
                <a:latin typeface="Arial"/>
                <a:ea typeface="Calibri"/>
                <a:cs typeface="Times New Roman"/>
              </a:rPr>
              <a:t>Przekazanie Wojewodzie uchwały Sejmiku o uchwaleniu planu </a:t>
            </a:r>
            <a:br>
              <a:rPr lang="pl-PL" sz="2000" dirty="0">
                <a:solidFill>
                  <a:srgbClr val="000000"/>
                </a:solidFill>
                <a:latin typeface="Arial"/>
                <a:ea typeface="Calibri"/>
                <a:cs typeface="Times New Roman"/>
              </a:rPr>
            </a:br>
            <a:r>
              <a:rPr lang="pl-PL" sz="2000" dirty="0">
                <a:solidFill>
                  <a:srgbClr val="000000"/>
                </a:solidFill>
                <a:latin typeface="Arial"/>
                <a:ea typeface="Calibri"/>
                <a:cs typeface="Times New Roman"/>
              </a:rPr>
              <a:t>wraz z dokumentacją prac planistycznych, w celu oceny zgodności </a:t>
            </a:r>
            <a:br>
              <a:rPr lang="pl-PL" sz="2000" dirty="0">
                <a:solidFill>
                  <a:srgbClr val="000000"/>
                </a:solidFill>
                <a:latin typeface="Arial"/>
                <a:ea typeface="Calibri"/>
                <a:cs typeface="Times New Roman"/>
              </a:rPr>
            </a:br>
            <a:r>
              <a:rPr lang="pl-PL" sz="2000" dirty="0">
                <a:solidFill>
                  <a:srgbClr val="000000"/>
                </a:solidFill>
                <a:latin typeface="Arial"/>
                <a:ea typeface="Calibri"/>
                <a:cs typeface="Times New Roman"/>
              </a:rPr>
              <a:t>z przepisami prawnymi</a:t>
            </a:r>
          </a:p>
          <a:p>
            <a:pPr marL="457200" indent="-457200" algn="just">
              <a:lnSpc>
                <a:spcPct val="115000"/>
              </a:lnSpc>
              <a:buClr>
                <a:srgbClr val="006600"/>
              </a:buClr>
              <a:buFont typeface="+mj-lt"/>
              <a:buAutoNum type="arabicPeriod"/>
            </a:pPr>
            <a:r>
              <a:rPr lang="pl-PL" sz="2000" dirty="0">
                <a:solidFill>
                  <a:srgbClr val="000000"/>
                </a:solidFill>
                <a:latin typeface="Arial"/>
                <a:ea typeface="Calibri"/>
                <a:cs typeface="Times New Roman"/>
              </a:rPr>
              <a:t>Ogłoszenie w Dzienniku Urzędowym Województwa Mazowieckiego</a:t>
            </a:r>
            <a:endParaRPr lang="pl-PL" sz="2000" dirty="0">
              <a:solidFill>
                <a:srgbClr val="000000"/>
              </a:solidFill>
              <a:ea typeface="Calibri"/>
              <a:cs typeface="Times New Roman"/>
            </a:endParaRPr>
          </a:p>
        </p:txBody>
      </p:sp>
    </p:spTree>
    <p:extLst>
      <p:ext uri="{BB962C8B-B14F-4D97-AF65-F5344CB8AC3E}">
        <p14:creationId xmlns:p14="http://schemas.microsoft.com/office/powerpoint/2010/main" val="42029853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1"/>
          <p:cNvGrpSpPr>
            <a:grpSpLocks/>
          </p:cNvGrpSpPr>
          <p:nvPr/>
        </p:nvGrpSpPr>
        <p:grpSpPr bwMode="auto">
          <a:xfrm>
            <a:off x="0" y="101600"/>
            <a:ext cx="9142413" cy="1001713"/>
            <a:chOff x="0" y="64"/>
            <a:chExt cx="5759" cy="631"/>
          </a:xfrm>
        </p:grpSpPr>
        <p:sp>
          <p:nvSpPr>
            <p:cNvPr id="12301" name="Rectangle 2"/>
            <p:cNvSpPr>
              <a:spLocks noChangeArrowheads="1"/>
            </p:cNvSpPr>
            <p:nvPr/>
          </p:nvSpPr>
          <p:spPr bwMode="auto">
            <a:xfrm>
              <a:off x="0" y="540"/>
              <a:ext cx="5759" cy="44"/>
            </a:xfrm>
            <a:prstGeom prst="rect">
              <a:avLst/>
            </a:prstGeom>
            <a:solidFill>
              <a:srgbClr val="B4DE86"/>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pic>
          <p:nvPicPr>
            <p:cNvPr id="123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 y="64"/>
              <a:ext cx="359" cy="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03" name="Rectangle 4"/>
            <p:cNvSpPr>
              <a:spLocks noChangeArrowheads="1"/>
            </p:cNvSpPr>
            <p:nvPr/>
          </p:nvSpPr>
          <p:spPr bwMode="auto">
            <a:xfrm>
              <a:off x="0" y="606"/>
              <a:ext cx="5759" cy="89"/>
            </a:xfrm>
            <a:prstGeom prst="rect">
              <a:avLst/>
            </a:prstGeom>
            <a:solidFill>
              <a:srgbClr val="006C3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grpSp>
      <p:sp>
        <p:nvSpPr>
          <p:cNvPr id="4107" name="Text Box 11"/>
          <p:cNvSpPr txBox="1">
            <a:spLocks noChangeArrowheads="1"/>
          </p:cNvSpPr>
          <p:nvPr/>
        </p:nvSpPr>
        <p:spPr bwMode="auto">
          <a:xfrm>
            <a:off x="995362" y="135731"/>
            <a:ext cx="7993063" cy="58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9pPr>
          </a:lstStyle>
          <a:p>
            <a:pPr algn="ctr" defTabSz="449263" fontAlgn="base">
              <a:spcBef>
                <a:spcPct val="0"/>
              </a:spcBef>
              <a:spcAft>
                <a:spcPct val="0"/>
              </a:spcAft>
              <a:buSzPct val="100000"/>
              <a:defRPr/>
            </a:pPr>
            <a:r>
              <a:rPr lang="pl-PL" altLang="pl-PL" sz="3200" b="1" dirty="0">
                <a:solidFill>
                  <a:srgbClr val="006600"/>
                </a:solidFill>
                <a:effectLst>
                  <a:outerShdw blurRad="38100" dist="38100" dir="2700000" algn="tl">
                    <a:srgbClr val="C0C0C0"/>
                  </a:outerShdw>
                </a:effectLst>
                <a:latin typeface="Calibri" pitchFamily="32" charset="0"/>
              </a:rPr>
              <a:t>Zmiana PZPWM – uwarunkowania prawne</a:t>
            </a:r>
          </a:p>
        </p:txBody>
      </p:sp>
      <p:pic>
        <p:nvPicPr>
          <p:cNvPr id="1229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675" y="6408738"/>
            <a:ext cx="1428750" cy="38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Prostokąt 1"/>
          <p:cNvSpPr/>
          <p:nvPr/>
        </p:nvSpPr>
        <p:spPr>
          <a:xfrm>
            <a:off x="1" y="1700808"/>
            <a:ext cx="9144000" cy="4272965"/>
          </a:xfrm>
          <a:prstGeom prst="rect">
            <a:avLst/>
          </a:prstGeom>
        </p:spPr>
        <p:txBody>
          <a:bodyPr wrap="square">
            <a:spAutoFit/>
          </a:bodyPr>
          <a:lstStyle/>
          <a:p>
            <a:pPr marL="228600" lvl="0">
              <a:lnSpc>
                <a:spcPct val="115000"/>
              </a:lnSpc>
              <a:spcBef>
                <a:spcPts val="1000"/>
              </a:spcBef>
              <a:spcAft>
                <a:spcPts val="1000"/>
              </a:spcAft>
            </a:pPr>
            <a:r>
              <a:rPr lang="pl-PL" sz="2000" b="1" dirty="0" smtClean="0">
                <a:solidFill>
                  <a:srgbClr val="000000"/>
                </a:solidFill>
                <a:latin typeface="Arial" panose="020B0604020202020204" pitchFamily="34" charset="0"/>
                <a:ea typeface="Calibri"/>
                <a:cs typeface="Arial" panose="020B0604020202020204" pitchFamily="34" charset="0"/>
              </a:rPr>
              <a:t>Podstawy prawne </a:t>
            </a:r>
          </a:p>
          <a:p>
            <a:pPr marL="400050" lvl="0" indent="-171450">
              <a:lnSpc>
                <a:spcPct val="115000"/>
              </a:lnSpc>
              <a:spcAft>
                <a:spcPts val="800"/>
              </a:spcAft>
              <a:buClr>
                <a:srgbClr val="008000"/>
              </a:buClr>
              <a:buFont typeface="Wingdings" pitchFamily="2" charset="2"/>
              <a:buChar char="Ø"/>
            </a:pPr>
            <a:r>
              <a:rPr lang="pl-PL" sz="2000" dirty="0" smtClean="0">
                <a:solidFill>
                  <a:srgbClr val="000000"/>
                </a:solidFill>
                <a:latin typeface="Arial" panose="020B0604020202020204" pitchFamily="34" charset="0"/>
                <a:ea typeface="Calibri"/>
                <a:cs typeface="Arial" panose="020B0604020202020204" pitchFamily="34" charset="0"/>
              </a:rPr>
              <a:t> Ustawa </a:t>
            </a:r>
            <a:r>
              <a:rPr lang="pl-PL" sz="2000" dirty="0">
                <a:solidFill>
                  <a:srgbClr val="000000"/>
                </a:solidFill>
                <a:latin typeface="Arial" panose="020B0604020202020204" pitchFamily="34" charset="0"/>
                <a:ea typeface="Calibri"/>
                <a:cs typeface="Arial" panose="020B0604020202020204" pitchFamily="34" charset="0"/>
              </a:rPr>
              <a:t>z dnia 5 czerwca 1998 r. o samorządzie województwa </a:t>
            </a:r>
          </a:p>
          <a:p>
            <a:pPr marL="400050" lvl="0" indent="-171450">
              <a:lnSpc>
                <a:spcPct val="115000"/>
              </a:lnSpc>
              <a:spcAft>
                <a:spcPts val="800"/>
              </a:spcAft>
              <a:buClr>
                <a:srgbClr val="008000"/>
              </a:buClr>
              <a:buFont typeface="Wingdings" pitchFamily="2" charset="2"/>
              <a:buChar char="Ø"/>
            </a:pPr>
            <a:r>
              <a:rPr lang="pl-PL" sz="2000" dirty="0" smtClean="0">
                <a:solidFill>
                  <a:srgbClr val="000000"/>
                </a:solidFill>
                <a:latin typeface="Arial" panose="020B0604020202020204" pitchFamily="34" charset="0"/>
                <a:ea typeface="Calibri"/>
                <a:cs typeface="Arial" panose="020B0604020202020204" pitchFamily="34" charset="0"/>
              </a:rPr>
              <a:t> Ustawa </a:t>
            </a:r>
            <a:r>
              <a:rPr lang="pl-PL" sz="2000" dirty="0">
                <a:solidFill>
                  <a:srgbClr val="000000"/>
                </a:solidFill>
                <a:latin typeface="Arial" panose="020B0604020202020204" pitchFamily="34" charset="0"/>
                <a:ea typeface="Calibri"/>
                <a:cs typeface="Arial" panose="020B0604020202020204" pitchFamily="34" charset="0"/>
              </a:rPr>
              <a:t>z dnia 27 marca 2003 r. o planowaniu </a:t>
            </a:r>
            <a:r>
              <a:rPr lang="pl-PL" sz="2000" dirty="0" smtClean="0">
                <a:solidFill>
                  <a:srgbClr val="000000"/>
                </a:solidFill>
                <a:latin typeface="Arial" panose="020B0604020202020204" pitchFamily="34" charset="0"/>
                <a:ea typeface="Calibri"/>
                <a:cs typeface="Arial" panose="020B0604020202020204" pitchFamily="34" charset="0"/>
              </a:rPr>
              <a:t>i </a:t>
            </a:r>
            <a:r>
              <a:rPr lang="pl-PL" sz="2000" dirty="0">
                <a:solidFill>
                  <a:srgbClr val="000000"/>
                </a:solidFill>
                <a:latin typeface="Arial" panose="020B0604020202020204" pitchFamily="34" charset="0"/>
                <a:ea typeface="Calibri"/>
                <a:cs typeface="Arial" panose="020B0604020202020204" pitchFamily="34" charset="0"/>
              </a:rPr>
              <a:t>zagospodarowaniu przestrzennym </a:t>
            </a:r>
          </a:p>
          <a:p>
            <a:pPr marL="400050" lvl="0" indent="-171450">
              <a:lnSpc>
                <a:spcPct val="115000"/>
              </a:lnSpc>
              <a:spcAft>
                <a:spcPts val="800"/>
              </a:spcAft>
              <a:buClr>
                <a:srgbClr val="008000"/>
              </a:buClr>
              <a:buFont typeface="Wingdings" pitchFamily="2" charset="2"/>
              <a:buChar char="Ø"/>
            </a:pPr>
            <a:r>
              <a:rPr lang="pl-PL" sz="2000" dirty="0" smtClean="0">
                <a:solidFill>
                  <a:srgbClr val="000000"/>
                </a:solidFill>
                <a:latin typeface="Arial" panose="020B0604020202020204" pitchFamily="34" charset="0"/>
                <a:ea typeface="Calibri"/>
                <a:cs typeface="Arial" panose="020B0604020202020204" pitchFamily="34" charset="0"/>
              </a:rPr>
              <a:t> Ustawa </a:t>
            </a:r>
            <a:r>
              <a:rPr lang="pl-PL" sz="2000" dirty="0">
                <a:solidFill>
                  <a:srgbClr val="000000"/>
                </a:solidFill>
                <a:latin typeface="Arial" panose="020B0604020202020204" pitchFamily="34" charset="0"/>
                <a:ea typeface="Calibri"/>
                <a:cs typeface="Arial" panose="020B0604020202020204" pitchFamily="34" charset="0"/>
              </a:rPr>
              <a:t>z dnia 6 grudnia 2006 r. o zasadach prowadzenia polityki rozwoju</a:t>
            </a:r>
          </a:p>
          <a:p>
            <a:pPr marL="400050" lvl="0" indent="-171450">
              <a:lnSpc>
                <a:spcPct val="115000"/>
              </a:lnSpc>
              <a:spcAft>
                <a:spcPts val="800"/>
              </a:spcAft>
              <a:buClr>
                <a:srgbClr val="008000"/>
              </a:buClr>
              <a:buFont typeface="Wingdings" pitchFamily="2" charset="2"/>
              <a:buChar char="Ø"/>
            </a:pPr>
            <a:r>
              <a:rPr lang="pl-PL" sz="2000" dirty="0" smtClean="0">
                <a:solidFill>
                  <a:srgbClr val="000000"/>
                </a:solidFill>
                <a:latin typeface="Arial" panose="020B0604020202020204" pitchFamily="34" charset="0"/>
                <a:ea typeface="Calibri"/>
                <a:cs typeface="Arial" panose="020B0604020202020204" pitchFamily="34" charset="0"/>
              </a:rPr>
              <a:t> Ustawa </a:t>
            </a:r>
            <a:r>
              <a:rPr lang="pl-PL" sz="2000" dirty="0">
                <a:solidFill>
                  <a:srgbClr val="000000"/>
                </a:solidFill>
                <a:latin typeface="Arial" panose="020B0604020202020204" pitchFamily="34" charset="0"/>
                <a:ea typeface="Calibri"/>
                <a:cs typeface="Arial" panose="020B0604020202020204" pitchFamily="34" charset="0"/>
              </a:rPr>
              <a:t>z dnia 3 października 2008 r. o udostępnianiu informacji </a:t>
            </a:r>
            <a:br>
              <a:rPr lang="pl-PL" sz="2000" dirty="0">
                <a:solidFill>
                  <a:srgbClr val="000000"/>
                </a:solidFill>
                <a:latin typeface="Arial" panose="020B0604020202020204" pitchFamily="34" charset="0"/>
                <a:ea typeface="Calibri"/>
                <a:cs typeface="Arial" panose="020B0604020202020204" pitchFamily="34" charset="0"/>
              </a:rPr>
            </a:br>
            <a:r>
              <a:rPr lang="pl-PL" sz="2000" dirty="0">
                <a:solidFill>
                  <a:srgbClr val="000000"/>
                </a:solidFill>
                <a:latin typeface="Arial" panose="020B0604020202020204" pitchFamily="34" charset="0"/>
                <a:ea typeface="Calibri"/>
                <a:cs typeface="Arial" panose="020B0604020202020204" pitchFamily="34" charset="0"/>
              </a:rPr>
              <a:t>o środowisku i jego ochronie, udziale społeczeństwa w ochronie środowiska oraz o ocenach oddziaływania na środowisko </a:t>
            </a:r>
          </a:p>
          <a:p>
            <a:pPr marL="400050" lvl="0" indent="-171450">
              <a:lnSpc>
                <a:spcPct val="115000"/>
              </a:lnSpc>
              <a:spcAft>
                <a:spcPts val="800"/>
              </a:spcAft>
              <a:buClr>
                <a:srgbClr val="008000"/>
              </a:buClr>
              <a:buFont typeface="Wingdings" pitchFamily="2" charset="2"/>
              <a:buChar char="Ø"/>
            </a:pPr>
            <a:r>
              <a:rPr lang="pl-PL" sz="2000" dirty="0" smtClean="0">
                <a:solidFill>
                  <a:srgbClr val="000000"/>
                </a:solidFill>
                <a:latin typeface="Arial" panose="020B0604020202020204" pitchFamily="34" charset="0"/>
                <a:ea typeface="Calibri"/>
                <a:cs typeface="Arial" panose="020B0604020202020204" pitchFamily="34" charset="0"/>
              </a:rPr>
              <a:t> Ustawa </a:t>
            </a:r>
            <a:r>
              <a:rPr lang="pl-PL" sz="2000" dirty="0">
                <a:solidFill>
                  <a:srgbClr val="000000"/>
                </a:solidFill>
                <a:latin typeface="Arial" panose="020B0604020202020204" pitchFamily="34" charset="0"/>
                <a:ea typeface="Calibri"/>
                <a:cs typeface="Arial" panose="020B0604020202020204" pitchFamily="34" charset="0"/>
              </a:rPr>
              <a:t>z dnia 27 kwietnia 2001 r. Prawo ochrony środowiska </a:t>
            </a:r>
          </a:p>
          <a:p>
            <a:pPr marL="400050" lvl="0" indent="-171450">
              <a:lnSpc>
                <a:spcPct val="115000"/>
              </a:lnSpc>
              <a:spcAft>
                <a:spcPts val="800"/>
              </a:spcAft>
              <a:buClr>
                <a:srgbClr val="008000"/>
              </a:buClr>
              <a:buFont typeface="Wingdings" pitchFamily="2" charset="2"/>
              <a:buChar char="Ø"/>
            </a:pPr>
            <a:r>
              <a:rPr lang="pl-PL" sz="2000" dirty="0" smtClean="0">
                <a:solidFill>
                  <a:srgbClr val="000000"/>
                </a:solidFill>
                <a:latin typeface="Arial" panose="020B0604020202020204" pitchFamily="34" charset="0"/>
                <a:ea typeface="Calibri"/>
                <a:cs typeface="Arial" panose="020B0604020202020204" pitchFamily="34" charset="0"/>
              </a:rPr>
              <a:t> Ustawa </a:t>
            </a:r>
            <a:r>
              <a:rPr lang="pl-PL" sz="2000" dirty="0">
                <a:solidFill>
                  <a:srgbClr val="000000"/>
                </a:solidFill>
                <a:latin typeface="Arial" panose="020B0604020202020204" pitchFamily="34" charset="0"/>
                <a:ea typeface="Calibri"/>
                <a:cs typeface="Arial" panose="020B0604020202020204" pitchFamily="34" charset="0"/>
              </a:rPr>
              <a:t>z dnia 4 marca 2010 r. o infrastrukturze informacji przestrzennej</a:t>
            </a:r>
          </a:p>
        </p:txBody>
      </p:sp>
    </p:spTree>
    <p:extLst>
      <p:ext uri="{BB962C8B-B14F-4D97-AF65-F5344CB8AC3E}">
        <p14:creationId xmlns:p14="http://schemas.microsoft.com/office/powerpoint/2010/main" val="23448309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0" y="101600"/>
            <a:ext cx="9142413" cy="1001713"/>
            <a:chOff x="0" y="64"/>
            <a:chExt cx="5759" cy="631"/>
          </a:xfrm>
        </p:grpSpPr>
        <p:sp>
          <p:nvSpPr>
            <p:cNvPr id="2057" name="Rectangle 2"/>
            <p:cNvSpPr>
              <a:spLocks noChangeArrowheads="1"/>
            </p:cNvSpPr>
            <p:nvPr/>
          </p:nvSpPr>
          <p:spPr bwMode="auto">
            <a:xfrm>
              <a:off x="0" y="540"/>
              <a:ext cx="5759" cy="44"/>
            </a:xfrm>
            <a:prstGeom prst="rect">
              <a:avLst/>
            </a:prstGeom>
            <a:solidFill>
              <a:srgbClr val="B4DE86"/>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pic>
          <p:nvPicPr>
            <p:cNvPr id="20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 y="64"/>
              <a:ext cx="359" cy="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9" name="Rectangle 4"/>
            <p:cNvSpPr>
              <a:spLocks noChangeArrowheads="1"/>
            </p:cNvSpPr>
            <p:nvPr/>
          </p:nvSpPr>
          <p:spPr bwMode="auto">
            <a:xfrm>
              <a:off x="0" y="606"/>
              <a:ext cx="5759" cy="89"/>
            </a:xfrm>
            <a:prstGeom prst="rect">
              <a:avLst/>
            </a:prstGeom>
            <a:solidFill>
              <a:srgbClr val="006C3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sp>
          <p:nvSpPr>
            <p:cNvPr id="2060" name="Text Box 5"/>
            <p:cNvSpPr txBox="1">
              <a:spLocks noChangeArrowheads="1"/>
            </p:cNvSpPr>
            <p:nvPr/>
          </p:nvSpPr>
          <p:spPr bwMode="auto">
            <a:xfrm>
              <a:off x="315" y="172"/>
              <a:ext cx="3038" cy="2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itchFamily="32" charset="0"/>
                  <a:ea typeface="SimSun"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itchFamily="32" charset="0"/>
                  <a:ea typeface="SimSun"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itchFamily="32" charset="0"/>
                  <a:ea typeface="SimSun"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2" charset="0"/>
                  <a:ea typeface="SimSun"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2" charset="0"/>
                  <a:ea typeface="SimSun" charset="-122"/>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2" charset="0"/>
                  <a:ea typeface="SimSun" charset="-122"/>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2" charset="0"/>
                  <a:ea typeface="SimSun" charset="-122"/>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2" charset="0"/>
                  <a:ea typeface="SimSun" charset="-122"/>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itchFamily="32" charset="0"/>
                  <a:ea typeface="SimSun" charset="-122"/>
                </a:defRPr>
              </a:lvl9pPr>
            </a:lstStyle>
            <a:p>
              <a:pPr algn="ctr" defTabSz="449263" eaLnBrk="1" fontAlgn="base" hangingPunct="1">
                <a:spcBef>
                  <a:spcPts val="1000"/>
                </a:spcBef>
                <a:spcAft>
                  <a:spcPct val="0"/>
                </a:spcAft>
                <a:buSzPct val="100000"/>
              </a:pPr>
              <a:r>
                <a:rPr lang="pl-PL" altLang="pl-PL" sz="1600" b="1">
                  <a:solidFill>
                    <a:srgbClr val="006666"/>
                  </a:solidFill>
                </a:rPr>
                <a:t>Mazowieckie Biuro Planowania Regionalnego</a:t>
              </a:r>
            </a:p>
          </p:txBody>
        </p:sp>
      </p:grpSp>
      <p:grpSp>
        <p:nvGrpSpPr>
          <p:cNvPr id="3" name="Group 7"/>
          <p:cNvGrpSpPr>
            <a:grpSpLocks/>
          </p:cNvGrpSpPr>
          <p:nvPr/>
        </p:nvGrpSpPr>
        <p:grpSpPr bwMode="auto">
          <a:xfrm>
            <a:off x="5084763" y="-26988"/>
            <a:ext cx="4057650" cy="887413"/>
            <a:chOff x="3203" y="-17"/>
            <a:chExt cx="2556" cy="559"/>
          </a:xfrm>
        </p:grpSpPr>
        <p:pic>
          <p:nvPicPr>
            <p:cNvPr id="2054" name="Picture 8"/>
            <p:cNvPicPr>
              <a:picLocks noChangeAspect="1" noChangeArrowheads="1"/>
            </p:cNvPicPr>
            <p:nvPr/>
          </p:nvPicPr>
          <p:blipFill>
            <a:blip r:embed="rId4" cstate="print">
              <a:lum bright="20000"/>
              <a:extLst>
                <a:ext uri="{28A0092B-C50C-407E-A947-70E740481C1C}">
                  <a14:useLocalDpi xmlns:a14="http://schemas.microsoft.com/office/drawing/2010/main" val="0"/>
                </a:ext>
              </a:extLst>
            </a:blip>
            <a:srcRect/>
            <a:stretch>
              <a:fillRect/>
            </a:stretch>
          </p:blipFill>
          <p:spPr bwMode="auto">
            <a:xfrm>
              <a:off x="4140" y="0"/>
              <a:ext cx="719" cy="539"/>
            </a:xfrm>
            <a:prstGeom prst="rect">
              <a:avLst/>
            </a:prstGeom>
            <a:noFill/>
            <a:ln>
              <a:noFill/>
            </a:ln>
            <a:effectLst>
              <a:outerShdw dist="139498" dir="2700000" algn="ctr" rotWithShape="0">
                <a:srgbClr val="333333">
                  <a:alpha val="65018"/>
                </a:srgbClr>
              </a:outerShdw>
            </a:effectLst>
            <a:extLst>
              <a:ext uri="{909E8E84-426E-40DD-AFC4-6F175D3DCCD1}">
                <a14:hiddenFill xmlns:a14="http://schemas.microsoft.com/office/drawing/2010/main">
                  <a:blipFill dpi="0" rotWithShape="0">
                    <a:blip>
                      <a:lum bright="20000"/>
                    </a:blip>
                    <a:srcRect/>
                    <a:stretch>
                      <a:fillRect/>
                    </a:stretch>
                  </a:blipFill>
                </a14:hiddenFill>
              </a:ext>
              <a:ext uri="{91240B29-F687-4F45-9708-019B960494DF}">
                <a14:hiddenLine xmlns:a14="http://schemas.microsoft.com/office/drawing/2010/main" w="9525">
                  <a:solidFill>
                    <a:srgbClr val="808080"/>
                  </a:solidFill>
                  <a:round/>
                  <a:headEnd/>
                  <a:tailEnd/>
                </a14:hiddenLine>
              </a:ext>
            </a:extLst>
          </p:spPr>
        </p:pic>
        <p:pic>
          <p:nvPicPr>
            <p:cNvPr id="205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7" y="0"/>
              <a:ext cx="862" cy="542"/>
            </a:xfrm>
            <a:prstGeom prst="rect">
              <a:avLst/>
            </a:prstGeom>
            <a:noFill/>
            <a:ln>
              <a:noFill/>
            </a:ln>
            <a:effectLst>
              <a:outerShdw dist="139498" dir="2700000" algn="ctr" rotWithShape="0">
                <a:srgbClr val="333333">
                  <a:alpha val="65018"/>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Lst>
          </p:spPr>
        </p:pic>
        <p:pic>
          <p:nvPicPr>
            <p:cNvPr id="205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3" y="-17"/>
              <a:ext cx="899" cy="556"/>
            </a:xfrm>
            <a:prstGeom prst="rect">
              <a:avLst/>
            </a:prstGeom>
            <a:noFill/>
            <a:ln>
              <a:noFill/>
            </a:ln>
            <a:effectLst>
              <a:outerShdw dist="139498" dir="2700000" algn="ctr" rotWithShape="0">
                <a:srgbClr val="333333">
                  <a:alpha val="65018"/>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Lst>
          </p:spPr>
        </p:pic>
      </p:grpSp>
      <p:sp>
        <p:nvSpPr>
          <p:cNvPr id="3083" name="Text Box 11"/>
          <p:cNvSpPr txBox="1">
            <a:spLocks noChangeArrowheads="1"/>
          </p:cNvSpPr>
          <p:nvPr/>
        </p:nvSpPr>
        <p:spPr bwMode="auto">
          <a:xfrm>
            <a:off x="142844" y="2285992"/>
            <a:ext cx="8929718" cy="29876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9pPr>
          </a:lstStyle>
          <a:p>
            <a:pPr algn="ctr" defTabSz="449263" fontAlgn="base">
              <a:spcBef>
                <a:spcPct val="0"/>
              </a:spcBef>
              <a:spcAft>
                <a:spcPct val="0"/>
              </a:spcAft>
              <a:buClr>
                <a:srgbClr val="000000"/>
              </a:buClr>
              <a:buSzPct val="100000"/>
              <a:buFont typeface="Times New Roman" pitchFamily="16" charset="0"/>
              <a:buNone/>
              <a:defRPr/>
            </a:pPr>
            <a:r>
              <a:rPr lang="pl-PL" altLang="pl-PL" sz="3600" b="1" dirty="0" smtClean="0">
                <a:solidFill>
                  <a:srgbClr val="006600"/>
                </a:solidFill>
                <a:effectLst>
                  <a:outerShdw blurRad="38100" dist="38100" dir="2700000" algn="tl">
                    <a:srgbClr val="C0C0C0"/>
                  </a:outerShdw>
                </a:effectLst>
                <a:latin typeface="Calibri" pitchFamily="32" charset="0"/>
              </a:rPr>
              <a:t>Zmiana </a:t>
            </a:r>
            <a:r>
              <a:rPr lang="pl-PL" altLang="pl-PL" sz="3600" b="1" i="1" dirty="0" smtClean="0">
                <a:solidFill>
                  <a:srgbClr val="006600"/>
                </a:solidFill>
                <a:effectLst>
                  <a:outerShdw blurRad="38100" dist="38100" dir="2700000" algn="tl">
                    <a:srgbClr val="C0C0C0"/>
                  </a:outerShdw>
                </a:effectLst>
                <a:latin typeface="Calibri" pitchFamily="32" charset="0"/>
              </a:rPr>
              <a:t>Planu </a:t>
            </a:r>
            <a:r>
              <a:rPr lang="pl-PL" altLang="pl-PL" sz="3600" b="1" i="1" dirty="0">
                <a:solidFill>
                  <a:srgbClr val="006600"/>
                </a:solidFill>
                <a:effectLst>
                  <a:outerShdw blurRad="38100" dist="38100" dir="2700000" algn="tl">
                    <a:srgbClr val="C0C0C0"/>
                  </a:outerShdw>
                </a:effectLst>
                <a:latin typeface="Calibri" pitchFamily="32" charset="0"/>
              </a:rPr>
              <a:t>zagospodarowania przestrzennego województwa mazowieckiego </a:t>
            </a:r>
            <a:endParaRPr lang="pl-PL" altLang="pl-PL" sz="3600" b="1" dirty="0">
              <a:solidFill>
                <a:srgbClr val="006600"/>
              </a:solidFill>
              <a:effectLst>
                <a:outerShdw blurRad="38100" dist="38100" dir="2700000" algn="tl">
                  <a:srgbClr val="C0C0C0"/>
                </a:outerShdw>
              </a:effectLst>
              <a:latin typeface="Calibri" pitchFamily="32" charset="0"/>
            </a:endParaRPr>
          </a:p>
          <a:p>
            <a:pPr algn="ctr" defTabSz="449263" fontAlgn="base">
              <a:spcBef>
                <a:spcPct val="0"/>
              </a:spcBef>
              <a:spcAft>
                <a:spcPct val="0"/>
              </a:spcAft>
              <a:buClr>
                <a:srgbClr val="000000"/>
              </a:buClr>
              <a:buSzPct val="100000"/>
              <a:buFont typeface="Times New Roman" pitchFamily="16" charset="0"/>
              <a:buNone/>
              <a:defRPr/>
            </a:pPr>
            <a:r>
              <a:rPr lang="pl-PL" altLang="pl-PL" sz="3600" b="1" dirty="0">
                <a:solidFill>
                  <a:srgbClr val="006600"/>
                </a:solidFill>
                <a:effectLst>
                  <a:outerShdw blurRad="38100" dist="38100" dir="2700000" algn="tl">
                    <a:srgbClr val="000000">
                      <a:alpha val="43137"/>
                    </a:srgbClr>
                  </a:outerShdw>
                </a:effectLst>
                <a:latin typeface="Calibri" pitchFamily="32" charset="0"/>
              </a:rPr>
              <a:t>z uwzględnieniem obszarów funkcjonalnych</a:t>
            </a:r>
          </a:p>
          <a:p>
            <a:pPr algn="ctr" defTabSz="449263" fontAlgn="base">
              <a:spcBef>
                <a:spcPct val="0"/>
              </a:spcBef>
              <a:spcAft>
                <a:spcPct val="0"/>
              </a:spcAft>
              <a:buClr>
                <a:srgbClr val="000000"/>
              </a:buClr>
              <a:buSzPct val="100000"/>
              <a:buFont typeface="Times New Roman" pitchFamily="16" charset="0"/>
              <a:buNone/>
              <a:defRPr/>
            </a:pPr>
            <a:r>
              <a:rPr lang="pl-PL" altLang="pl-PL" sz="4000" b="1" dirty="0">
                <a:solidFill>
                  <a:srgbClr val="1F497D"/>
                </a:solidFill>
                <a:effectLst>
                  <a:outerShdw blurRad="38100" dist="38100" dir="2700000" algn="tl">
                    <a:srgbClr val="C0C0C0"/>
                  </a:outerShdw>
                </a:effectLst>
                <a:latin typeface="Calibri" pitchFamily="32" charset="0"/>
              </a:rPr>
              <a:t/>
            </a:r>
            <a:br>
              <a:rPr lang="pl-PL" altLang="pl-PL" sz="4000" b="1" dirty="0">
                <a:solidFill>
                  <a:srgbClr val="1F497D"/>
                </a:solidFill>
                <a:effectLst>
                  <a:outerShdw blurRad="38100" dist="38100" dir="2700000" algn="tl">
                    <a:srgbClr val="C0C0C0"/>
                  </a:outerShdw>
                </a:effectLst>
                <a:latin typeface="Calibri" pitchFamily="32" charset="0"/>
              </a:rPr>
            </a:br>
            <a:endParaRPr lang="pl-PL" altLang="pl-PL" sz="4000" b="1" dirty="0">
              <a:solidFill>
                <a:srgbClr val="1F497D"/>
              </a:solidFill>
              <a:effectLst>
                <a:outerShdw blurRad="38100" dist="38100" dir="2700000" algn="tl">
                  <a:srgbClr val="C0C0C0"/>
                </a:outerShdw>
              </a:effectLst>
              <a:latin typeface="Calibri" pitchFamily="32" charset="0"/>
            </a:endParaRPr>
          </a:p>
        </p:txBody>
      </p:sp>
      <p:sp>
        <p:nvSpPr>
          <p:cNvPr id="13" name="pole tekstowe 12"/>
          <p:cNvSpPr txBox="1"/>
          <p:nvPr/>
        </p:nvSpPr>
        <p:spPr>
          <a:xfrm>
            <a:off x="3500430" y="6286520"/>
            <a:ext cx="2286016" cy="369332"/>
          </a:xfrm>
          <a:prstGeom prst="rect">
            <a:avLst/>
          </a:prstGeom>
          <a:noFill/>
        </p:spPr>
        <p:txBody>
          <a:bodyPr wrap="square" rtlCol="0">
            <a:spAutoFit/>
          </a:bodyPr>
          <a:lstStyle/>
          <a:p>
            <a:r>
              <a:rPr lang="pl-PL" dirty="0" smtClean="0">
                <a:solidFill>
                  <a:srgbClr val="006600"/>
                </a:solidFill>
              </a:rPr>
              <a:t>Radom, 14 maja 2018</a:t>
            </a:r>
            <a:endParaRPr lang="pl-PL" dirty="0">
              <a:solidFill>
                <a:srgbClr val="006600"/>
              </a:solidFill>
            </a:endParaRPr>
          </a:p>
        </p:txBody>
      </p:sp>
    </p:spTree>
    <p:extLst>
      <p:ext uri="{BB962C8B-B14F-4D97-AF65-F5344CB8AC3E}">
        <p14:creationId xmlns:p14="http://schemas.microsoft.com/office/powerpoint/2010/main" val="30352767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
          <p:cNvGrpSpPr>
            <a:grpSpLocks/>
          </p:cNvGrpSpPr>
          <p:nvPr/>
        </p:nvGrpSpPr>
        <p:grpSpPr bwMode="auto">
          <a:xfrm>
            <a:off x="0" y="101600"/>
            <a:ext cx="9142413" cy="1001713"/>
            <a:chOff x="0" y="64"/>
            <a:chExt cx="5759" cy="631"/>
          </a:xfrm>
        </p:grpSpPr>
        <p:sp>
          <p:nvSpPr>
            <p:cNvPr id="12301" name="Rectangle 2"/>
            <p:cNvSpPr>
              <a:spLocks noChangeArrowheads="1"/>
            </p:cNvSpPr>
            <p:nvPr/>
          </p:nvSpPr>
          <p:spPr bwMode="auto">
            <a:xfrm>
              <a:off x="0" y="540"/>
              <a:ext cx="5759" cy="44"/>
            </a:xfrm>
            <a:prstGeom prst="rect">
              <a:avLst/>
            </a:prstGeom>
            <a:solidFill>
              <a:srgbClr val="B4DE86"/>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pic>
          <p:nvPicPr>
            <p:cNvPr id="123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 y="64"/>
              <a:ext cx="359" cy="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03" name="Rectangle 4"/>
            <p:cNvSpPr>
              <a:spLocks noChangeArrowheads="1"/>
            </p:cNvSpPr>
            <p:nvPr/>
          </p:nvSpPr>
          <p:spPr bwMode="auto">
            <a:xfrm>
              <a:off x="0" y="606"/>
              <a:ext cx="5759" cy="89"/>
            </a:xfrm>
            <a:prstGeom prst="rect">
              <a:avLst/>
            </a:prstGeom>
            <a:solidFill>
              <a:srgbClr val="006C3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grpSp>
      <p:sp>
        <p:nvSpPr>
          <p:cNvPr id="4107" name="Text Box 11"/>
          <p:cNvSpPr txBox="1">
            <a:spLocks noChangeArrowheads="1"/>
          </p:cNvSpPr>
          <p:nvPr/>
        </p:nvSpPr>
        <p:spPr bwMode="auto">
          <a:xfrm>
            <a:off x="502914" y="1268760"/>
            <a:ext cx="8147051" cy="107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9pPr>
          </a:lstStyle>
          <a:p>
            <a:pPr algn="ctr" defTabSz="449263" fontAlgn="base">
              <a:spcBef>
                <a:spcPct val="0"/>
              </a:spcBef>
              <a:spcAft>
                <a:spcPct val="0"/>
              </a:spcAft>
              <a:buSzPct val="100000"/>
              <a:defRPr/>
            </a:pPr>
            <a:r>
              <a:rPr lang="pl-PL" altLang="pl-PL" sz="3200" b="1" dirty="0">
                <a:solidFill>
                  <a:srgbClr val="1F497D"/>
                </a:solidFill>
                <a:effectLst>
                  <a:outerShdw blurRad="38100" dist="38100" dir="2700000" algn="tl">
                    <a:srgbClr val="C0C0C0"/>
                  </a:outerShdw>
                </a:effectLst>
                <a:latin typeface="Calibri" pitchFamily="32" charset="0"/>
              </a:rPr>
              <a:t>	</a:t>
            </a:r>
            <a:r>
              <a:rPr lang="pl-PL" altLang="pl-PL" sz="3200" b="1" dirty="0">
                <a:solidFill>
                  <a:srgbClr val="006600"/>
                </a:solidFill>
                <a:effectLst>
                  <a:outerShdw blurRad="38100" dist="38100" dir="2700000" algn="tl">
                    <a:srgbClr val="C0C0C0"/>
                  </a:outerShdw>
                </a:effectLst>
                <a:latin typeface="Calibri" pitchFamily="32" charset="0"/>
              </a:rPr>
              <a:t>Ustawa z dnia 6 grudnia 2006 r. o zasadach prowadzenia polityki rozwoju </a:t>
            </a:r>
          </a:p>
        </p:txBody>
      </p:sp>
      <p:pic>
        <p:nvPicPr>
          <p:cNvPr id="1229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675" y="6408738"/>
            <a:ext cx="1428750" cy="38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Prostokąt 1"/>
          <p:cNvSpPr/>
          <p:nvPr/>
        </p:nvSpPr>
        <p:spPr>
          <a:xfrm>
            <a:off x="-208059" y="2780928"/>
            <a:ext cx="9251179" cy="2672526"/>
          </a:xfrm>
          <a:prstGeom prst="rect">
            <a:avLst/>
          </a:prstGeom>
        </p:spPr>
        <p:txBody>
          <a:bodyPr wrap="square">
            <a:spAutoFit/>
          </a:bodyPr>
          <a:lstStyle/>
          <a:p>
            <a:pPr marL="400050" lvl="0" indent="-171450">
              <a:lnSpc>
                <a:spcPct val="115000"/>
              </a:lnSpc>
              <a:spcBef>
                <a:spcPts val="800"/>
              </a:spcBef>
              <a:buClr>
                <a:srgbClr val="00B050"/>
              </a:buClr>
              <a:buFont typeface="Wingdings" pitchFamily="2" charset="2"/>
              <a:buChar char="Ø"/>
            </a:pPr>
            <a:r>
              <a:rPr lang="pl-PL" sz="2000" dirty="0">
                <a:solidFill>
                  <a:srgbClr val="000000"/>
                </a:solidFill>
                <a:latin typeface="Arial" panose="020B0604020202020204" pitchFamily="34" charset="0"/>
                <a:ea typeface="Calibri"/>
                <a:cs typeface="Arial" panose="020B0604020202020204" pitchFamily="34" charset="0"/>
              </a:rPr>
              <a:t>Samorząd województwa prowadzi politykę rozwoju na terenie województwa</a:t>
            </a:r>
          </a:p>
          <a:p>
            <a:pPr marL="400050" lvl="0" indent="-171450">
              <a:lnSpc>
                <a:spcPct val="115000"/>
              </a:lnSpc>
              <a:spcBef>
                <a:spcPts val="800"/>
              </a:spcBef>
              <a:buClr>
                <a:srgbClr val="00B050"/>
              </a:buClr>
              <a:buFont typeface="Wingdings" pitchFamily="2" charset="2"/>
              <a:buChar char="Ø"/>
            </a:pPr>
            <a:r>
              <a:rPr lang="pl-PL" sz="2000" dirty="0">
                <a:solidFill>
                  <a:srgbClr val="000000"/>
                </a:solidFill>
                <a:latin typeface="Arial" panose="020B0604020202020204" pitchFamily="34" charset="0"/>
                <a:ea typeface="Calibri"/>
                <a:cs typeface="Arial" panose="020B0604020202020204" pitchFamily="34" charset="0"/>
              </a:rPr>
              <a:t>Polityka rozwoju jest to zespół „wzajemnie powiązanych działań podejmowanych i realizowanych w celu zapewnienia trwałego </a:t>
            </a:r>
            <a:br>
              <a:rPr lang="pl-PL" sz="2000" dirty="0">
                <a:solidFill>
                  <a:srgbClr val="000000"/>
                </a:solidFill>
                <a:latin typeface="Arial" panose="020B0604020202020204" pitchFamily="34" charset="0"/>
                <a:ea typeface="Calibri"/>
                <a:cs typeface="Arial" panose="020B0604020202020204" pitchFamily="34" charset="0"/>
              </a:rPr>
            </a:br>
            <a:r>
              <a:rPr lang="pl-PL" sz="2000" dirty="0">
                <a:solidFill>
                  <a:srgbClr val="000000"/>
                </a:solidFill>
                <a:latin typeface="Arial" panose="020B0604020202020204" pitchFamily="34" charset="0"/>
                <a:ea typeface="Calibri"/>
                <a:cs typeface="Arial" panose="020B0604020202020204" pitchFamily="34" charset="0"/>
              </a:rPr>
              <a:t>i zrównoważonego rozwoju kraju, spójności społeczno-gospodarczej, regionalnej i przestrzennej, podnoszenia konkurencyjności gospodarki </a:t>
            </a:r>
            <a:r>
              <a:rPr lang="pl-PL" sz="2000" dirty="0" smtClean="0">
                <a:solidFill>
                  <a:srgbClr val="000000"/>
                </a:solidFill>
                <a:latin typeface="Arial" panose="020B0604020202020204" pitchFamily="34" charset="0"/>
                <a:ea typeface="Calibri"/>
                <a:cs typeface="Arial" panose="020B0604020202020204" pitchFamily="34" charset="0"/>
              </a:rPr>
              <a:t/>
            </a:r>
            <a:br>
              <a:rPr lang="pl-PL" sz="2000" dirty="0" smtClean="0">
                <a:solidFill>
                  <a:srgbClr val="000000"/>
                </a:solidFill>
                <a:latin typeface="Arial" panose="020B0604020202020204" pitchFamily="34" charset="0"/>
                <a:ea typeface="Calibri"/>
                <a:cs typeface="Arial" panose="020B0604020202020204" pitchFamily="34" charset="0"/>
              </a:rPr>
            </a:br>
            <a:r>
              <a:rPr lang="pl-PL" sz="2000" dirty="0" smtClean="0">
                <a:solidFill>
                  <a:srgbClr val="000000"/>
                </a:solidFill>
                <a:latin typeface="Arial" panose="020B0604020202020204" pitchFamily="34" charset="0"/>
                <a:ea typeface="Calibri"/>
                <a:cs typeface="Arial" panose="020B0604020202020204" pitchFamily="34" charset="0"/>
              </a:rPr>
              <a:t>oraz </a:t>
            </a:r>
            <a:r>
              <a:rPr lang="pl-PL" sz="2000" dirty="0">
                <a:solidFill>
                  <a:srgbClr val="000000"/>
                </a:solidFill>
                <a:latin typeface="Arial" panose="020B0604020202020204" pitchFamily="34" charset="0"/>
                <a:ea typeface="Calibri"/>
                <a:cs typeface="Arial" panose="020B0604020202020204" pitchFamily="34" charset="0"/>
              </a:rPr>
              <a:t>tworzenia nowych miejsc pracy w skali krajowej, regionalnej </a:t>
            </a:r>
            <a:r>
              <a:rPr lang="pl-PL" sz="2000" dirty="0" smtClean="0">
                <a:solidFill>
                  <a:srgbClr val="000000"/>
                </a:solidFill>
                <a:latin typeface="Arial" panose="020B0604020202020204" pitchFamily="34" charset="0"/>
                <a:ea typeface="Calibri"/>
                <a:cs typeface="Arial" panose="020B0604020202020204" pitchFamily="34" charset="0"/>
              </a:rPr>
              <a:t/>
            </a:r>
            <a:br>
              <a:rPr lang="pl-PL" sz="2000" dirty="0" smtClean="0">
                <a:solidFill>
                  <a:srgbClr val="000000"/>
                </a:solidFill>
                <a:latin typeface="Arial" panose="020B0604020202020204" pitchFamily="34" charset="0"/>
                <a:ea typeface="Calibri"/>
                <a:cs typeface="Arial" panose="020B0604020202020204" pitchFamily="34" charset="0"/>
              </a:rPr>
            </a:br>
            <a:r>
              <a:rPr lang="pl-PL" sz="2000" dirty="0" smtClean="0">
                <a:solidFill>
                  <a:srgbClr val="000000"/>
                </a:solidFill>
                <a:latin typeface="Arial" panose="020B0604020202020204" pitchFamily="34" charset="0"/>
                <a:ea typeface="Calibri"/>
                <a:cs typeface="Arial" panose="020B0604020202020204" pitchFamily="34" charset="0"/>
              </a:rPr>
              <a:t>lub </a:t>
            </a:r>
            <a:r>
              <a:rPr lang="pl-PL" sz="2000" dirty="0">
                <a:solidFill>
                  <a:srgbClr val="000000"/>
                </a:solidFill>
                <a:latin typeface="Arial" panose="020B0604020202020204" pitchFamily="34" charset="0"/>
                <a:ea typeface="Calibri"/>
                <a:cs typeface="Arial" panose="020B0604020202020204" pitchFamily="34" charset="0"/>
              </a:rPr>
              <a:t>lokalnej”</a:t>
            </a:r>
            <a:endParaRPr lang="pl-PL" dirty="0">
              <a:solidFill>
                <a:srgbClr val="000000"/>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16328730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
          <p:cNvGrpSpPr>
            <a:grpSpLocks/>
          </p:cNvGrpSpPr>
          <p:nvPr/>
        </p:nvGrpSpPr>
        <p:grpSpPr bwMode="auto">
          <a:xfrm>
            <a:off x="-1" y="101600"/>
            <a:ext cx="9142413" cy="1001713"/>
            <a:chOff x="0" y="64"/>
            <a:chExt cx="5759" cy="631"/>
          </a:xfrm>
        </p:grpSpPr>
        <p:sp>
          <p:nvSpPr>
            <p:cNvPr id="12301" name="Rectangle 2"/>
            <p:cNvSpPr>
              <a:spLocks noChangeArrowheads="1"/>
            </p:cNvSpPr>
            <p:nvPr/>
          </p:nvSpPr>
          <p:spPr bwMode="auto">
            <a:xfrm>
              <a:off x="0" y="540"/>
              <a:ext cx="5759" cy="44"/>
            </a:xfrm>
            <a:prstGeom prst="rect">
              <a:avLst/>
            </a:prstGeom>
            <a:solidFill>
              <a:srgbClr val="B4DE86"/>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pic>
          <p:nvPicPr>
            <p:cNvPr id="123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 y="64"/>
              <a:ext cx="359" cy="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03" name="Rectangle 4"/>
            <p:cNvSpPr>
              <a:spLocks noChangeArrowheads="1"/>
            </p:cNvSpPr>
            <p:nvPr/>
          </p:nvSpPr>
          <p:spPr bwMode="auto">
            <a:xfrm>
              <a:off x="0" y="606"/>
              <a:ext cx="5759" cy="89"/>
            </a:xfrm>
            <a:prstGeom prst="rect">
              <a:avLst/>
            </a:prstGeom>
            <a:solidFill>
              <a:srgbClr val="006C3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grpSp>
      <p:sp>
        <p:nvSpPr>
          <p:cNvPr id="4107" name="Text Box 11"/>
          <p:cNvSpPr txBox="1">
            <a:spLocks noChangeArrowheads="1"/>
          </p:cNvSpPr>
          <p:nvPr/>
        </p:nvSpPr>
        <p:spPr bwMode="auto">
          <a:xfrm>
            <a:off x="502914" y="1268760"/>
            <a:ext cx="8389566" cy="107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9pPr>
          </a:lstStyle>
          <a:p>
            <a:pPr algn="ctr" defTabSz="449263" fontAlgn="base">
              <a:spcBef>
                <a:spcPct val="0"/>
              </a:spcBef>
              <a:spcAft>
                <a:spcPct val="0"/>
              </a:spcAft>
              <a:buSzPct val="100000"/>
              <a:defRPr/>
            </a:pPr>
            <a:r>
              <a:rPr lang="pl-PL" altLang="pl-PL" sz="3200" b="1" dirty="0">
                <a:solidFill>
                  <a:srgbClr val="1F497D"/>
                </a:solidFill>
                <a:effectLst>
                  <a:outerShdw blurRad="38100" dist="38100" dir="2700000" algn="tl">
                    <a:srgbClr val="C0C0C0"/>
                  </a:outerShdw>
                </a:effectLst>
                <a:latin typeface="Calibri" pitchFamily="32" charset="0"/>
              </a:rPr>
              <a:t>	</a:t>
            </a:r>
            <a:r>
              <a:rPr lang="pl-PL" altLang="pl-PL" sz="3200" b="1" dirty="0">
                <a:solidFill>
                  <a:srgbClr val="006600"/>
                </a:solidFill>
                <a:effectLst>
                  <a:outerShdw blurRad="38100" dist="38100" dir="2700000" algn="tl">
                    <a:srgbClr val="C0C0C0"/>
                  </a:outerShdw>
                </a:effectLst>
                <a:latin typeface="Calibri" pitchFamily="32" charset="0"/>
              </a:rPr>
              <a:t>Ustawa z dnia 27 marca 2003 r. o planowaniu </a:t>
            </a:r>
          </a:p>
          <a:p>
            <a:pPr algn="ctr" defTabSz="449263" fontAlgn="base">
              <a:spcBef>
                <a:spcPct val="0"/>
              </a:spcBef>
              <a:spcAft>
                <a:spcPct val="0"/>
              </a:spcAft>
              <a:buSzPct val="100000"/>
              <a:defRPr/>
            </a:pPr>
            <a:r>
              <a:rPr lang="pl-PL" altLang="pl-PL" sz="3200" b="1" dirty="0">
                <a:solidFill>
                  <a:srgbClr val="006600"/>
                </a:solidFill>
                <a:effectLst>
                  <a:outerShdw blurRad="38100" dist="38100" dir="2700000" algn="tl">
                    <a:srgbClr val="C0C0C0"/>
                  </a:outerShdw>
                </a:effectLst>
                <a:latin typeface="Calibri" pitchFamily="32" charset="0"/>
              </a:rPr>
              <a:t>i zagospodarowaniu przestrzennym </a:t>
            </a:r>
          </a:p>
        </p:txBody>
      </p:sp>
      <p:pic>
        <p:nvPicPr>
          <p:cNvPr id="1229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675" y="6408738"/>
            <a:ext cx="1428750" cy="38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Prostokąt 1"/>
          <p:cNvSpPr/>
          <p:nvPr/>
        </p:nvSpPr>
        <p:spPr>
          <a:xfrm>
            <a:off x="-1586" y="2708920"/>
            <a:ext cx="9143999" cy="2923877"/>
          </a:xfrm>
          <a:prstGeom prst="rect">
            <a:avLst/>
          </a:prstGeom>
        </p:spPr>
        <p:txBody>
          <a:bodyPr wrap="square">
            <a:spAutoFit/>
          </a:bodyPr>
          <a:lstStyle/>
          <a:p>
            <a:pPr marL="400050" lvl="0" indent="-171450">
              <a:lnSpc>
                <a:spcPct val="115000"/>
              </a:lnSpc>
              <a:buClr>
                <a:srgbClr val="00B050"/>
              </a:buClr>
              <a:buFont typeface="Wingdings" pitchFamily="2" charset="2"/>
              <a:buChar char="Ø"/>
            </a:pPr>
            <a:r>
              <a:rPr lang="pl-PL" sz="2000" dirty="0" smtClean="0">
                <a:solidFill>
                  <a:srgbClr val="000000"/>
                </a:solidFill>
                <a:latin typeface="Arial" panose="020B0604020202020204" pitchFamily="34" charset="0"/>
                <a:ea typeface="Calibri"/>
                <a:cs typeface="Arial" panose="020B0604020202020204" pitchFamily="34" charset="0"/>
              </a:rPr>
              <a:t> określa </a:t>
            </a:r>
            <a:r>
              <a:rPr lang="pl-PL" sz="2000" dirty="0">
                <a:solidFill>
                  <a:srgbClr val="000000"/>
                </a:solidFill>
                <a:latin typeface="Arial" panose="020B0604020202020204" pitchFamily="34" charset="0"/>
                <a:ea typeface="Calibri"/>
                <a:cs typeface="Arial" panose="020B0604020202020204" pitchFamily="34" charset="0"/>
              </a:rPr>
              <a:t>zadania samorządu województwa w zakresie kształtowania </a:t>
            </a:r>
          </a:p>
          <a:p>
            <a:pPr marL="228600" lvl="0">
              <a:lnSpc>
                <a:spcPct val="115000"/>
              </a:lnSpc>
            </a:pPr>
            <a:r>
              <a:rPr lang="pl-PL" sz="2000" dirty="0">
                <a:solidFill>
                  <a:srgbClr val="000000"/>
                </a:solidFill>
                <a:latin typeface="Arial" panose="020B0604020202020204" pitchFamily="34" charset="0"/>
                <a:ea typeface="Calibri"/>
                <a:cs typeface="Arial" panose="020B0604020202020204" pitchFamily="34" charset="0"/>
              </a:rPr>
              <a:t>i prowadzenia polityki przestrzennej w województwie, w tym sporządzanie </a:t>
            </a:r>
          </a:p>
          <a:p>
            <a:pPr marL="228600" lvl="0">
              <a:lnSpc>
                <a:spcPct val="115000"/>
              </a:lnSpc>
            </a:pPr>
            <a:r>
              <a:rPr lang="pl-PL" sz="2000" dirty="0">
                <a:solidFill>
                  <a:srgbClr val="000000"/>
                </a:solidFill>
                <a:latin typeface="Arial" panose="020B0604020202020204" pitchFamily="34" charset="0"/>
                <a:ea typeface="Calibri"/>
                <a:cs typeface="Arial" panose="020B0604020202020204" pitchFamily="34" charset="0"/>
              </a:rPr>
              <a:t>i uchwalanie planu zagospodarowania przestrzennego województwa </a:t>
            </a:r>
          </a:p>
          <a:p>
            <a:pPr marL="228600" lvl="0">
              <a:lnSpc>
                <a:spcPct val="115000"/>
              </a:lnSpc>
            </a:pPr>
            <a:r>
              <a:rPr lang="pl-PL" sz="2000" dirty="0">
                <a:solidFill>
                  <a:srgbClr val="000000"/>
                </a:solidFill>
                <a:latin typeface="Arial" panose="020B0604020202020204" pitchFamily="34" charset="0"/>
                <a:ea typeface="Calibri"/>
                <a:cs typeface="Arial" panose="020B0604020202020204" pitchFamily="34" charset="0"/>
              </a:rPr>
              <a:t>(art. 3 ust. 3</a:t>
            </a:r>
            <a:r>
              <a:rPr lang="pl-PL" sz="2000" dirty="0" smtClean="0">
                <a:solidFill>
                  <a:srgbClr val="000000"/>
                </a:solidFill>
                <a:latin typeface="Arial" panose="020B0604020202020204" pitchFamily="34" charset="0"/>
                <a:ea typeface="Calibri"/>
                <a:cs typeface="Arial" panose="020B0604020202020204" pitchFamily="34" charset="0"/>
              </a:rPr>
              <a:t>)</a:t>
            </a:r>
          </a:p>
          <a:p>
            <a:pPr marL="228600" lvl="0">
              <a:lnSpc>
                <a:spcPct val="115000"/>
              </a:lnSpc>
            </a:pPr>
            <a:endParaRPr lang="pl-PL" sz="2000" dirty="0">
              <a:solidFill>
                <a:srgbClr val="000000"/>
              </a:solidFill>
              <a:latin typeface="Arial" panose="020B0604020202020204" pitchFamily="34" charset="0"/>
              <a:ea typeface="Calibri"/>
              <a:cs typeface="Arial" panose="020B0604020202020204" pitchFamily="34" charset="0"/>
            </a:endParaRPr>
          </a:p>
          <a:p>
            <a:pPr marL="400050" lvl="0" indent="-171450">
              <a:lnSpc>
                <a:spcPct val="115000"/>
              </a:lnSpc>
              <a:buClr>
                <a:srgbClr val="00B050"/>
              </a:buClr>
              <a:buFont typeface="Wingdings" pitchFamily="2" charset="2"/>
              <a:buChar char="Ø"/>
            </a:pPr>
            <a:r>
              <a:rPr lang="pl-PL" sz="2000" dirty="0" smtClean="0">
                <a:solidFill>
                  <a:srgbClr val="000000"/>
                </a:solidFill>
                <a:latin typeface="Arial" panose="020B0604020202020204" pitchFamily="34" charset="0"/>
                <a:ea typeface="Calibri"/>
                <a:cs typeface="Arial" panose="020B0604020202020204" pitchFamily="34" charset="0"/>
              </a:rPr>
              <a:t> określa </a:t>
            </a:r>
            <a:r>
              <a:rPr lang="pl-PL" sz="2000" dirty="0">
                <a:solidFill>
                  <a:srgbClr val="000000"/>
                </a:solidFill>
                <a:latin typeface="Arial" panose="020B0604020202020204" pitchFamily="34" charset="0"/>
                <a:ea typeface="Calibri"/>
                <a:cs typeface="Arial" panose="020B0604020202020204" pitchFamily="34" charset="0"/>
              </a:rPr>
              <a:t>minimalny zakres Planu</a:t>
            </a:r>
          </a:p>
          <a:p>
            <a:pPr marL="228600" lvl="0">
              <a:lnSpc>
                <a:spcPct val="115000"/>
              </a:lnSpc>
            </a:pPr>
            <a:endParaRPr lang="pl-PL" sz="2000" dirty="0">
              <a:solidFill>
                <a:srgbClr val="000000"/>
              </a:solidFill>
              <a:latin typeface="Arial" panose="020B0604020202020204" pitchFamily="34" charset="0"/>
              <a:ea typeface="Calibri"/>
              <a:cs typeface="Arial" panose="020B0604020202020204" pitchFamily="34" charset="0"/>
            </a:endParaRPr>
          </a:p>
          <a:p>
            <a:pPr marL="228600" lvl="0">
              <a:lnSpc>
                <a:spcPct val="115000"/>
              </a:lnSpc>
            </a:pPr>
            <a:r>
              <a:rPr lang="pl-PL" sz="2000" dirty="0">
                <a:solidFill>
                  <a:srgbClr val="000000"/>
                </a:solidFill>
                <a:latin typeface="Arial" panose="020B0604020202020204" pitchFamily="34" charset="0"/>
                <a:ea typeface="Calibri"/>
                <a:cs typeface="Arial" panose="020B0604020202020204" pitchFamily="34" charset="0"/>
              </a:rPr>
              <a:t>Plan sporządza się dla obszaru w granicach administracyjnych województwa </a:t>
            </a:r>
          </a:p>
        </p:txBody>
      </p:sp>
    </p:spTree>
    <p:extLst>
      <p:ext uri="{BB962C8B-B14F-4D97-AF65-F5344CB8AC3E}">
        <p14:creationId xmlns:p14="http://schemas.microsoft.com/office/powerpoint/2010/main" val="5915981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
          <p:cNvGrpSpPr>
            <a:grpSpLocks/>
          </p:cNvGrpSpPr>
          <p:nvPr/>
        </p:nvGrpSpPr>
        <p:grpSpPr bwMode="auto">
          <a:xfrm>
            <a:off x="0" y="101600"/>
            <a:ext cx="9142413" cy="1001713"/>
            <a:chOff x="0" y="64"/>
            <a:chExt cx="5759" cy="631"/>
          </a:xfrm>
        </p:grpSpPr>
        <p:sp>
          <p:nvSpPr>
            <p:cNvPr id="12301" name="Rectangle 2"/>
            <p:cNvSpPr>
              <a:spLocks noChangeArrowheads="1"/>
            </p:cNvSpPr>
            <p:nvPr/>
          </p:nvSpPr>
          <p:spPr bwMode="auto">
            <a:xfrm>
              <a:off x="0" y="540"/>
              <a:ext cx="5759" cy="44"/>
            </a:xfrm>
            <a:prstGeom prst="rect">
              <a:avLst/>
            </a:prstGeom>
            <a:solidFill>
              <a:srgbClr val="B4DE86"/>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pic>
          <p:nvPicPr>
            <p:cNvPr id="123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 y="64"/>
              <a:ext cx="359" cy="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03" name="Rectangle 4"/>
            <p:cNvSpPr>
              <a:spLocks noChangeArrowheads="1"/>
            </p:cNvSpPr>
            <p:nvPr/>
          </p:nvSpPr>
          <p:spPr bwMode="auto">
            <a:xfrm>
              <a:off x="0" y="606"/>
              <a:ext cx="5759" cy="89"/>
            </a:xfrm>
            <a:prstGeom prst="rect">
              <a:avLst/>
            </a:prstGeom>
            <a:solidFill>
              <a:srgbClr val="006C3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grpSp>
      <p:sp>
        <p:nvSpPr>
          <p:cNvPr id="4107" name="Text Box 11"/>
          <p:cNvSpPr txBox="1">
            <a:spLocks noChangeArrowheads="1"/>
          </p:cNvSpPr>
          <p:nvPr/>
        </p:nvSpPr>
        <p:spPr bwMode="auto">
          <a:xfrm>
            <a:off x="502914" y="1268760"/>
            <a:ext cx="8147051" cy="107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9pPr>
          </a:lstStyle>
          <a:p>
            <a:pPr algn="ctr" defTabSz="449263" fontAlgn="base">
              <a:spcBef>
                <a:spcPct val="0"/>
              </a:spcBef>
              <a:spcAft>
                <a:spcPct val="0"/>
              </a:spcAft>
              <a:buSzPct val="100000"/>
              <a:defRPr/>
            </a:pPr>
            <a:r>
              <a:rPr lang="pl-PL" altLang="pl-PL" sz="3200" b="1" dirty="0">
                <a:solidFill>
                  <a:srgbClr val="006600"/>
                </a:solidFill>
                <a:effectLst>
                  <a:outerShdw blurRad="38100" dist="38100" dir="2700000" algn="tl">
                    <a:srgbClr val="C0C0C0"/>
                  </a:outerShdw>
                </a:effectLst>
                <a:latin typeface="Calibri" pitchFamily="32" charset="0"/>
              </a:rPr>
              <a:t>Ustawa z dnia 5 czerwca 1998 r. o samorządzie województwa </a:t>
            </a:r>
          </a:p>
        </p:txBody>
      </p:sp>
      <p:pic>
        <p:nvPicPr>
          <p:cNvPr id="1229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675" y="6408738"/>
            <a:ext cx="1428750" cy="38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Prostokąt 1"/>
          <p:cNvSpPr/>
          <p:nvPr/>
        </p:nvSpPr>
        <p:spPr>
          <a:xfrm>
            <a:off x="82227" y="2564904"/>
            <a:ext cx="8988424" cy="3877087"/>
          </a:xfrm>
          <a:prstGeom prst="rect">
            <a:avLst/>
          </a:prstGeom>
        </p:spPr>
        <p:txBody>
          <a:bodyPr wrap="square">
            <a:spAutoFit/>
          </a:bodyPr>
          <a:lstStyle/>
          <a:p>
            <a:pPr marL="400050" lvl="0" indent="-171450">
              <a:lnSpc>
                <a:spcPct val="115000"/>
              </a:lnSpc>
              <a:spcBef>
                <a:spcPts val="800"/>
              </a:spcBef>
              <a:buClr>
                <a:srgbClr val="00B050"/>
              </a:buClr>
              <a:buFont typeface="Wingdings" pitchFamily="2" charset="2"/>
              <a:buChar char="Ø"/>
            </a:pPr>
            <a:r>
              <a:rPr lang="pl-PL" sz="2000" dirty="0">
                <a:solidFill>
                  <a:srgbClr val="000000"/>
                </a:solidFill>
                <a:latin typeface="Arial" panose="020B0604020202020204" pitchFamily="34" charset="0"/>
                <a:ea typeface="Calibri"/>
                <a:cs typeface="Arial" panose="020B0604020202020204" pitchFamily="34" charset="0"/>
              </a:rPr>
              <a:t>Plan zagospodarowania przestrzennego województwa </a:t>
            </a:r>
            <a:r>
              <a:rPr lang="pl-PL" sz="2000" b="1" dirty="0">
                <a:solidFill>
                  <a:srgbClr val="000000"/>
                </a:solidFill>
                <a:latin typeface="Arial" panose="020B0604020202020204" pitchFamily="34" charset="0"/>
                <a:ea typeface="Calibri"/>
                <a:cs typeface="Arial" panose="020B0604020202020204" pitchFamily="34" charset="0"/>
              </a:rPr>
              <a:t>jest podstawowym narzędziem prowadzenia polityki przestrzennej</a:t>
            </a:r>
            <a:r>
              <a:rPr lang="pl-PL" sz="2000" dirty="0">
                <a:solidFill>
                  <a:srgbClr val="000000"/>
                </a:solidFill>
                <a:latin typeface="Arial" panose="020B0604020202020204" pitchFamily="34" charset="0"/>
                <a:ea typeface="Calibri"/>
                <a:cs typeface="Arial" panose="020B0604020202020204" pitchFamily="34" charset="0"/>
              </a:rPr>
              <a:t> </a:t>
            </a:r>
            <a:br>
              <a:rPr lang="pl-PL" sz="2000" dirty="0">
                <a:solidFill>
                  <a:srgbClr val="000000"/>
                </a:solidFill>
                <a:latin typeface="Arial" panose="020B0604020202020204" pitchFamily="34" charset="0"/>
                <a:ea typeface="Calibri"/>
                <a:cs typeface="Arial" panose="020B0604020202020204" pitchFamily="34" charset="0"/>
              </a:rPr>
            </a:br>
            <a:r>
              <a:rPr lang="pl-PL" sz="2000" dirty="0">
                <a:solidFill>
                  <a:srgbClr val="000000"/>
                </a:solidFill>
                <a:latin typeface="Arial" panose="020B0604020202020204" pitchFamily="34" charset="0"/>
                <a:ea typeface="Calibri"/>
                <a:cs typeface="Arial" panose="020B0604020202020204" pitchFamily="34" charset="0"/>
              </a:rPr>
              <a:t>na poziomie regionu</a:t>
            </a:r>
          </a:p>
          <a:p>
            <a:pPr marL="400050" lvl="0" indent="-171450">
              <a:lnSpc>
                <a:spcPct val="115000"/>
              </a:lnSpc>
              <a:spcBef>
                <a:spcPts val="800"/>
              </a:spcBef>
              <a:buClr>
                <a:srgbClr val="00B050"/>
              </a:buClr>
              <a:buFont typeface="Wingdings" pitchFamily="2" charset="2"/>
              <a:buChar char="Ø"/>
            </a:pPr>
            <a:r>
              <a:rPr lang="pl-PL" sz="2000" dirty="0">
                <a:solidFill>
                  <a:srgbClr val="000000"/>
                </a:solidFill>
                <a:latin typeface="Arial" panose="020B0604020202020204" pitchFamily="34" charset="0"/>
                <a:ea typeface="Calibri"/>
                <a:cs typeface="Arial" panose="020B0604020202020204" pitchFamily="34" charset="0"/>
              </a:rPr>
              <a:t>Plan jest  </a:t>
            </a:r>
            <a:r>
              <a:rPr lang="pl-PL" sz="2000" b="1" dirty="0">
                <a:solidFill>
                  <a:srgbClr val="000000"/>
                </a:solidFill>
                <a:latin typeface="Arial" panose="020B0604020202020204" pitchFamily="34" charset="0"/>
                <a:ea typeface="Calibri"/>
                <a:cs typeface="Arial" panose="020B0604020202020204" pitchFamily="34" charset="0"/>
              </a:rPr>
              <a:t>wykładnią polityki przestrzennej samorządu województwa </a:t>
            </a:r>
            <a:r>
              <a:rPr lang="pl-PL" sz="2000" dirty="0">
                <a:solidFill>
                  <a:srgbClr val="000000"/>
                </a:solidFill>
                <a:latin typeface="Arial" panose="020B0604020202020204" pitchFamily="34" charset="0"/>
                <a:ea typeface="Calibri"/>
                <a:cs typeface="Arial" panose="020B0604020202020204" pitchFamily="34" charset="0"/>
              </a:rPr>
              <a:t>jest także głównym narzędziem jej realizacji, poprzez wyznaczone cele      i kierunki rozwoju regionu w aspekcie przestrzennym</a:t>
            </a:r>
          </a:p>
          <a:p>
            <a:pPr marL="400050" lvl="0" indent="-171450">
              <a:lnSpc>
                <a:spcPct val="115000"/>
              </a:lnSpc>
              <a:spcBef>
                <a:spcPts val="800"/>
              </a:spcBef>
              <a:buClr>
                <a:srgbClr val="00B050"/>
              </a:buClr>
              <a:buFont typeface="Wingdings" pitchFamily="2" charset="2"/>
              <a:buChar char="Ø"/>
            </a:pPr>
            <a:r>
              <a:rPr lang="pl-PL" sz="2000" dirty="0">
                <a:solidFill>
                  <a:srgbClr val="000000"/>
                </a:solidFill>
                <a:latin typeface="Arial" panose="020B0604020202020204" pitchFamily="34" charset="0"/>
                <a:ea typeface="Calibri"/>
                <a:cs typeface="Arial" panose="020B0604020202020204" pitchFamily="34" charset="0"/>
              </a:rPr>
              <a:t>Projekt planu </a:t>
            </a:r>
            <a:r>
              <a:rPr lang="pl-PL" sz="2000" b="1" dirty="0">
                <a:solidFill>
                  <a:srgbClr val="000000"/>
                </a:solidFill>
                <a:latin typeface="Arial" panose="020B0604020202020204" pitchFamily="34" charset="0"/>
                <a:ea typeface="Calibri"/>
                <a:cs typeface="Arial" panose="020B0604020202020204" pitchFamily="34" charset="0"/>
              </a:rPr>
              <a:t>przygotowuje zarząd województwa</a:t>
            </a:r>
          </a:p>
          <a:p>
            <a:pPr marL="400050" lvl="0" indent="-171450">
              <a:lnSpc>
                <a:spcPct val="115000"/>
              </a:lnSpc>
              <a:spcBef>
                <a:spcPts val="800"/>
              </a:spcBef>
              <a:buClr>
                <a:srgbClr val="00B050"/>
              </a:buClr>
              <a:buFont typeface="Wingdings" pitchFamily="2" charset="2"/>
              <a:buChar char="Ø"/>
            </a:pPr>
            <a:r>
              <a:rPr lang="pl-PL" sz="2000" dirty="0">
                <a:solidFill>
                  <a:srgbClr val="000000"/>
                </a:solidFill>
                <a:latin typeface="Arial" panose="020B0604020202020204" pitchFamily="34" charset="0"/>
                <a:ea typeface="Calibri"/>
                <a:cs typeface="Arial" panose="020B0604020202020204" pitchFamily="34" charset="0"/>
              </a:rPr>
              <a:t>Uchwalanie planu zagospodarowania przestrzennego następuje  </a:t>
            </a:r>
            <a:br>
              <a:rPr lang="pl-PL" sz="2000" dirty="0">
                <a:solidFill>
                  <a:srgbClr val="000000"/>
                </a:solidFill>
                <a:latin typeface="Arial" panose="020B0604020202020204" pitchFamily="34" charset="0"/>
                <a:ea typeface="Calibri"/>
                <a:cs typeface="Arial" panose="020B0604020202020204" pitchFamily="34" charset="0"/>
              </a:rPr>
            </a:br>
            <a:r>
              <a:rPr lang="pl-PL" sz="2000" dirty="0">
                <a:solidFill>
                  <a:srgbClr val="000000"/>
                </a:solidFill>
                <a:latin typeface="Arial" panose="020B0604020202020204" pitchFamily="34" charset="0"/>
                <a:ea typeface="Calibri"/>
                <a:cs typeface="Arial" panose="020B0604020202020204" pitchFamily="34" charset="0"/>
              </a:rPr>
              <a:t>w drodze uchwały sejmiku województwa (art. 18 pkt. 3)</a:t>
            </a:r>
          </a:p>
          <a:p>
            <a:pPr marL="228600" lvl="0">
              <a:lnSpc>
                <a:spcPct val="115000"/>
              </a:lnSpc>
              <a:buClr>
                <a:srgbClr val="00B050"/>
              </a:buClr>
              <a:buFont typeface="Wingdings" pitchFamily="2" charset="2"/>
              <a:buChar char="Ø"/>
            </a:pPr>
            <a:endParaRPr lang="pl-PL" dirty="0">
              <a:solidFill>
                <a:srgbClr val="000000"/>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12098424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
          <p:cNvGrpSpPr>
            <a:grpSpLocks/>
          </p:cNvGrpSpPr>
          <p:nvPr/>
        </p:nvGrpSpPr>
        <p:grpSpPr bwMode="auto">
          <a:xfrm>
            <a:off x="-1" y="101600"/>
            <a:ext cx="9142413" cy="1001713"/>
            <a:chOff x="0" y="64"/>
            <a:chExt cx="5759" cy="631"/>
          </a:xfrm>
        </p:grpSpPr>
        <p:sp>
          <p:nvSpPr>
            <p:cNvPr id="12301" name="Rectangle 2"/>
            <p:cNvSpPr>
              <a:spLocks noChangeArrowheads="1"/>
            </p:cNvSpPr>
            <p:nvPr/>
          </p:nvSpPr>
          <p:spPr bwMode="auto">
            <a:xfrm>
              <a:off x="0" y="540"/>
              <a:ext cx="5759" cy="44"/>
            </a:xfrm>
            <a:prstGeom prst="rect">
              <a:avLst/>
            </a:prstGeom>
            <a:solidFill>
              <a:srgbClr val="B4DE86"/>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pic>
          <p:nvPicPr>
            <p:cNvPr id="123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 y="64"/>
              <a:ext cx="359" cy="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03" name="Rectangle 4"/>
            <p:cNvSpPr>
              <a:spLocks noChangeArrowheads="1"/>
            </p:cNvSpPr>
            <p:nvPr/>
          </p:nvSpPr>
          <p:spPr bwMode="auto">
            <a:xfrm>
              <a:off x="0" y="606"/>
              <a:ext cx="5759" cy="89"/>
            </a:xfrm>
            <a:prstGeom prst="rect">
              <a:avLst/>
            </a:prstGeom>
            <a:solidFill>
              <a:srgbClr val="006C3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grpSp>
      <p:sp>
        <p:nvSpPr>
          <p:cNvPr id="4107" name="Text Box 11"/>
          <p:cNvSpPr txBox="1">
            <a:spLocks noChangeArrowheads="1"/>
          </p:cNvSpPr>
          <p:nvPr/>
        </p:nvSpPr>
        <p:spPr bwMode="auto">
          <a:xfrm>
            <a:off x="502914" y="1268760"/>
            <a:ext cx="8389566" cy="107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9pPr>
          </a:lstStyle>
          <a:p>
            <a:pPr algn="ctr" defTabSz="449263" fontAlgn="base">
              <a:spcBef>
                <a:spcPct val="0"/>
              </a:spcBef>
              <a:spcAft>
                <a:spcPct val="0"/>
              </a:spcAft>
              <a:buSzPct val="100000"/>
              <a:defRPr/>
            </a:pPr>
            <a:r>
              <a:rPr lang="pl-PL" altLang="pl-PL" sz="3200" b="1" dirty="0">
                <a:solidFill>
                  <a:srgbClr val="1F497D"/>
                </a:solidFill>
                <a:effectLst>
                  <a:outerShdw blurRad="38100" dist="38100" dir="2700000" algn="tl">
                    <a:srgbClr val="C0C0C0"/>
                  </a:outerShdw>
                </a:effectLst>
                <a:latin typeface="Calibri" pitchFamily="32" charset="0"/>
              </a:rPr>
              <a:t>	</a:t>
            </a:r>
            <a:r>
              <a:rPr lang="pl-PL" altLang="pl-PL" sz="3200" b="1" dirty="0">
                <a:solidFill>
                  <a:srgbClr val="006600"/>
                </a:solidFill>
                <a:effectLst>
                  <a:outerShdw blurRad="38100" dist="38100" dir="2700000" algn="tl">
                    <a:srgbClr val="C0C0C0"/>
                  </a:outerShdw>
                </a:effectLst>
                <a:latin typeface="Calibri" pitchFamily="32" charset="0"/>
              </a:rPr>
              <a:t>Ustawa z dnia 27 marca 2003 r. o planowaniu </a:t>
            </a:r>
          </a:p>
          <a:p>
            <a:pPr algn="ctr" defTabSz="449263" fontAlgn="base">
              <a:spcBef>
                <a:spcPct val="0"/>
              </a:spcBef>
              <a:spcAft>
                <a:spcPct val="0"/>
              </a:spcAft>
              <a:buSzPct val="100000"/>
              <a:defRPr/>
            </a:pPr>
            <a:r>
              <a:rPr lang="pl-PL" altLang="pl-PL" sz="3200" b="1" dirty="0">
                <a:solidFill>
                  <a:srgbClr val="006600"/>
                </a:solidFill>
                <a:effectLst>
                  <a:outerShdw blurRad="38100" dist="38100" dir="2700000" algn="tl">
                    <a:srgbClr val="C0C0C0"/>
                  </a:outerShdw>
                </a:effectLst>
                <a:latin typeface="Calibri" pitchFamily="32" charset="0"/>
              </a:rPr>
              <a:t>i zagospodarowaniu przestrzennym </a:t>
            </a:r>
          </a:p>
        </p:txBody>
      </p:sp>
      <p:pic>
        <p:nvPicPr>
          <p:cNvPr id="1229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675" y="6408738"/>
            <a:ext cx="1428750" cy="38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Prostokąt 1"/>
          <p:cNvSpPr/>
          <p:nvPr/>
        </p:nvSpPr>
        <p:spPr>
          <a:xfrm>
            <a:off x="-1586" y="2708920"/>
            <a:ext cx="9143999" cy="2923877"/>
          </a:xfrm>
          <a:prstGeom prst="rect">
            <a:avLst/>
          </a:prstGeom>
        </p:spPr>
        <p:txBody>
          <a:bodyPr wrap="square">
            <a:spAutoFit/>
          </a:bodyPr>
          <a:lstStyle/>
          <a:p>
            <a:pPr marL="400050" lvl="0" indent="-171450">
              <a:lnSpc>
                <a:spcPct val="115000"/>
              </a:lnSpc>
              <a:buClr>
                <a:srgbClr val="00B050"/>
              </a:buClr>
              <a:buFont typeface="Wingdings" pitchFamily="2" charset="2"/>
              <a:buChar char="Ø"/>
            </a:pPr>
            <a:r>
              <a:rPr lang="pl-PL" sz="2000" dirty="0" smtClean="0">
                <a:solidFill>
                  <a:srgbClr val="000000"/>
                </a:solidFill>
                <a:latin typeface="Arial" panose="020B0604020202020204" pitchFamily="34" charset="0"/>
                <a:ea typeface="Calibri"/>
                <a:cs typeface="Arial" panose="020B0604020202020204" pitchFamily="34" charset="0"/>
              </a:rPr>
              <a:t> określa </a:t>
            </a:r>
            <a:r>
              <a:rPr lang="pl-PL" sz="2000" dirty="0">
                <a:solidFill>
                  <a:srgbClr val="000000"/>
                </a:solidFill>
                <a:latin typeface="Arial" panose="020B0604020202020204" pitchFamily="34" charset="0"/>
                <a:ea typeface="Calibri"/>
                <a:cs typeface="Arial" panose="020B0604020202020204" pitchFamily="34" charset="0"/>
              </a:rPr>
              <a:t>zadania samorządu województwa w zakresie kształtowania </a:t>
            </a:r>
          </a:p>
          <a:p>
            <a:pPr marL="228600" lvl="0">
              <a:lnSpc>
                <a:spcPct val="115000"/>
              </a:lnSpc>
            </a:pPr>
            <a:r>
              <a:rPr lang="pl-PL" sz="2000" dirty="0">
                <a:solidFill>
                  <a:srgbClr val="000000"/>
                </a:solidFill>
                <a:latin typeface="Arial" panose="020B0604020202020204" pitchFamily="34" charset="0"/>
                <a:ea typeface="Calibri"/>
                <a:cs typeface="Arial" panose="020B0604020202020204" pitchFamily="34" charset="0"/>
              </a:rPr>
              <a:t>i prowadzenia polityki przestrzennej w województwie, w tym sporządzanie </a:t>
            </a:r>
          </a:p>
          <a:p>
            <a:pPr marL="228600" lvl="0">
              <a:lnSpc>
                <a:spcPct val="115000"/>
              </a:lnSpc>
            </a:pPr>
            <a:r>
              <a:rPr lang="pl-PL" sz="2000" dirty="0">
                <a:solidFill>
                  <a:srgbClr val="000000"/>
                </a:solidFill>
                <a:latin typeface="Arial" panose="020B0604020202020204" pitchFamily="34" charset="0"/>
                <a:ea typeface="Calibri"/>
                <a:cs typeface="Arial" panose="020B0604020202020204" pitchFamily="34" charset="0"/>
              </a:rPr>
              <a:t>i uchwalanie planu zagospodarowania przestrzennego województwa </a:t>
            </a:r>
          </a:p>
          <a:p>
            <a:pPr marL="228600" lvl="0">
              <a:lnSpc>
                <a:spcPct val="115000"/>
              </a:lnSpc>
            </a:pPr>
            <a:r>
              <a:rPr lang="pl-PL" sz="2000" dirty="0">
                <a:solidFill>
                  <a:srgbClr val="000000"/>
                </a:solidFill>
                <a:latin typeface="Arial" panose="020B0604020202020204" pitchFamily="34" charset="0"/>
                <a:ea typeface="Calibri"/>
                <a:cs typeface="Arial" panose="020B0604020202020204" pitchFamily="34" charset="0"/>
              </a:rPr>
              <a:t>(art. 3 ust. 3</a:t>
            </a:r>
            <a:r>
              <a:rPr lang="pl-PL" sz="2000" dirty="0" smtClean="0">
                <a:solidFill>
                  <a:srgbClr val="000000"/>
                </a:solidFill>
                <a:latin typeface="Arial" panose="020B0604020202020204" pitchFamily="34" charset="0"/>
                <a:ea typeface="Calibri"/>
                <a:cs typeface="Arial" panose="020B0604020202020204" pitchFamily="34" charset="0"/>
              </a:rPr>
              <a:t>)</a:t>
            </a:r>
          </a:p>
          <a:p>
            <a:pPr marL="228600" lvl="0">
              <a:lnSpc>
                <a:spcPct val="115000"/>
              </a:lnSpc>
            </a:pPr>
            <a:endParaRPr lang="pl-PL" sz="2000" dirty="0">
              <a:solidFill>
                <a:srgbClr val="000000"/>
              </a:solidFill>
              <a:latin typeface="Arial" panose="020B0604020202020204" pitchFamily="34" charset="0"/>
              <a:ea typeface="Calibri"/>
              <a:cs typeface="Arial" panose="020B0604020202020204" pitchFamily="34" charset="0"/>
            </a:endParaRPr>
          </a:p>
          <a:p>
            <a:pPr marL="400050" lvl="0" indent="-171450">
              <a:lnSpc>
                <a:spcPct val="115000"/>
              </a:lnSpc>
              <a:buClr>
                <a:srgbClr val="00B050"/>
              </a:buClr>
              <a:buFont typeface="Wingdings" pitchFamily="2" charset="2"/>
              <a:buChar char="Ø"/>
            </a:pPr>
            <a:r>
              <a:rPr lang="pl-PL" sz="2000" dirty="0" smtClean="0">
                <a:solidFill>
                  <a:srgbClr val="000000"/>
                </a:solidFill>
                <a:latin typeface="Arial" panose="020B0604020202020204" pitchFamily="34" charset="0"/>
                <a:ea typeface="Calibri"/>
                <a:cs typeface="Arial" panose="020B0604020202020204" pitchFamily="34" charset="0"/>
              </a:rPr>
              <a:t> określa </a:t>
            </a:r>
            <a:r>
              <a:rPr lang="pl-PL" sz="2000" dirty="0">
                <a:solidFill>
                  <a:srgbClr val="000000"/>
                </a:solidFill>
                <a:latin typeface="Arial" panose="020B0604020202020204" pitchFamily="34" charset="0"/>
                <a:ea typeface="Calibri"/>
                <a:cs typeface="Arial" panose="020B0604020202020204" pitchFamily="34" charset="0"/>
              </a:rPr>
              <a:t>minimalny zakres Planu</a:t>
            </a:r>
          </a:p>
          <a:p>
            <a:pPr marL="228600" lvl="0">
              <a:lnSpc>
                <a:spcPct val="115000"/>
              </a:lnSpc>
            </a:pPr>
            <a:endParaRPr lang="pl-PL" sz="2000" dirty="0">
              <a:solidFill>
                <a:srgbClr val="000000"/>
              </a:solidFill>
              <a:latin typeface="Arial" panose="020B0604020202020204" pitchFamily="34" charset="0"/>
              <a:ea typeface="Calibri"/>
              <a:cs typeface="Arial" panose="020B0604020202020204" pitchFamily="34" charset="0"/>
            </a:endParaRPr>
          </a:p>
          <a:p>
            <a:pPr marL="228600" lvl="0">
              <a:lnSpc>
                <a:spcPct val="115000"/>
              </a:lnSpc>
            </a:pPr>
            <a:r>
              <a:rPr lang="pl-PL" sz="2000" dirty="0">
                <a:solidFill>
                  <a:srgbClr val="000000"/>
                </a:solidFill>
                <a:latin typeface="Arial" panose="020B0604020202020204" pitchFamily="34" charset="0"/>
                <a:ea typeface="Calibri"/>
                <a:cs typeface="Arial" panose="020B0604020202020204" pitchFamily="34" charset="0"/>
              </a:rPr>
              <a:t>Plan sporządza się dla obszaru w granicach administracyjnych województwa </a:t>
            </a:r>
          </a:p>
        </p:txBody>
      </p:sp>
    </p:spTree>
    <p:extLst>
      <p:ext uri="{BB962C8B-B14F-4D97-AF65-F5344CB8AC3E}">
        <p14:creationId xmlns:p14="http://schemas.microsoft.com/office/powerpoint/2010/main" val="5915981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
          <p:cNvGrpSpPr>
            <a:grpSpLocks/>
          </p:cNvGrpSpPr>
          <p:nvPr/>
        </p:nvGrpSpPr>
        <p:grpSpPr bwMode="auto">
          <a:xfrm>
            <a:off x="0" y="101600"/>
            <a:ext cx="9142413" cy="1001713"/>
            <a:chOff x="0" y="64"/>
            <a:chExt cx="5759" cy="631"/>
          </a:xfrm>
        </p:grpSpPr>
        <p:sp>
          <p:nvSpPr>
            <p:cNvPr id="12301" name="Rectangle 2"/>
            <p:cNvSpPr>
              <a:spLocks noChangeArrowheads="1"/>
            </p:cNvSpPr>
            <p:nvPr/>
          </p:nvSpPr>
          <p:spPr bwMode="auto">
            <a:xfrm>
              <a:off x="0" y="540"/>
              <a:ext cx="5759" cy="44"/>
            </a:xfrm>
            <a:prstGeom prst="rect">
              <a:avLst/>
            </a:prstGeom>
            <a:solidFill>
              <a:srgbClr val="B4DE86"/>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pic>
          <p:nvPicPr>
            <p:cNvPr id="123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 y="64"/>
              <a:ext cx="359" cy="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03" name="Rectangle 4"/>
            <p:cNvSpPr>
              <a:spLocks noChangeArrowheads="1"/>
            </p:cNvSpPr>
            <p:nvPr/>
          </p:nvSpPr>
          <p:spPr bwMode="auto">
            <a:xfrm>
              <a:off x="0" y="606"/>
              <a:ext cx="5759" cy="89"/>
            </a:xfrm>
            <a:prstGeom prst="rect">
              <a:avLst/>
            </a:prstGeom>
            <a:solidFill>
              <a:srgbClr val="006C3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grpSp>
      <p:sp>
        <p:nvSpPr>
          <p:cNvPr id="4107" name="Text Box 11"/>
          <p:cNvSpPr txBox="1">
            <a:spLocks noChangeArrowheads="1"/>
          </p:cNvSpPr>
          <p:nvPr/>
        </p:nvSpPr>
        <p:spPr bwMode="auto">
          <a:xfrm>
            <a:off x="414835" y="1268760"/>
            <a:ext cx="8573589" cy="13256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9pPr>
          </a:lstStyle>
          <a:p>
            <a:pPr algn="ctr" defTabSz="449263" fontAlgn="base">
              <a:spcBef>
                <a:spcPct val="0"/>
              </a:spcBef>
              <a:spcAft>
                <a:spcPct val="0"/>
              </a:spcAft>
              <a:buSzPct val="100000"/>
              <a:defRPr/>
            </a:pPr>
            <a:r>
              <a:rPr lang="pl-PL" altLang="pl-PL" sz="3200" b="1" dirty="0">
                <a:solidFill>
                  <a:srgbClr val="1F497D"/>
                </a:solidFill>
                <a:effectLst>
                  <a:outerShdw blurRad="38100" dist="38100" dir="2700000" algn="tl">
                    <a:srgbClr val="C0C0C0"/>
                  </a:outerShdw>
                </a:effectLst>
                <a:latin typeface="Calibri" pitchFamily="32" charset="0"/>
              </a:rPr>
              <a:t>	</a:t>
            </a:r>
            <a:r>
              <a:rPr lang="pl-PL" sz="2000" b="1" dirty="0">
                <a:effectLst>
                  <a:outerShdw blurRad="38100" dist="38100" dir="2700000" algn="tl">
                    <a:srgbClr val="000000">
                      <a:alpha val="43137"/>
                    </a:srgbClr>
                  </a:outerShdw>
                </a:effectLst>
                <a:latin typeface="+mn-lt"/>
                <a:ea typeface="Calibri"/>
                <a:cs typeface="Arial"/>
              </a:rPr>
              <a:t> </a:t>
            </a:r>
            <a:r>
              <a:rPr lang="pl-PL" sz="2400" b="1" dirty="0">
                <a:solidFill>
                  <a:srgbClr val="006600"/>
                </a:solidFill>
                <a:latin typeface="Calibri" pitchFamily="32" charset="0"/>
              </a:rPr>
              <a:t>Ustawa z dnia 3 października 2008 r. o udostępnianiu informacji </a:t>
            </a:r>
            <a:br>
              <a:rPr lang="pl-PL" sz="2400" b="1" dirty="0">
                <a:solidFill>
                  <a:srgbClr val="006600"/>
                </a:solidFill>
                <a:latin typeface="Calibri" pitchFamily="32" charset="0"/>
              </a:rPr>
            </a:br>
            <a:r>
              <a:rPr lang="pl-PL" sz="2400" b="1" dirty="0">
                <a:solidFill>
                  <a:srgbClr val="006600"/>
                </a:solidFill>
                <a:latin typeface="Calibri" pitchFamily="32" charset="0"/>
              </a:rPr>
              <a:t>o środowisku i jego ochronie, udziale społeczeństwa w ochronie środowiska oraz o ocenach oddziaływania na środowisko </a:t>
            </a:r>
            <a:endParaRPr lang="pl-PL" altLang="pl-PL" sz="2400" b="1" dirty="0">
              <a:solidFill>
                <a:srgbClr val="006600"/>
              </a:solidFill>
              <a:latin typeface="Calibri" pitchFamily="32" charset="0"/>
            </a:endParaRPr>
          </a:p>
        </p:txBody>
      </p:sp>
      <p:pic>
        <p:nvPicPr>
          <p:cNvPr id="1229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675" y="6408738"/>
            <a:ext cx="1428750" cy="38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Prostokąt 1"/>
          <p:cNvSpPr/>
          <p:nvPr/>
        </p:nvSpPr>
        <p:spPr>
          <a:xfrm>
            <a:off x="157844" y="2780928"/>
            <a:ext cx="8988424" cy="800219"/>
          </a:xfrm>
          <a:prstGeom prst="rect">
            <a:avLst/>
          </a:prstGeom>
        </p:spPr>
        <p:txBody>
          <a:bodyPr wrap="square">
            <a:spAutoFit/>
          </a:bodyPr>
          <a:lstStyle/>
          <a:p>
            <a:pPr lvl="0" algn="just" fontAlgn="base">
              <a:lnSpc>
                <a:spcPct val="115000"/>
              </a:lnSpc>
              <a:spcAft>
                <a:spcPts val="600"/>
              </a:spcAft>
              <a:buClr>
                <a:srgbClr val="FF0000"/>
              </a:buClr>
            </a:pPr>
            <a:r>
              <a:rPr lang="pl-PL" sz="2000" dirty="0">
                <a:latin typeface="Arial" panose="020B0604020202020204" pitchFamily="34" charset="0"/>
                <a:ea typeface="Calibri"/>
                <a:cs typeface="Arial" panose="020B0604020202020204" pitchFamily="34" charset="0"/>
              </a:rPr>
              <a:t>przeprowadzenia strategicznej oceny oddziaływania na środowisko wymaga projekt planu zagospodarowania przestrzennego województwa (art. 46) </a:t>
            </a:r>
          </a:p>
        </p:txBody>
      </p:sp>
      <p:sp>
        <p:nvSpPr>
          <p:cNvPr id="9" name="Text Box 11"/>
          <p:cNvSpPr txBox="1">
            <a:spLocks noChangeArrowheads="1"/>
          </p:cNvSpPr>
          <p:nvPr/>
        </p:nvSpPr>
        <p:spPr bwMode="auto">
          <a:xfrm>
            <a:off x="499269" y="3752813"/>
            <a:ext cx="8147051"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9pPr>
          </a:lstStyle>
          <a:p>
            <a:pPr algn="ctr" defTabSz="449263" fontAlgn="base">
              <a:spcBef>
                <a:spcPct val="0"/>
              </a:spcBef>
              <a:spcAft>
                <a:spcPct val="0"/>
              </a:spcAft>
              <a:buSzPct val="100000"/>
              <a:defRPr/>
            </a:pPr>
            <a:r>
              <a:rPr lang="pl-PL" altLang="pl-PL" sz="3200" b="1" dirty="0">
                <a:solidFill>
                  <a:srgbClr val="1F497D"/>
                </a:solidFill>
                <a:effectLst>
                  <a:outerShdw blurRad="38100" dist="38100" dir="2700000" algn="tl">
                    <a:srgbClr val="C0C0C0"/>
                  </a:outerShdw>
                </a:effectLst>
                <a:latin typeface="Calibri" pitchFamily="32" charset="0"/>
              </a:rPr>
              <a:t>	</a:t>
            </a:r>
            <a:r>
              <a:rPr lang="pl-PL" sz="2000" b="1" dirty="0">
                <a:latin typeface="Book Antiqua"/>
                <a:ea typeface="Calibri"/>
                <a:cs typeface="Arial"/>
              </a:rPr>
              <a:t> </a:t>
            </a:r>
            <a:r>
              <a:rPr lang="pl-PL" sz="2400" b="1" dirty="0">
                <a:solidFill>
                  <a:srgbClr val="006600"/>
                </a:solidFill>
                <a:latin typeface="Calibri" pitchFamily="32" charset="0"/>
              </a:rPr>
              <a:t>Ustawa z dnia 27 kwietnia 2001 r. Prawo ochrony środowiska </a:t>
            </a:r>
            <a:endParaRPr lang="pl-PL" altLang="pl-PL" sz="2400" b="1" dirty="0">
              <a:solidFill>
                <a:srgbClr val="006600"/>
              </a:solidFill>
              <a:latin typeface="Calibri" pitchFamily="32" charset="0"/>
            </a:endParaRPr>
          </a:p>
        </p:txBody>
      </p:sp>
      <p:sp>
        <p:nvSpPr>
          <p:cNvPr id="4" name="Prostokąt 3"/>
          <p:cNvSpPr/>
          <p:nvPr/>
        </p:nvSpPr>
        <p:spPr>
          <a:xfrm>
            <a:off x="125141" y="4498287"/>
            <a:ext cx="8863284" cy="1631216"/>
          </a:xfrm>
          <a:prstGeom prst="rect">
            <a:avLst/>
          </a:prstGeom>
        </p:spPr>
        <p:txBody>
          <a:bodyPr wrap="square">
            <a:spAutoFit/>
          </a:bodyPr>
          <a:lstStyle/>
          <a:p>
            <a:pPr algn="just"/>
            <a:r>
              <a:rPr lang="pl-PL" sz="2000" dirty="0">
                <a:latin typeface="Arial" panose="020B0604020202020204" pitchFamily="34" charset="0"/>
                <a:ea typeface="Calibri"/>
                <a:cs typeface="Arial" panose="020B0604020202020204" pitchFamily="34" charset="0"/>
              </a:rPr>
              <a:t>w art. 72 ust. 5 wskazuje na potrzebę sporządzenia opracowania </a:t>
            </a:r>
            <a:r>
              <a:rPr lang="pl-PL" sz="2000" dirty="0" err="1">
                <a:latin typeface="Arial" panose="020B0604020202020204" pitchFamily="34" charset="0"/>
                <a:ea typeface="Calibri"/>
                <a:cs typeface="Arial" panose="020B0604020202020204" pitchFamily="34" charset="0"/>
              </a:rPr>
              <a:t>ekofizjograficznego</a:t>
            </a:r>
            <a:r>
              <a:rPr lang="pl-PL" sz="2000" dirty="0">
                <a:latin typeface="Arial" panose="020B0604020202020204" pitchFamily="34" charset="0"/>
                <a:ea typeface="Calibri"/>
                <a:cs typeface="Arial" panose="020B0604020202020204" pitchFamily="34" charset="0"/>
              </a:rPr>
              <a:t> do planu zagospodarowania przestrzennego województwa, którego celem jest charakterystyka poszczególnych elementów przyrodniczych na obszarze objętym planem oraz ich wzajemnych powiązań</a:t>
            </a:r>
          </a:p>
        </p:txBody>
      </p:sp>
    </p:spTree>
    <p:extLst>
      <p:ext uri="{BB962C8B-B14F-4D97-AF65-F5344CB8AC3E}">
        <p14:creationId xmlns:p14="http://schemas.microsoft.com/office/powerpoint/2010/main" val="39116625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0" y="101600"/>
            <a:ext cx="9142413" cy="1001713"/>
            <a:chOff x="0" y="64"/>
            <a:chExt cx="5759" cy="631"/>
          </a:xfrm>
        </p:grpSpPr>
        <p:sp>
          <p:nvSpPr>
            <p:cNvPr id="12301" name="Rectangle 2"/>
            <p:cNvSpPr>
              <a:spLocks noChangeArrowheads="1"/>
            </p:cNvSpPr>
            <p:nvPr/>
          </p:nvSpPr>
          <p:spPr bwMode="auto">
            <a:xfrm>
              <a:off x="0" y="540"/>
              <a:ext cx="5759" cy="44"/>
            </a:xfrm>
            <a:prstGeom prst="rect">
              <a:avLst/>
            </a:prstGeom>
            <a:solidFill>
              <a:srgbClr val="B4DE86"/>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pic>
          <p:nvPicPr>
            <p:cNvPr id="123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 y="64"/>
              <a:ext cx="359" cy="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03" name="Rectangle 4"/>
            <p:cNvSpPr>
              <a:spLocks noChangeArrowheads="1"/>
            </p:cNvSpPr>
            <p:nvPr/>
          </p:nvSpPr>
          <p:spPr bwMode="auto">
            <a:xfrm>
              <a:off x="0" y="606"/>
              <a:ext cx="5759" cy="89"/>
            </a:xfrm>
            <a:prstGeom prst="rect">
              <a:avLst/>
            </a:prstGeom>
            <a:solidFill>
              <a:srgbClr val="006C3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grpSp>
      <p:sp>
        <p:nvSpPr>
          <p:cNvPr id="4107" name="Text Box 11"/>
          <p:cNvSpPr txBox="1">
            <a:spLocks noChangeArrowheads="1"/>
          </p:cNvSpPr>
          <p:nvPr/>
        </p:nvSpPr>
        <p:spPr bwMode="auto">
          <a:xfrm>
            <a:off x="995362" y="183447"/>
            <a:ext cx="7993063"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9pPr>
          </a:lstStyle>
          <a:p>
            <a:pPr algn="ctr" defTabSz="449263" fontAlgn="base">
              <a:spcBef>
                <a:spcPct val="0"/>
              </a:spcBef>
              <a:spcAft>
                <a:spcPct val="0"/>
              </a:spcAft>
              <a:buSzPct val="100000"/>
              <a:defRPr/>
            </a:pPr>
            <a:r>
              <a:rPr lang="pl-PL" altLang="pl-PL" sz="3200" b="1" dirty="0">
                <a:solidFill>
                  <a:srgbClr val="006600"/>
                </a:solidFill>
                <a:effectLst>
                  <a:outerShdw blurRad="38100" dist="38100" dir="2700000" algn="tl">
                    <a:srgbClr val="C0C0C0"/>
                  </a:outerShdw>
                </a:effectLst>
                <a:latin typeface="Calibri" pitchFamily="32" charset="0"/>
              </a:rPr>
              <a:t>PZPWM – </a:t>
            </a:r>
            <a:r>
              <a:rPr lang="pl-PL" altLang="pl-PL" sz="3200" b="1" dirty="0" smtClean="0">
                <a:solidFill>
                  <a:srgbClr val="006600"/>
                </a:solidFill>
                <a:effectLst>
                  <a:outerShdw blurRad="38100" dist="38100" dir="2700000" algn="tl">
                    <a:srgbClr val="C0C0C0"/>
                  </a:outerShdw>
                </a:effectLst>
                <a:latin typeface="Calibri" pitchFamily="32" charset="0"/>
              </a:rPr>
              <a:t>obszary </a:t>
            </a:r>
            <a:r>
              <a:rPr lang="pl-PL" altLang="pl-PL" sz="3200" b="1" dirty="0">
                <a:solidFill>
                  <a:srgbClr val="006600"/>
                </a:solidFill>
                <a:effectLst>
                  <a:outerShdw blurRad="38100" dist="38100" dir="2700000" algn="tl">
                    <a:srgbClr val="C0C0C0"/>
                  </a:outerShdw>
                </a:effectLst>
                <a:latin typeface="Calibri" pitchFamily="32" charset="0"/>
              </a:rPr>
              <a:t>funkcjonalne </a:t>
            </a:r>
          </a:p>
        </p:txBody>
      </p:sp>
      <p:pic>
        <p:nvPicPr>
          <p:cNvPr id="1229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675" y="6408738"/>
            <a:ext cx="1428750" cy="38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Prostokąt 6"/>
          <p:cNvSpPr/>
          <p:nvPr/>
        </p:nvSpPr>
        <p:spPr>
          <a:xfrm>
            <a:off x="208410" y="1213470"/>
            <a:ext cx="8693368" cy="5195268"/>
          </a:xfrm>
          <a:prstGeom prst="rect">
            <a:avLst/>
          </a:prstGeom>
        </p:spPr>
        <p:txBody>
          <a:bodyPr wrap="square">
            <a:spAutoFit/>
          </a:bodyPr>
          <a:lstStyle/>
          <a:p>
            <a:pPr lvl="0">
              <a:spcAft>
                <a:spcPts val="600"/>
              </a:spcAft>
            </a:pPr>
            <a:r>
              <a:rPr lang="pl-PL" sz="2000" b="1" dirty="0" smtClean="0">
                <a:solidFill>
                  <a:srgbClr val="000000"/>
                </a:solidFill>
                <a:latin typeface="Arial" panose="020B0604020202020204" pitchFamily="34" charset="0"/>
                <a:cs typeface="Arial" panose="020B0604020202020204" pitchFamily="34" charset="0"/>
              </a:rPr>
              <a:t>Art</a:t>
            </a:r>
            <a:r>
              <a:rPr lang="pl-PL" sz="2000" b="1" dirty="0">
                <a:solidFill>
                  <a:srgbClr val="000000"/>
                </a:solidFill>
                <a:latin typeface="Arial" panose="020B0604020202020204" pitchFamily="34" charset="0"/>
                <a:cs typeface="Arial" panose="020B0604020202020204" pitchFamily="34" charset="0"/>
              </a:rPr>
              <a:t>. 49d. ust. 5</a:t>
            </a:r>
          </a:p>
          <a:p>
            <a:pPr>
              <a:spcAft>
                <a:spcPts val="600"/>
              </a:spcAft>
            </a:pPr>
            <a:r>
              <a:rPr lang="pl-PL" dirty="0" smtClean="0">
                <a:solidFill>
                  <a:srgbClr val="000000"/>
                </a:solidFill>
                <a:latin typeface="Arial" panose="020B0604020202020204" pitchFamily="34" charset="0"/>
                <a:cs typeface="Arial" panose="020B0604020202020204" pitchFamily="34" charset="0"/>
              </a:rPr>
              <a:t>Minister </a:t>
            </a:r>
            <a:r>
              <a:rPr lang="pl-PL" dirty="0">
                <a:solidFill>
                  <a:srgbClr val="000000"/>
                </a:solidFill>
                <a:latin typeface="Arial" panose="020B0604020202020204" pitchFamily="34" charset="0"/>
                <a:cs typeface="Arial" panose="020B0604020202020204" pitchFamily="34" charset="0"/>
              </a:rPr>
              <a:t>właściwy do spraw budownictwa, planowania i zagospodarowania przestrzennego oraz mieszkalnictwa określi, </a:t>
            </a:r>
            <a:r>
              <a:rPr lang="pl-PL" b="1" dirty="0">
                <a:solidFill>
                  <a:srgbClr val="000000"/>
                </a:solidFill>
                <a:latin typeface="Arial" panose="020B0604020202020204" pitchFamily="34" charset="0"/>
                <a:cs typeface="Arial" panose="020B0604020202020204" pitchFamily="34" charset="0"/>
              </a:rPr>
              <a:t>w drodze rozporządzenia, szczegółowe warunki określania obszarów funkcjonalnych i ich granic </a:t>
            </a:r>
            <a:r>
              <a:rPr lang="pl-PL" dirty="0">
                <a:solidFill>
                  <a:srgbClr val="000000"/>
                </a:solidFill>
                <a:latin typeface="Arial" panose="020B0604020202020204" pitchFamily="34" charset="0"/>
                <a:cs typeface="Arial" panose="020B0604020202020204" pitchFamily="34" charset="0"/>
              </a:rPr>
              <a:t>w ramach typów obszarów funkcjonalnych, o których mowa w art. 49b pkt </a:t>
            </a:r>
            <a:r>
              <a:rPr lang="pl-PL" b="1" dirty="0">
                <a:solidFill>
                  <a:srgbClr val="000000"/>
                </a:solidFill>
                <a:latin typeface="Arial" panose="020B0604020202020204" pitchFamily="34" charset="0"/>
                <a:cs typeface="Arial" panose="020B0604020202020204" pitchFamily="34" charset="0"/>
              </a:rPr>
              <a:t>1</a:t>
            </a:r>
            <a:r>
              <a:rPr lang="pl-PL" dirty="0">
                <a:solidFill>
                  <a:srgbClr val="000000"/>
                </a:solidFill>
                <a:latin typeface="Arial" panose="020B0604020202020204" pitchFamily="34" charset="0"/>
                <a:cs typeface="Arial" panose="020B0604020202020204" pitchFamily="34" charset="0"/>
              </a:rPr>
              <a:t>, 3 i 4, mając na uwadze zapewnienie określania obszarów funkcjonalnych w sposób jednolity na terenie całego kraju oraz uwzględniając parametry charakteryzujące dany typ obszaru funkcjonalnego</a:t>
            </a:r>
          </a:p>
          <a:p>
            <a:pPr lvl="0">
              <a:spcAft>
                <a:spcPts val="600"/>
              </a:spcAft>
            </a:pPr>
            <a:r>
              <a:rPr lang="pl-PL" b="1" dirty="0" smtClean="0">
                <a:solidFill>
                  <a:srgbClr val="000000"/>
                </a:solidFill>
                <a:latin typeface="Arial" panose="020B0604020202020204" pitchFamily="34" charset="0"/>
                <a:cs typeface="Arial" panose="020B0604020202020204" pitchFamily="34" charset="0"/>
              </a:rPr>
              <a:t>Art</a:t>
            </a:r>
            <a:r>
              <a:rPr lang="pl-PL" b="1" dirty="0">
                <a:solidFill>
                  <a:srgbClr val="000000"/>
                </a:solidFill>
                <a:latin typeface="Arial" panose="020B0604020202020204" pitchFamily="34" charset="0"/>
                <a:cs typeface="Arial" panose="020B0604020202020204" pitchFamily="34" charset="0"/>
              </a:rPr>
              <a:t>. 49d. ust. 6</a:t>
            </a:r>
          </a:p>
          <a:p>
            <a:pPr>
              <a:spcAft>
                <a:spcPts val="600"/>
              </a:spcAft>
            </a:pPr>
            <a:r>
              <a:rPr lang="pl-PL" dirty="0" smtClean="0">
                <a:solidFill>
                  <a:srgbClr val="000000"/>
                </a:solidFill>
                <a:latin typeface="Arial" panose="020B0604020202020204" pitchFamily="34" charset="0"/>
                <a:cs typeface="Arial" panose="020B0604020202020204" pitchFamily="34" charset="0"/>
              </a:rPr>
              <a:t>Minister </a:t>
            </a:r>
            <a:r>
              <a:rPr lang="pl-PL" dirty="0">
                <a:solidFill>
                  <a:srgbClr val="000000"/>
                </a:solidFill>
                <a:latin typeface="Arial" panose="020B0604020202020204" pitchFamily="34" charset="0"/>
                <a:cs typeface="Arial" panose="020B0604020202020204" pitchFamily="34" charset="0"/>
              </a:rPr>
              <a:t>właściwy do spraw rozwoju wsi określi, w drodze rozporządzenia, szczegółowe warunki określania obszarów funkcjonalnych i ich granic </a:t>
            </a:r>
            <a:br>
              <a:rPr lang="pl-PL" dirty="0">
                <a:solidFill>
                  <a:srgbClr val="000000"/>
                </a:solidFill>
                <a:latin typeface="Arial" panose="020B0604020202020204" pitchFamily="34" charset="0"/>
                <a:cs typeface="Arial" panose="020B0604020202020204" pitchFamily="34" charset="0"/>
              </a:rPr>
            </a:br>
            <a:r>
              <a:rPr lang="pl-PL" dirty="0">
                <a:solidFill>
                  <a:srgbClr val="000000"/>
                </a:solidFill>
                <a:latin typeface="Arial" panose="020B0604020202020204" pitchFamily="34" charset="0"/>
                <a:cs typeface="Arial" panose="020B0604020202020204" pitchFamily="34" charset="0"/>
              </a:rPr>
              <a:t>w ramach typu obszaru funkcjonalnego, o którym mowa w art. 49b pkt 2, mając </a:t>
            </a:r>
            <a:r>
              <a:rPr lang="pl-PL" dirty="0" smtClean="0">
                <a:solidFill>
                  <a:srgbClr val="000000"/>
                </a:solidFill>
                <a:latin typeface="Arial" panose="020B0604020202020204" pitchFamily="34" charset="0"/>
                <a:cs typeface="Arial" panose="020B0604020202020204" pitchFamily="34" charset="0"/>
              </a:rPr>
              <a:t/>
            </a:r>
            <a:br>
              <a:rPr lang="pl-PL" dirty="0" smtClean="0">
                <a:solidFill>
                  <a:srgbClr val="000000"/>
                </a:solidFill>
                <a:latin typeface="Arial" panose="020B0604020202020204" pitchFamily="34" charset="0"/>
                <a:cs typeface="Arial" panose="020B0604020202020204" pitchFamily="34" charset="0"/>
              </a:rPr>
            </a:br>
            <a:r>
              <a:rPr lang="pl-PL" dirty="0" smtClean="0">
                <a:solidFill>
                  <a:srgbClr val="000000"/>
                </a:solidFill>
                <a:latin typeface="Arial" panose="020B0604020202020204" pitchFamily="34" charset="0"/>
                <a:cs typeface="Arial" panose="020B0604020202020204" pitchFamily="34" charset="0"/>
              </a:rPr>
              <a:t>na </a:t>
            </a:r>
            <a:r>
              <a:rPr lang="pl-PL" dirty="0">
                <a:solidFill>
                  <a:srgbClr val="000000"/>
                </a:solidFill>
                <a:latin typeface="Arial" panose="020B0604020202020204" pitchFamily="34" charset="0"/>
                <a:cs typeface="Arial" panose="020B0604020202020204" pitchFamily="34" charset="0"/>
              </a:rPr>
              <a:t>uwadze zapewnienie określania obszarów funkcjonalnych </a:t>
            </a:r>
            <a:br>
              <a:rPr lang="pl-PL" dirty="0">
                <a:solidFill>
                  <a:srgbClr val="000000"/>
                </a:solidFill>
                <a:latin typeface="Arial" panose="020B0604020202020204" pitchFamily="34" charset="0"/>
                <a:cs typeface="Arial" panose="020B0604020202020204" pitchFamily="34" charset="0"/>
              </a:rPr>
            </a:br>
            <a:r>
              <a:rPr lang="pl-PL" dirty="0">
                <a:solidFill>
                  <a:srgbClr val="000000"/>
                </a:solidFill>
                <a:latin typeface="Arial" panose="020B0604020202020204" pitchFamily="34" charset="0"/>
                <a:cs typeface="Arial" panose="020B0604020202020204" pitchFamily="34" charset="0"/>
              </a:rPr>
              <a:t>w sposób jednolity na terenie całego kraju oraz uwzględniając parametry charakteryzujące dany typ obszaru </a:t>
            </a:r>
            <a:r>
              <a:rPr lang="pl-PL" dirty="0" smtClean="0">
                <a:solidFill>
                  <a:srgbClr val="000000"/>
                </a:solidFill>
                <a:latin typeface="Arial" panose="020B0604020202020204" pitchFamily="34" charset="0"/>
                <a:cs typeface="Arial" panose="020B0604020202020204" pitchFamily="34" charset="0"/>
              </a:rPr>
              <a:t>funkcjonalnego</a:t>
            </a:r>
          </a:p>
          <a:p>
            <a:pPr lvl="0">
              <a:spcBef>
                <a:spcPct val="20000"/>
              </a:spcBef>
              <a:defRPr/>
            </a:pPr>
            <a:r>
              <a:rPr lang="pl-PL" b="1" kern="0" dirty="0">
                <a:solidFill>
                  <a:srgbClr val="FF0000"/>
                </a:solidFill>
              </a:rPr>
              <a:t>Powyższe rozporządzenia wskazane </a:t>
            </a:r>
            <a:r>
              <a:rPr lang="pl-PL" b="1" kern="0" dirty="0" smtClean="0">
                <a:solidFill>
                  <a:srgbClr val="FF0000"/>
                </a:solidFill>
              </a:rPr>
              <a:t>w </a:t>
            </a:r>
            <a:r>
              <a:rPr lang="pl-PL" b="1" i="1" kern="0" dirty="0" smtClean="0">
                <a:solidFill>
                  <a:srgbClr val="FF0000"/>
                </a:solidFill>
              </a:rPr>
              <a:t>Ustawie </a:t>
            </a:r>
            <a:r>
              <a:rPr lang="pl-PL" b="1" i="1" kern="0" dirty="0">
                <a:solidFill>
                  <a:srgbClr val="FF0000"/>
                </a:solidFill>
              </a:rPr>
              <a:t>z dnia 27 marca 2003 r. o planowaniu </a:t>
            </a:r>
            <a:r>
              <a:rPr lang="pl-PL" b="1" i="1" kern="0" dirty="0" smtClean="0">
                <a:solidFill>
                  <a:srgbClr val="FF0000"/>
                </a:solidFill>
              </a:rPr>
              <a:t/>
            </a:r>
            <a:br>
              <a:rPr lang="pl-PL" b="1" i="1" kern="0" dirty="0" smtClean="0">
                <a:solidFill>
                  <a:srgbClr val="FF0000"/>
                </a:solidFill>
              </a:rPr>
            </a:br>
            <a:r>
              <a:rPr lang="pl-PL" b="1" i="1" kern="0" dirty="0" smtClean="0">
                <a:solidFill>
                  <a:srgbClr val="FF0000"/>
                </a:solidFill>
              </a:rPr>
              <a:t>i </a:t>
            </a:r>
            <a:r>
              <a:rPr lang="pl-PL" b="1" i="1" kern="0" dirty="0">
                <a:solidFill>
                  <a:srgbClr val="FF0000"/>
                </a:solidFill>
              </a:rPr>
              <a:t>zagospodarowaniu przestrzennym</a:t>
            </a:r>
            <a:r>
              <a:rPr lang="pl-PL" b="1" kern="0" dirty="0">
                <a:solidFill>
                  <a:srgbClr val="FF0000"/>
                </a:solidFill>
              </a:rPr>
              <a:t> nie zostały do tej pory wydane</a:t>
            </a:r>
            <a:r>
              <a:rPr lang="pl-PL" b="1" kern="0" dirty="0" smtClean="0">
                <a:solidFill>
                  <a:srgbClr val="FF0000"/>
                </a:solidFill>
              </a:rPr>
              <a:t>.</a:t>
            </a:r>
            <a:endParaRPr lang="pl-PL" sz="2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60073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0" y="101600"/>
            <a:ext cx="9142413" cy="1001713"/>
            <a:chOff x="0" y="64"/>
            <a:chExt cx="5759" cy="631"/>
          </a:xfrm>
        </p:grpSpPr>
        <p:sp>
          <p:nvSpPr>
            <p:cNvPr id="12301" name="Rectangle 2"/>
            <p:cNvSpPr>
              <a:spLocks noChangeArrowheads="1"/>
            </p:cNvSpPr>
            <p:nvPr/>
          </p:nvSpPr>
          <p:spPr bwMode="auto">
            <a:xfrm>
              <a:off x="0" y="540"/>
              <a:ext cx="5759" cy="44"/>
            </a:xfrm>
            <a:prstGeom prst="rect">
              <a:avLst/>
            </a:prstGeom>
            <a:solidFill>
              <a:srgbClr val="B4DE86"/>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pic>
          <p:nvPicPr>
            <p:cNvPr id="123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 y="64"/>
              <a:ext cx="359" cy="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03" name="Rectangle 4"/>
            <p:cNvSpPr>
              <a:spLocks noChangeArrowheads="1"/>
            </p:cNvSpPr>
            <p:nvPr/>
          </p:nvSpPr>
          <p:spPr bwMode="auto">
            <a:xfrm>
              <a:off x="0" y="606"/>
              <a:ext cx="5759" cy="89"/>
            </a:xfrm>
            <a:prstGeom prst="rect">
              <a:avLst/>
            </a:prstGeom>
            <a:solidFill>
              <a:srgbClr val="006C3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grpSp>
      <p:sp>
        <p:nvSpPr>
          <p:cNvPr id="4107" name="Text Box 11"/>
          <p:cNvSpPr txBox="1">
            <a:spLocks noChangeArrowheads="1"/>
          </p:cNvSpPr>
          <p:nvPr/>
        </p:nvSpPr>
        <p:spPr bwMode="auto">
          <a:xfrm>
            <a:off x="995362" y="183447"/>
            <a:ext cx="7993063"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9pPr>
          </a:lstStyle>
          <a:p>
            <a:pPr algn="ctr" defTabSz="449263" fontAlgn="base">
              <a:spcBef>
                <a:spcPct val="0"/>
              </a:spcBef>
              <a:spcAft>
                <a:spcPct val="0"/>
              </a:spcAft>
              <a:buSzPct val="100000"/>
              <a:defRPr/>
            </a:pPr>
            <a:r>
              <a:rPr lang="pl-PL" altLang="pl-PL" sz="3200" b="1" dirty="0">
                <a:solidFill>
                  <a:srgbClr val="006600"/>
                </a:solidFill>
                <a:effectLst>
                  <a:outerShdw blurRad="38100" dist="38100" dir="2700000" algn="tl">
                    <a:srgbClr val="C0C0C0"/>
                  </a:outerShdw>
                </a:effectLst>
                <a:latin typeface="Calibri" pitchFamily="32" charset="0"/>
              </a:rPr>
              <a:t>PZPWM </a:t>
            </a:r>
          </a:p>
        </p:txBody>
      </p:sp>
      <p:pic>
        <p:nvPicPr>
          <p:cNvPr id="1229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675" y="6408738"/>
            <a:ext cx="1428750" cy="38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Prostokąt 6"/>
          <p:cNvSpPr/>
          <p:nvPr/>
        </p:nvSpPr>
        <p:spPr>
          <a:xfrm>
            <a:off x="199112" y="1556792"/>
            <a:ext cx="8693368" cy="2554545"/>
          </a:xfrm>
          <a:prstGeom prst="rect">
            <a:avLst/>
          </a:prstGeom>
        </p:spPr>
        <p:txBody>
          <a:bodyPr wrap="square">
            <a:spAutoFit/>
          </a:bodyPr>
          <a:lstStyle/>
          <a:p>
            <a:pPr algn="just"/>
            <a:r>
              <a:rPr lang="pl-PL" sz="2000" b="1" dirty="0">
                <a:solidFill>
                  <a:srgbClr val="000000"/>
                </a:solidFill>
                <a:latin typeface="Arial" panose="020B0604020202020204" pitchFamily="34" charset="0"/>
                <a:cs typeface="Arial" panose="020B0604020202020204" pitchFamily="34" charset="0"/>
              </a:rPr>
              <a:t>Art. 38. </a:t>
            </a:r>
          </a:p>
          <a:p>
            <a:pPr algn="just"/>
            <a:endParaRPr lang="pl-PL" sz="2000" b="1" dirty="0">
              <a:solidFill>
                <a:srgbClr val="000000"/>
              </a:solidFill>
              <a:latin typeface="Arial" panose="020B0604020202020204" pitchFamily="34" charset="0"/>
              <a:cs typeface="Arial" panose="020B0604020202020204" pitchFamily="34" charset="0"/>
            </a:endParaRPr>
          </a:p>
          <a:p>
            <a:pPr algn="just"/>
            <a:r>
              <a:rPr lang="pl-PL" sz="2000" dirty="0">
                <a:solidFill>
                  <a:srgbClr val="000000"/>
                </a:solidFill>
                <a:latin typeface="Arial" panose="020B0604020202020204" pitchFamily="34" charset="0"/>
                <a:cs typeface="Arial" panose="020B0604020202020204" pitchFamily="34" charset="0"/>
              </a:rPr>
              <a:t>Organy samorządu województwa sporządzają plan zagospodarowania przestrzennego województwa, prowadzą analizy i studia oraz opracowują koncepcje i programy, odnoszące się do obszarów i problemów zagospodarowania przestrzennego odpowiednio do potrzeb i celów podejmowanych w tym zakresie prac, a także sporządzają audyt </a:t>
            </a:r>
            <a:r>
              <a:rPr lang="pl-PL" sz="2000" dirty="0" smtClean="0">
                <a:solidFill>
                  <a:srgbClr val="000000"/>
                </a:solidFill>
                <a:latin typeface="Arial" panose="020B0604020202020204" pitchFamily="34" charset="0"/>
                <a:cs typeface="Arial" panose="020B0604020202020204" pitchFamily="34" charset="0"/>
              </a:rPr>
              <a:t>krajobrazowy</a:t>
            </a:r>
            <a:endParaRPr lang="pl-PL" sz="2000" dirty="0">
              <a:latin typeface="Arial" panose="020B0604020202020204" pitchFamily="34" charset="0"/>
              <a:cs typeface="Arial" panose="020B0604020202020204" pitchFamily="34" charset="0"/>
            </a:endParaRPr>
          </a:p>
        </p:txBody>
      </p:sp>
      <p:sp>
        <p:nvSpPr>
          <p:cNvPr id="11" name="Prostokąt 10"/>
          <p:cNvSpPr/>
          <p:nvPr/>
        </p:nvSpPr>
        <p:spPr>
          <a:xfrm>
            <a:off x="286412" y="4293096"/>
            <a:ext cx="8693368" cy="1323439"/>
          </a:xfrm>
          <a:prstGeom prst="rect">
            <a:avLst/>
          </a:prstGeom>
        </p:spPr>
        <p:txBody>
          <a:bodyPr wrap="square">
            <a:spAutoFit/>
          </a:bodyPr>
          <a:lstStyle/>
          <a:p>
            <a:pPr algn="just"/>
            <a:r>
              <a:rPr lang="pl-PL" sz="2000" b="1" dirty="0">
                <a:solidFill>
                  <a:srgbClr val="000000"/>
                </a:solidFill>
                <a:latin typeface="Arial" panose="020B0604020202020204" pitchFamily="34" charset="0"/>
                <a:cs typeface="Arial" panose="020B0604020202020204" pitchFamily="34" charset="0"/>
              </a:rPr>
              <a:t>Art. 39. ust. 3. </a:t>
            </a:r>
          </a:p>
          <a:p>
            <a:pPr algn="just"/>
            <a:endParaRPr lang="pl-PL" sz="2000" b="1" dirty="0">
              <a:solidFill>
                <a:srgbClr val="000000"/>
              </a:solidFill>
              <a:latin typeface="Arial" panose="020B0604020202020204" pitchFamily="34" charset="0"/>
              <a:cs typeface="Arial" panose="020B0604020202020204" pitchFamily="34" charset="0"/>
            </a:endParaRPr>
          </a:p>
          <a:p>
            <a:pPr algn="just"/>
            <a:r>
              <a:rPr lang="pl-PL" sz="2000" dirty="0">
                <a:solidFill>
                  <a:srgbClr val="000000"/>
                </a:solidFill>
                <a:latin typeface="Arial" panose="020B0604020202020204" pitchFamily="34" charset="0"/>
                <a:cs typeface="Arial" panose="020B0604020202020204" pitchFamily="34" charset="0"/>
              </a:rPr>
              <a:t>W planie zagospodarowania przestrzennego województwa uwzględnia </a:t>
            </a:r>
            <a:br>
              <a:rPr lang="pl-PL" sz="2000" dirty="0">
                <a:solidFill>
                  <a:srgbClr val="000000"/>
                </a:solidFill>
                <a:latin typeface="Arial" panose="020B0604020202020204" pitchFamily="34" charset="0"/>
                <a:cs typeface="Arial" panose="020B0604020202020204" pitchFamily="34" charset="0"/>
              </a:rPr>
            </a:br>
            <a:r>
              <a:rPr lang="pl-PL" sz="2000" dirty="0">
                <a:solidFill>
                  <a:srgbClr val="000000"/>
                </a:solidFill>
                <a:latin typeface="Arial" panose="020B0604020202020204" pitchFamily="34" charset="0"/>
                <a:cs typeface="Arial" panose="020B0604020202020204" pitchFamily="34" charset="0"/>
              </a:rPr>
              <a:t>się </a:t>
            </a:r>
            <a:r>
              <a:rPr lang="pl-PL" sz="2000" b="1" dirty="0">
                <a:solidFill>
                  <a:srgbClr val="000000"/>
                </a:solidFill>
                <a:latin typeface="Arial" panose="020B0604020202020204" pitchFamily="34" charset="0"/>
                <a:cs typeface="Arial" panose="020B0604020202020204" pitchFamily="34" charset="0"/>
              </a:rPr>
              <a:t>ustalenia strategii rozwoju województwa </a:t>
            </a:r>
            <a:r>
              <a:rPr lang="pl-PL" sz="2000" dirty="0" smtClean="0">
                <a:solidFill>
                  <a:srgbClr val="000000"/>
                </a:solidFill>
                <a:latin typeface="Arial" panose="020B0604020202020204" pitchFamily="34" charset="0"/>
                <a:cs typeface="Arial" panose="020B0604020202020204" pitchFamily="34" charset="0"/>
              </a:rPr>
              <a:t>(…)</a:t>
            </a:r>
            <a:endParaRPr lang="pl-PL"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12605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daty 1"/>
          <p:cNvSpPr>
            <a:spLocks noGrp="1"/>
          </p:cNvSpPr>
          <p:nvPr>
            <p:ph type="dt" idx="10"/>
          </p:nvPr>
        </p:nvSpPr>
        <p:spPr>
          <a:xfrm>
            <a:off x="106597" y="6255811"/>
            <a:ext cx="4454505" cy="523219"/>
          </a:xfrm>
          <a:ln>
            <a:solidFill>
              <a:schemeClr val="accent1">
                <a:lumMod val="50000"/>
              </a:schemeClr>
            </a:solidFill>
          </a:ln>
        </p:spPr>
        <p:txBody>
          <a:bodyPr/>
          <a:lstStyle/>
          <a:p>
            <a:pPr>
              <a:defRPr/>
            </a:pPr>
            <a:r>
              <a:rPr lang="pl-PL" sz="1400" dirty="0">
                <a:solidFill>
                  <a:schemeClr val="tx1"/>
                </a:solidFill>
                <a:cs typeface="+mn-cs"/>
              </a:rPr>
              <a:t>Ustawa o planowaniu i zagospodarowaniu przestrzennym  z dnia 27 marca 2003 r</a:t>
            </a:r>
            <a:r>
              <a:rPr lang="pl-PL" sz="1400" dirty="0">
                <a:solidFill>
                  <a:srgbClr val="CEB966"/>
                </a:solidFill>
                <a:latin typeface="Arial"/>
                <a:cs typeface="+mn-cs"/>
              </a:rPr>
              <a:t>.</a:t>
            </a:r>
            <a:endParaRPr lang="pl-PL" altLang="pl-PL" sz="1400" dirty="0"/>
          </a:p>
        </p:txBody>
      </p:sp>
      <p:sp>
        <p:nvSpPr>
          <p:cNvPr id="3" name="Symbol zastępczy zawartości 5"/>
          <p:cNvSpPr txBox="1">
            <a:spLocks/>
          </p:cNvSpPr>
          <p:nvPr/>
        </p:nvSpPr>
        <p:spPr>
          <a:xfrm>
            <a:off x="106597" y="1291054"/>
            <a:ext cx="4465401" cy="4874250"/>
          </a:xfrm>
          <a:prstGeom prst="rect">
            <a:avLst/>
          </a:prstGeom>
          <a:ln>
            <a:solidFill>
              <a:schemeClr val="accent1">
                <a:lumMod val="50000"/>
              </a:schemeClr>
            </a:solidFill>
          </a:ln>
        </p:spPr>
        <p:txBody>
          <a:bodyPr>
            <a:normAutofit fontScale="25000" lnSpcReduction="20000"/>
          </a:bodyPr>
          <a:lstStyle>
            <a:lvl1pPr marL="342900" indent="-342900" algn="l" defTabSz="449263"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a:lstStyle>
          <a:p>
            <a:pPr algn="just">
              <a:spcBef>
                <a:spcPts val="0"/>
              </a:spcBef>
            </a:pPr>
            <a:r>
              <a:rPr lang="pl-PL" sz="5600" b="1" kern="0" dirty="0">
                <a:solidFill>
                  <a:schemeClr val="tx1"/>
                </a:solidFill>
              </a:rPr>
              <a:t>Art. 39 ust.3. </a:t>
            </a:r>
            <a:r>
              <a:rPr lang="pl-PL" sz="5600" kern="0" dirty="0">
                <a:solidFill>
                  <a:schemeClr val="tx1"/>
                </a:solidFill>
              </a:rPr>
              <a:t>(…) w planie określa się w szczególności:</a:t>
            </a:r>
            <a:r>
              <a:rPr lang="pl-PL" sz="5600" kern="0" dirty="0">
                <a:solidFill>
                  <a:schemeClr val="bg1"/>
                </a:solidFill>
              </a:rPr>
              <a:t> szczególności:</a:t>
            </a:r>
          </a:p>
          <a:p>
            <a:pPr>
              <a:spcBef>
                <a:spcPts val="0"/>
              </a:spcBef>
            </a:pPr>
            <a:r>
              <a:rPr lang="pl-PL" sz="5600" kern="0" dirty="0"/>
              <a:t>1) podstawowe elementy sieci osadniczej województwa </a:t>
            </a:r>
            <a:br>
              <a:rPr lang="pl-PL" sz="5600" kern="0" dirty="0"/>
            </a:br>
            <a:r>
              <a:rPr lang="pl-PL" sz="5600" kern="0" dirty="0"/>
              <a:t>i ich powiązań komunikacyjnych oraz infrastrukturalnych, w tym kierunki powiązań transgranicznych;</a:t>
            </a:r>
          </a:p>
          <a:p>
            <a:r>
              <a:rPr lang="pl-PL" sz="5600" kern="0" dirty="0"/>
              <a:t>2) system obszarów chronionych, w tym obszary ochrony środowiska, przyrody </a:t>
            </a:r>
            <a:br>
              <a:rPr lang="pl-PL" sz="5600" kern="0" dirty="0"/>
            </a:br>
            <a:r>
              <a:rPr lang="pl-PL" sz="5600" kern="0" dirty="0"/>
              <a:t>i krajobrazu kulturowego, ochrony uzdrowisk oraz dziedzictwa kulturowego i zabytków oraz dóbr kultury współczesnej;</a:t>
            </a:r>
          </a:p>
          <a:p>
            <a:pPr algn="just"/>
            <a:r>
              <a:rPr lang="pl-PL" sz="5600" kern="0" dirty="0"/>
              <a:t>3) rozmieszczenie inwestycji celu publicznego o znaczeniu ponadlokalnym;</a:t>
            </a:r>
          </a:p>
          <a:p>
            <a:r>
              <a:rPr lang="pl-PL" sz="5600" kern="0" dirty="0"/>
              <a:t>4) granice i zasady zagospodarowania obszarów funkcjonalnych o znaczeniu ponadregionalnym oraz, </a:t>
            </a:r>
            <a:br>
              <a:rPr lang="pl-PL" sz="5600" kern="0" dirty="0"/>
            </a:br>
            <a:r>
              <a:rPr lang="pl-PL" sz="5600" kern="0" dirty="0"/>
              <a:t>w zależności od potrzeb, granice i zasady zagospodarowania obszarów funkcjonalnych </a:t>
            </a:r>
            <a:br>
              <a:rPr lang="pl-PL" sz="5600" kern="0" dirty="0"/>
            </a:br>
            <a:r>
              <a:rPr lang="pl-PL" sz="5600" kern="0" dirty="0"/>
              <a:t>o znaczeniu regionalnym;</a:t>
            </a:r>
          </a:p>
          <a:p>
            <a:pPr algn="just"/>
            <a:r>
              <a:rPr lang="pl-PL" sz="5600" kern="0" dirty="0"/>
              <a:t>5) </a:t>
            </a:r>
            <a:r>
              <a:rPr lang="pl-PL" sz="5600" i="1" kern="0" dirty="0"/>
              <a:t>uchylony;</a:t>
            </a:r>
          </a:p>
          <a:p>
            <a:r>
              <a:rPr lang="pl-PL" sz="5600" kern="0" dirty="0"/>
              <a:t>6) obszary szczególnego zagrożenia powodzią;</a:t>
            </a:r>
          </a:p>
          <a:p>
            <a:r>
              <a:rPr lang="pl-PL" sz="5600" kern="0" dirty="0"/>
              <a:t>7) granice terenów zamkniętych i ich stref ochronnych;</a:t>
            </a:r>
          </a:p>
          <a:p>
            <a:r>
              <a:rPr lang="pl-PL" sz="5600" kern="0" dirty="0"/>
              <a:t>8) obszary występowania udokumentowanych złóż kopalin </a:t>
            </a:r>
            <a:br>
              <a:rPr lang="pl-PL" sz="5600" kern="0" dirty="0"/>
            </a:br>
            <a:r>
              <a:rPr lang="pl-PL" sz="5600" kern="0" dirty="0"/>
              <a:t>i udokumentowanych kompleksów podziemnego składowania dwutlenku węgla</a:t>
            </a:r>
          </a:p>
          <a:p>
            <a:endParaRPr lang="pl-PL" sz="5200" kern="0" dirty="0"/>
          </a:p>
          <a:p>
            <a:endParaRPr lang="pl-PL" sz="5200" kern="0" dirty="0"/>
          </a:p>
        </p:txBody>
      </p:sp>
      <p:sp>
        <p:nvSpPr>
          <p:cNvPr id="4" name="Prostokąt 3"/>
          <p:cNvSpPr/>
          <p:nvPr/>
        </p:nvSpPr>
        <p:spPr>
          <a:xfrm>
            <a:off x="4665905" y="1294064"/>
            <a:ext cx="4370591" cy="4871239"/>
          </a:xfrm>
          <a:prstGeom prst="rect">
            <a:avLst/>
          </a:prstGeom>
          <a:ln>
            <a:solidFill>
              <a:schemeClr val="accent1">
                <a:lumMod val="50000"/>
              </a:schemeClr>
            </a:solidFill>
          </a:ln>
        </p:spPr>
        <p:txBody>
          <a:bodyPr wrap="square">
            <a:spAutoFit/>
          </a:bodyPr>
          <a:lstStyle/>
          <a:p>
            <a:pPr marL="36576" lvl="0">
              <a:spcBef>
                <a:spcPct val="20000"/>
              </a:spcBef>
              <a:buClr>
                <a:srgbClr val="CEB966"/>
              </a:buClr>
              <a:buSzPct val="80000"/>
            </a:pPr>
            <a:r>
              <a:rPr lang="pl-PL" sz="1400" b="1" dirty="0">
                <a:latin typeface="+mj-lt"/>
              </a:rPr>
              <a:t>Art. 13.</a:t>
            </a:r>
            <a:r>
              <a:rPr lang="pl-PL" sz="1400" dirty="0">
                <a:latin typeface="+mj-lt"/>
              </a:rPr>
              <a:t> </a:t>
            </a:r>
            <a:r>
              <a:rPr lang="pl-PL" sz="1400" b="1" dirty="0">
                <a:latin typeface="+mj-lt"/>
              </a:rPr>
              <a:t>ust.1.</a:t>
            </a:r>
            <a:r>
              <a:rPr lang="pl-PL" sz="1400" dirty="0">
                <a:latin typeface="+mj-lt"/>
              </a:rPr>
              <a:t> Strategie rozwoju, o których mowa </a:t>
            </a:r>
            <a:br>
              <a:rPr lang="pl-PL" sz="1400" dirty="0">
                <a:latin typeface="+mj-lt"/>
              </a:rPr>
            </a:br>
            <a:r>
              <a:rPr lang="pl-PL" sz="1400" dirty="0">
                <a:latin typeface="+mj-lt"/>
              </a:rPr>
              <a:t>w art. 9 pkt 3 (…) </a:t>
            </a:r>
          </a:p>
          <a:p>
            <a:pPr marL="36576" lvl="0">
              <a:spcBef>
                <a:spcPct val="20000"/>
              </a:spcBef>
              <a:buClr>
                <a:srgbClr val="CEB966"/>
              </a:buClr>
              <a:buSzPct val="80000"/>
            </a:pPr>
            <a:r>
              <a:rPr lang="pl-PL" sz="1400" dirty="0">
                <a:latin typeface="+mj-lt"/>
              </a:rPr>
              <a:t>(m.in. strategia rozwoju województwa) określają </a:t>
            </a:r>
            <a:br>
              <a:rPr lang="pl-PL" sz="1400" dirty="0">
                <a:latin typeface="+mj-lt"/>
              </a:rPr>
            </a:br>
            <a:r>
              <a:rPr lang="pl-PL" sz="1400" dirty="0">
                <a:latin typeface="+mj-lt"/>
              </a:rPr>
              <a:t>w szczególności</a:t>
            </a:r>
            <a:r>
              <a:rPr lang="pl-PL" sz="1400" dirty="0">
                <a:latin typeface="Arial"/>
              </a:rPr>
              <a:t>:</a:t>
            </a:r>
          </a:p>
          <a:p>
            <a:pPr>
              <a:spcBef>
                <a:spcPts val="800"/>
              </a:spcBef>
            </a:pPr>
            <a:r>
              <a:rPr lang="pl-PL" sz="1300" kern="0" dirty="0">
                <a:solidFill>
                  <a:srgbClr val="000000"/>
                </a:solidFill>
              </a:rPr>
              <a:t>1) </a:t>
            </a:r>
            <a:r>
              <a:rPr lang="pl-PL" sz="1400" kern="0" dirty="0">
                <a:solidFill>
                  <a:srgbClr val="000000"/>
                </a:solidFill>
              </a:rPr>
              <a:t>diagnozę sytuacji w odniesieniu do zakresu objętego programowaniem strategicznym, </a:t>
            </a:r>
            <a:br>
              <a:rPr lang="pl-PL" sz="1400" kern="0" dirty="0">
                <a:solidFill>
                  <a:srgbClr val="000000"/>
                </a:solidFill>
              </a:rPr>
            </a:br>
            <a:r>
              <a:rPr lang="pl-PL" sz="1400" kern="0" dirty="0">
                <a:solidFill>
                  <a:srgbClr val="000000"/>
                </a:solidFill>
              </a:rPr>
              <a:t>z uwzględnieniem stanu środowiska oraz zróżnicowań przestrzennych;</a:t>
            </a:r>
          </a:p>
          <a:p>
            <a:pPr>
              <a:spcBef>
                <a:spcPts val="800"/>
              </a:spcBef>
            </a:pPr>
            <a:r>
              <a:rPr lang="pl-PL" sz="1400" kern="0" dirty="0">
                <a:solidFill>
                  <a:srgbClr val="000000"/>
                </a:solidFill>
              </a:rPr>
              <a:t>2) prognozę trendów rozwojowych w okresie objętym strategią;</a:t>
            </a:r>
          </a:p>
          <a:p>
            <a:pPr>
              <a:spcBef>
                <a:spcPts val="800"/>
              </a:spcBef>
            </a:pPr>
            <a:r>
              <a:rPr lang="pl-PL" sz="1400" kern="0" dirty="0">
                <a:solidFill>
                  <a:srgbClr val="000000"/>
                </a:solidFill>
              </a:rPr>
              <a:t>3) określenie celów rozwoju, w tym kierunków interwencji, w zakresie objętym strategią wraz z pożądanymi wskaźnikami realizacji, z uwzględnieniem zróżnicowań przestrzennych lub terytorialnych;</a:t>
            </a:r>
          </a:p>
          <a:p>
            <a:pPr>
              <a:spcBef>
                <a:spcPts val="800"/>
              </a:spcBef>
            </a:pPr>
            <a:r>
              <a:rPr lang="pl-PL" sz="1400" kern="0" dirty="0">
                <a:solidFill>
                  <a:srgbClr val="000000"/>
                </a:solidFill>
              </a:rPr>
              <a:t>4) </a:t>
            </a:r>
            <a:r>
              <a:rPr lang="pl-PL" sz="1400" i="1" kern="0" dirty="0">
                <a:solidFill>
                  <a:srgbClr val="000000"/>
                </a:solidFill>
              </a:rPr>
              <a:t>uchylony</a:t>
            </a:r>
            <a:r>
              <a:rPr lang="pl-PL" sz="1400" kern="0" dirty="0">
                <a:solidFill>
                  <a:srgbClr val="000000"/>
                </a:solidFill>
              </a:rPr>
              <a:t>;</a:t>
            </a:r>
          </a:p>
          <a:p>
            <a:pPr lvl="0">
              <a:spcBef>
                <a:spcPts val="800"/>
              </a:spcBef>
            </a:pPr>
            <a:r>
              <a:rPr lang="pl-PL" sz="1400" kern="0" dirty="0">
                <a:solidFill>
                  <a:srgbClr val="000000"/>
                </a:solidFill>
              </a:rPr>
              <a:t>5) </a:t>
            </a:r>
            <a:r>
              <a:rPr lang="pl-PL" sz="1400" i="1" kern="0" dirty="0">
                <a:solidFill>
                  <a:srgbClr val="000000"/>
                </a:solidFill>
              </a:rPr>
              <a:t>uchylony</a:t>
            </a:r>
            <a:r>
              <a:rPr lang="pl-PL" sz="1400" kern="0" dirty="0">
                <a:solidFill>
                  <a:srgbClr val="000000"/>
                </a:solidFill>
              </a:rPr>
              <a:t>;</a:t>
            </a:r>
          </a:p>
          <a:p>
            <a:pPr>
              <a:spcBef>
                <a:spcPts val="800"/>
              </a:spcBef>
            </a:pPr>
            <a:r>
              <a:rPr lang="pl-PL" sz="1400" kern="0" dirty="0">
                <a:solidFill>
                  <a:srgbClr val="000000"/>
                </a:solidFill>
              </a:rPr>
              <a:t>6) systemy realizacji i ramy finansowe</a:t>
            </a:r>
          </a:p>
          <a:p>
            <a:pPr>
              <a:spcBef>
                <a:spcPts val="800"/>
              </a:spcBef>
            </a:pPr>
            <a:endParaRPr lang="pl-PL" sz="1400" kern="0" dirty="0">
              <a:solidFill>
                <a:srgbClr val="000000"/>
              </a:solidFill>
            </a:endParaRPr>
          </a:p>
        </p:txBody>
      </p:sp>
      <p:sp>
        <p:nvSpPr>
          <p:cNvPr id="5" name="Strzałka w dół 4"/>
          <p:cNvSpPr/>
          <p:nvPr/>
        </p:nvSpPr>
        <p:spPr>
          <a:xfrm>
            <a:off x="1742755" y="805715"/>
            <a:ext cx="484632" cy="432048"/>
          </a:xfrm>
          <a:prstGeom prst="downArrow">
            <a:avLst/>
          </a:prstGeom>
          <a:solidFill>
            <a:schemeClr val="accent5">
              <a:lumMod val="20000"/>
              <a:lumOff val="80000"/>
            </a:schemeClr>
          </a:solid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white"/>
              </a:solidFill>
              <a:effectLst/>
              <a:uLnTx/>
              <a:uFillTx/>
              <a:latin typeface="Arial"/>
              <a:ea typeface="+mn-ea"/>
              <a:cs typeface="+mn-cs"/>
            </a:endParaRPr>
          </a:p>
        </p:txBody>
      </p:sp>
      <p:sp>
        <p:nvSpPr>
          <p:cNvPr id="6" name="Strzałka w dół 5"/>
          <p:cNvSpPr/>
          <p:nvPr/>
        </p:nvSpPr>
        <p:spPr>
          <a:xfrm>
            <a:off x="6430364" y="802987"/>
            <a:ext cx="484632" cy="432048"/>
          </a:xfrm>
          <a:prstGeom prst="downArrow">
            <a:avLst/>
          </a:prstGeom>
          <a:solidFill>
            <a:schemeClr val="accent5">
              <a:lumMod val="20000"/>
              <a:lumOff val="80000"/>
            </a:schemeClr>
          </a:solidFill>
          <a:ln w="1905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a:ln>
                <a:noFill/>
              </a:ln>
              <a:solidFill>
                <a:prstClr val="white"/>
              </a:solidFill>
              <a:effectLst/>
              <a:uLnTx/>
              <a:uFillTx/>
              <a:latin typeface="Arial"/>
              <a:ea typeface="+mn-ea"/>
              <a:cs typeface="+mn-cs"/>
            </a:endParaRPr>
          </a:p>
        </p:txBody>
      </p:sp>
      <p:sp>
        <p:nvSpPr>
          <p:cNvPr id="7" name="Prostokąt 6"/>
          <p:cNvSpPr/>
          <p:nvPr/>
        </p:nvSpPr>
        <p:spPr>
          <a:xfrm>
            <a:off x="4691824" y="92181"/>
            <a:ext cx="4344672" cy="646331"/>
          </a:xfrm>
          <a:prstGeom prst="rect">
            <a:avLst/>
          </a:prstGeom>
          <a:ln>
            <a:solidFill>
              <a:schemeClr val="accent1">
                <a:lumMod val="50000"/>
              </a:schemeClr>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l-PL" b="1" i="0" u="none" strike="noStrike" kern="0" cap="none" spc="0" normalizeH="0" baseline="0" noProof="0" dirty="0">
                <a:ln>
                  <a:noFill/>
                </a:ln>
                <a:effectLst/>
                <a:uLnTx/>
                <a:uFillTx/>
                <a:latin typeface="Bookman Old Style" pitchFamily="18" charset="0"/>
                <a:ea typeface="+mj-ea"/>
                <a:cs typeface="+mj-cs"/>
              </a:rPr>
              <a:t>Strategia rozwoju </a:t>
            </a:r>
            <a:br>
              <a:rPr kumimoji="0" lang="pl-PL" b="1" i="0" u="none" strike="noStrike" kern="0" cap="none" spc="0" normalizeH="0" baseline="0" noProof="0" dirty="0">
                <a:ln>
                  <a:noFill/>
                </a:ln>
                <a:effectLst/>
                <a:uLnTx/>
                <a:uFillTx/>
                <a:latin typeface="Bookman Old Style" pitchFamily="18" charset="0"/>
                <a:ea typeface="+mj-ea"/>
                <a:cs typeface="+mj-cs"/>
              </a:rPr>
            </a:br>
            <a:r>
              <a:rPr kumimoji="0" lang="pl-PL" b="1" i="0" u="none" strike="noStrike" kern="0" cap="none" spc="0" normalizeH="0" baseline="0" noProof="0" dirty="0">
                <a:ln>
                  <a:noFill/>
                </a:ln>
                <a:effectLst/>
                <a:uLnTx/>
                <a:uFillTx/>
                <a:latin typeface="Bookman Old Style" pitchFamily="18" charset="0"/>
                <a:ea typeface="+mj-ea"/>
                <a:cs typeface="+mj-cs"/>
              </a:rPr>
              <a:t>województwa  </a:t>
            </a:r>
            <a:endParaRPr kumimoji="0" lang="pl-PL" sz="1400" b="0" i="0" u="none" strike="noStrike" kern="0" cap="none" spc="0" normalizeH="0" baseline="0" noProof="0" dirty="0">
              <a:ln>
                <a:noFill/>
              </a:ln>
              <a:effectLst/>
              <a:uLnTx/>
              <a:uFillTx/>
            </a:endParaRPr>
          </a:p>
        </p:txBody>
      </p:sp>
      <p:sp>
        <p:nvSpPr>
          <p:cNvPr id="8" name="Prostokąt 7"/>
          <p:cNvSpPr/>
          <p:nvPr/>
        </p:nvSpPr>
        <p:spPr>
          <a:xfrm>
            <a:off x="106597" y="92182"/>
            <a:ext cx="4465401" cy="646331"/>
          </a:xfrm>
          <a:prstGeom prst="rect">
            <a:avLst/>
          </a:prstGeom>
          <a:ln>
            <a:solidFill>
              <a:schemeClr val="accent1">
                <a:lumMod val="50000"/>
              </a:schemeClr>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l-PL" b="1" i="0" u="none" strike="noStrike" kern="0" cap="none" spc="0" normalizeH="0" baseline="0" noProof="0" dirty="0">
                <a:ln>
                  <a:noFill/>
                </a:ln>
                <a:effectLst/>
                <a:uLnTx/>
                <a:uFillTx/>
                <a:latin typeface="Bookman Old Style" pitchFamily="18" charset="0"/>
                <a:ea typeface="+mj-ea"/>
                <a:cs typeface="+mj-cs"/>
              </a:rPr>
              <a:t>Plan zagospodarowania</a:t>
            </a:r>
            <a:r>
              <a:rPr kumimoji="0" lang="pl-PL" b="1" i="0" u="none" strike="noStrike" kern="0" cap="none" spc="0" normalizeH="0" noProof="0" dirty="0">
                <a:ln>
                  <a:noFill/>
                </a:ln>
                <a:effectLst/>
                <a:uLnTx/>
                <a:uFillTx/>
                <a:latin typeface="Bookman Old Style" pitchFamily="18" charset="0"/>
                <a:ea typeface="+mj-ea"/>
                <a:cs typeface="+mj-cs"/>
              </a:rPr>
              <a:t> </a:t>
            </a:r>
            <a:r>
              <a:rPr kumimoji="0" lang="pl-PL" b="1" i="0" u="none" strike="noStrike" kern="0" cap="none" spc="0" normalizeH="0" baseline="0" noProof="0" dirty="0">
                <a:ln>
                  <a:noFill/>
                </a:ln>
                <a:effectLst/>
                <a:uLnTx/>
                <a:uFillTx/>
                <a:latin typeface="Bookman Old Style" pitchFamily="18" charset="0"/>
                <a:ea typeface="+mj-ea"/>
                <a:cs typeface="+mj-cs"/>
              </a:rPr>
              <a:t>przestrzennego województwa  </a:t>
            </a:r>
            <a:endParaRPr kumimoji="0" lang="pl-PL" b="0" i="0" u="none" strike="noStrike" kern="0" cap="none" spc="0" normalizeH="0" baseline="0" noProof="0" dirty="0">
              <a:ln>
                <a:noFill/>
              </a:ln>
              <a:effectLst/>
              <a:uLnTx/>
              <a:uFillTx/>
            </a:endParaRPr>
          </a:p>
        </p:txBody>
      </p:sp>
      <p:sp>
        <p:nvSpPr>
          <p:cNvPr id="9" name="Prostokąt 8"/>
          <p:cNvSpPr/>
          <p:nvPr/>
        </p:nvSpPr>
        <p:spPr>
          <a:xfrm>
            <a:off x="4665905" y="6255810"/>
            <a:ext cx="4370591" cy="523220"/>
          </a:xfrm>
          <a:prstGeom prst="rect">
            <a:avLst/>
          </a:prstGeom>
          <a:ln>
            <a:solidFill>
              <a:schemeClr val="accent5">
                <a:lumMod val="50000"/>
              </a:schemeClr>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pl-PL" sz="1400" dirty="0"/>
              <a:t>Ustawa o zasadach prowadzenia polityki rozwoju  </a:t>
            </a:r>
            <a:br>
              <a:rPr lang="pl-PL" sz="1400" dirty="0"/>
            </a:br>
            <a:r>
              <a:rPr lang="pl-PL" sz="1400" dirty="0"/>
              <a:t>z dnia 6 grudnia 2006 r. </a:t>
            </a:r>
          </a:p>
        </p:txBody>
      </p:sp>
    </p:spTree>
    <p:extLst>
      <p:ext uri="{BB962C8B-B14F-4D97-AF65-F5344CB8AC3E}">
        <p14:creationId xmlns:p14="http://schemas.microsoft.com/office/powerpoint/2010/main" val="39219286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1"/>
          <p:cNvGrpSpPr>
            <a:grpSpLocks/>
          </p:cNvGrpSpPr>
          <p:nvPr/>
        </p:nvGrpSpPr>
        <p:grpSpPr bwMode="auto">
          <a:xfrm>
            <a:off x="0" y="101600"/>
            <a:ext cx="9142413" cy="931069"/>
            <a:chOff x="0" y="64"/>
            <a:chExt cx="5759" cy="631"/>
          </a:xfrm>
        </p:grpSpPr>
        <p:sp>
          <p:nvSpPr>
            <p:cNvPr id="12301" name="Rectangle 2"/>
            <p:cNvSpPr>
              <a:spLocks noChangeArrowheads="1"/>
            </p:cNvSpPr>
            <p:nvPr/>
          </p:nvSpPr>
          <p:spPr bwMode="auto">
            <a:xfrm>
              <a:off x="0" y="540"/>
              <a:ext cx="5759" cy="44"/>
            </a:xfrm>
            <a:prstGeom prst="rect">
              <a:avLst/>
            </a:prstGeom>
            <a:solidFill>
              <a:srgbClr val="B4DE86"/>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pic>
          <p:nvPicPr>
            <p:cNvPr id="123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 y="64"/>
              <a:ext cx="359" cy="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03" name="Rectangle 4"/>
            <p:cNvSpPr>
              <a:spLocks noChangeArrowheads="1"/>
            </p:cNvSpPr>
            <p:nvPr/>
          </p:nvSpPr>
          <p:spPr bwMode="auto">
            <a:xfrm>
              <a:off x="0" y="606"/>
              <a:ext cx="5759" cy="89"/>
            </a:xfrm>
            <a:prstGeom prst="rect">
              <a:avLst/>
            </a:prstGeom>
            <a:solidFill>
              <a:srgbClr val="006C3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grpSp>
      <p:sp>
        <p:nvSpPr>
          <p:cNvPr id="4107" name="Text Box 11"/>
          <p:cNvSpPr txBox="1">
            <a:spLocks noChangeArrowheads="1"/>
          </p:cNvSpPr>
          <p:nvPr/>
        </p:nvSpPr>
        <p:spPr bwMode="auto">
          <a:xfrm>
            <a:off x="0" y="177272"/>
            <a:ext cx="8988425"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9pPr>
          </a:lstStyle>
          <a:p>
            <a:pPr algn="ctr" defTabSz="449263" fontAlgn="base">
              <a:spcBef>
                <a:spcPct val="0"/>
              </a:spcBef>
              <a:spcAft>
                <a:spcPct val="0"/>
              </a:spcAft>
              <a:buSzPct val="100000"/>
              <a:defRPr/>
            </a:pPr>
            <a:r>
              <a:rPr lang="pl-PL" altLang="pl-PL" sz="3200" b="1" dirty="0">
                <a:solidFill>
                  <a:srgbClr val="1F497D"/>
                </a:solidFill>
                <a:effectLst>
                  <a:outerShdw blurRad="38100" dist="38100" dir="2700000" algn="tl">
                    <a:srgbClr val="C0C0C0"/>
                  </a:outerShdw>
                </a:effectLst>
                <a:latin typeface="Calibri" pitchFamily="32" charset="0"/>
              </a:rPr>
              <a:t>     </a:t>
            </a:r>
            <a:r>
              <a:rPr lang="pl-PL" altLang="pl-PL" sz="3200" b="1" dirty="0">
                <a:solidFill>
                  <a:srgbClr val="006600"/>
                </a:solidFill>
                <a:effectLst>
                  <a:outerShdw blurRad="38100" dist="38100" dir="2700000" algn="tl">
                    <a:srgbClr val="C0C0C0"/>
                  </a:outerShdw>
                </a:effectLst>
                <a:latin typeface="Calibri" pitchFamily="32" charset="0"/>
              </a:rPr>
              <a:t>Okresowa </a:t>
            </a:r>
            <a:r>
              <a:rPr lang="pl-PL" altLang="pl-PL" sz="3200" b="1" dirty="0" smtClean="0">
                <a:solidFill>
                  <a:srgbClr val="006600"/>
                </a:solidFill>
                <a:effectLst>
                  <a:outerShdw blurRad="38100" dist="38100" dir="2700000" algn="tl">
                    <a:srgbClr val="C0C0C0"/>
                  </a:outerShdw>
                </a:effectLst>
                <a:latin typeface="Calibri" pitchFamily="32" charset="0"/>
              </a:rPr>
              <a:t>ocena </a:t>
            </a:r>
            <a:r>
              <a:rPr lang="pl-PL" altLang="pl-PL" sz="3200" b="1" dirty="0">
                <a:solidFill>
                  <a:srgbClr val="006600"/>
                </a:solidFill>
                <a:effectLst>
                  <a:outerShdw blurRad="38100" dist="38100" dir="2700000" algn="tl">
                    <a:srgbClr val="C0C0C0"/>
                  </a:outerShdw>
                </a:effectLst>
                <a:latin typeface="Calibri" pitchFamily="32" charset="0"/>
              </a:rPr>
              <a:t>PZWM – wybrane wnioski</a:t>
            </a:r>
          </a:p>
        </p:txBody>
      </p:sp>
      <p:pic>
        <p:nvPicPr>
          <p:cNvPr id="1229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675" y="6408738"/>
            <a:ext cx="1428750" cy="38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Prostokąt 2"/>
          <p:cNvSpPr/>
          <p:nvPr/>
        </p:nvSpPr>
        <p:spPr>
          <a:xfrm>
            <a:off x="167948" y="1553397"/>
            <a:ext cx="8868548" cy="4447371"/>
          </a:xfrm>
          <a:prstGeom prst="rect">
            <a:avLst/>
          </a:prstGeom>
          <a:ln>
            <a:solidFill>
              <a:schemeClr val="bg1"/>
            </a:solidFill>
          </a:ln>
        </p:spPr>
        <p:txBody>
          <a:bodyPr wrap="square">
            <a:spAutoFit/>
          </a:bodyPr>
          <a:lstStyle/>
          <a:p>
            <a:pPr marL="342900" indent="-342900">
              <a:lnSpc>
                <a:spcPct val="115000"/>
              </a:lnSpc>
              <a:spcAft>
                <a:spcPts val="600"/>
              </a:spcAft>
              <a:buClr>
                <a:srgbClr val="00B050"/>
              </a:buClr>
              <a:buFont typeface="Wingdings" pitchFamily="2" charset="2"/>
              <a:buChar char="Ø"/>
            </a:pPr>
            <a:r>
              <a:rPr lang="pl-PL" sz="2000" dirty="0">
                <a:solidFill>
                  <a:srgbClr val="000000"/>
                </a:solidFill>
                <a:latin typeface="Arial" panose="020B0604020202020204" pitchFamily="34" charset="0"/>
                <a:ea typeface="Calibri"/>
                <a:cs typeface="Arial" panose="020B0604020202020204" pitchFamily="34" charset="0"/>
              </a:rPr>
              <a:t>Potrzeba uporządkowania obszaru metropolitalnego Warszawy </a:t>
            </a:r>
            <a:br>
              <a:rPr lang="pl-PL" sz="2000" dirty="0">
                <a:solidFill>
                  <a:srgbClr val="000000"/>
                </a:solidFill>
                <a:latin typeface="Arial" panose="020B0604020202020204" pitchFamily="34" charset="0"/>
                <a:ea typeface="Calibri"/>
                <a:cs typeface="Arial" panose="020B0604020202020204" pitchFamily="34" charset="0"/>
              </a:rPr>
            </a:br>
            <a:r>
              <a:rPr lang="pl-PL" sz="2000" dirty="0">
                <a:solidFill>
                  <a:srgbClr val="000000"/>
                </a:solidFill>
                <a:latin typeface="Arial" panose="020B0604020202020204" pitchFamily="34" charset="0"/>
                <a:ea typeface="Calibri"/>
                <a:cs typeface="Arial" panose="020B0604020202020204" pitchFamily="34" charset="0"/>
              </a:rPr>
              <a:t>oraz polityki przestrzennej aktywizującej obszary </a:t>
            </a:r>
            <a:r>
              <a:rPr lang="pl-PL" sz="2000" dirty="0" err="1">
                <a:solidFill>
                  <a:srgbClr val="000000"/>
                </a:solidFill>
                <a:latin typeface="Arial" panose="020B0604020202020204" pitchFamily="34" charset="0"/>
                <a:ea typeface="Calibri"/>
                <a:cs typeface="Arial" panose="020B0604020202020204" pitchFamily="34" charset="0"/>
              </a:rPr>
              <a:t>pozametropolitalne</a:t>
            </a:r>
            <a:endParaRPr lang="pl-PL" sz="2000" dirty="0">
              <a:solidFill>
                <a:srgbClr val="000000"/>
              </a:solidFill>
              <a:latin typeface="Arial" panose="020B0604020202020204" pitchFamily="34" charset="0"/>
              <a:ea typeface="Calibri"/>
              <a:cs typeface="Arial" panose="020B0604020202020204" pitchFamily="34" charset="0"/>
            </a:endParaRPr>
          </a:p>
          <a:p>
            <a:pPr marL="342900" indent="-342900">
              <a:lnSpc>
                <a:spcPct val="115000"/>
              </a:lnSpc>
              <a:spcAft>
                <a:spcPts val="600"/>
              </a:spcAft>
              <a:buClr>
                <a:srgbClr val="00B050"/>
              </a:buClr>
              <a:buFont typeface="Wingdings" pitchFamily="2" charset="2"/>
              <a:buChar char="Ø"/>
            </a:pPr>
            <a:r>
              <a:rPr lang="pl-PL" sz="2000" dirty="0">
                <a:solidFill>
                  <a:srgbClr val="000000"/>
                </a:solidFill>
                <a:latin typeface="Arial" panose="020B0604020202020204" pitchFamily="34" charset="0"/>
                <a:ea typeface="Calibri"/>
                <a:cs typeface="Arial" panose="020B0604020202020204" pitchFamily="34" charset="0"/>
              </a:rPr>
              <a:t>Rosnąca skala chaotycznej zabudowy obszarów wiejskich</a:t>
            </a:r>
          </a:p>
          <a:p>
            <a:pPr marL="342900" indent="-342900">
              <a:lnSpc>
                <a:spcPct val="115000"/>
              </a:lnSpc>
              <a:spcAft>
                <a:spcPts val="600"/>
              </a:spcAft>
              <a:buClr>
                <a:srgbClr val="00B050"/>
              </a:buClr>
              <a:buFont typeface="Wingdings" pitchFamily="2" charset="2"/>
              <a:buChar char="Ø"/>
            </a:pPr>
            <a:r>
              <a:rPr lang="pl-PL" sz="2000" dirty="0" err="1">
                <a:solidFill>
                  <a:srgbClr val="000000"/>
                </a:solidFill>
                <a:latin typeface="Arial" panose="020B0604020202020204" pitchFamily="34" charset="0"/>
                <a:ea typeface="Calibri"/>
                <a:cs typeface="Arial" panose="020B0604020202020204" pitchFamily="34" charset="0"/>
              </a:rPr>
              <a:t>Suburbanizacja</a:t>
            </a:r>
            <a:r>
              <a:rPr lang="pl-PL" sz="2000" dirty="0">
                <a:solidFill>
                  <a:srgbClr val="000000"/>
                </a:solidFill>
                <a:latin typeface="Arial" panose="020B0604020202020204" pitchFamily="34" charset="0"/>
                <a:ea typeface="Calibri"/>
                <a:cs typeface="Arial" panose="020B0604020202020204" pitchFamily="34" charset="0"/>
              </a:rPr>
              <a:t> zmniejszająca efektywność struktur przestrzennych </a:t>
            </a:r>
            <a:br>
              <a:rPr lang="pl-PL" sz="2000" dirty="0">
                <a:solidFill>
                  <a:srgbClr val="000000"/>
                </a:solidFill>
                <a:latin typeface="Arial" panose="020B0604020202020204" pitchFamily="34" charset="0"/>
                <a:ea typeface="Calibri"/>
                <a:cs typeface="Arial" panose="020B0604020202020204" pitchFamily="34" charset="0"/>
              </a:rPr>
            </a:br>
            <a:r>
              <a:rPr lang="pl-PL" sz="2000" dirty="0">
                <a:solidFill>
                  <a:srgbClr val="000000"/>
                </a:solidFill>
                <a:latin typeface="Arial" panose="020B0604020202020204" pitchFamily="34" charset="0"/>
                <a:ea typeface="Calibri"/>
                <a:cs typeface="Arial" panose="020B0604020202020204" pitchFamily="34" charset="0"/>
              </a:rPr>
              <a:t>i potęgująca koszty obsługi zabudowy, jak też koszty zewnętrzne </a:t>
            </a:r>
          </a:p>
          <a:p>
            <a:pPr marL="342900" indent="-342900">
              <a:lnSpc>
                <a:spcPct val="115000"/>
              </a:lnSpc>
              <a:spcAft>
                <a:spcPts val="600"/>
              </a:spcAft>
              <a:buClr>
                <a:srgbClr val="00B050"/>
              </a:buClr>
              <a:buFont typeface="Wingdings" pitchFamily="2" charset="2"/>
              <a:buChar char="Ø"/>
            </a:pPr>
            <a:r>
              <a:rPr lang="pl-PL" sz="2000" dirty="0">
                <a:solidFill>
                  <a:srgbClr val="000000"/>
                </a:solidFill>
                <a:latin typeface="Arial" panose="020B0604020202020204" pitchFamily="34" charset="0"/>
                <a:ea typeface="Calibri"/>
                <a:cs typeface="Arial" panose="020B0604020202020204" pitchFamily="34" charset="0"/>
              </a:rPr>
              <a:t>Ciągła rozbudowa dróg oraz wzrost natężenia ruchu; potrzeba rozwoju transportu zbiorowego, w tym szynowego, oraz ruchu niezmotoryzowanego, aby zachować wydolność systemu transportowego</a:t>
            </a:r>
          </a:p>
          <a:p>
            <a:pPr marL="342900" indent="-342900">
              <a:lnSpc>
                <a:spcPct val="115000"/>
              </a:lnSpc>
              <a:spcAft>
                <a:spcPts val="600"/>
              </a:spcAft>
              <a:buClr>
                <a:srgbClr val="00B050"/>
              </a:buClr>
              <a:buFont typeface="Wingdings" pitchFamily="2" charset="2"/>
              <a:buChar char="Ø"/>
            </a:pPr>
            <a:r>
              <a:rPr lang="pl-PL" sz="2000" dirty="0" smtClean="0">
                <a:solidFill>
                  <a:srgbClr val="000000"/>
                </a:solidFill>
                <a:latin typeface="Arial" panose="020B0604020202020204" pitchFamily="34" charset="0"/>
                <a:ea typeface="Calibri"/>
                <a:cs typeface="Arial" panose="020B0604020202020204" pitchFamily="34" charset="0"/>
              </a:rPr>
              <a:t>Potrzeba </a:t>
            </a:r>
            <a:r>
              <a:rPr lang="pl-PL" sz="2000" dirty="0">
                <a:solidFill>
                  <a:srgbClr val="000000"/>
                </a:solidFill>
                <a:latin typeface="Arial" panose="020B0604020202020204" pitchFamily="34" charset="0"/>
                <a:ea typeface="Calibri"/>
                <a:cs typeface="Arial" panose="020B0604020202020204" pitchFamily="34" charset="0"/>
              </a:rPr>
              <a:t>aktualizacji kierunków rozwoju energetyki</a:t>
            </a:r>
          </a:p>
          <a:p>
            <a:pPr marL="342900" indent="-342900">
              <a:lnSpc>
                <a:spcPct val="115000"/>
              </a:lnSpc>
              <a:spcAft>
                <a:spcPts val="600"/>
              </a:spcAft>
              <a:buClr>
                <a:srgbClr val="00B050"/>
              </a:buClr>
              <a:buFont typeface="Wingdings" pitchFamily="2" charset="2"/>
              <a:buChar char="Ø"/>
            </a:pPr>
            <a:r>
              <a:rPr lang="pl-PL" sz="2000" dirty="0" smtClean="0">
                <a:solidFill>
                  <a:srgbClr val="000000"/>
                </a:solidFill>
                <a:latin typeface="Arial" panose="020B0604020202020204" pitchFamily="34" charset="0"/>
                <a:ea typeface="Calibri"/>
                <a:cs typeface="Arial" panose="020B0604020202020204" pitchFamily="34" charset="0"/>
              </a:rPr>
              <a:t>Wysoki poziom </a:t>
            </a:r>
            <a:r>
              <a:rPr lang="pl-PL" sz="2000" dirty="0">
                <a:solidFill>
                  <a:srgbClr val="000000"/>
                </a:solidFill>
                <a:latin typeface="Arial" panose="020B0604020202020204" pitchFamily="34" charset="0"/>
                <a:ea typeface="Calibri"/>
                <a:cs typeface="Arial" panose="020B0604020202020204" pitchFamily="34" charset="0"/>
              </a:rPr>
              <a:t>zanieczyszczeń powietrza </a:t>
            </a:r>
            <a:r>
              <a:rPr lang="pl-PL" sz="2000" dirty="0" smtClean="0">
                <a:solidFill>
                  <a:srgbClr val="000000"/>
                </a:solidFill>
                <a:latin typeface="Arial" panose="020B0604020202020204" pitchFamily="34" charset="0"/>
                <a:ea typeface="Calibri"/>
                <a:cs typeface="Arial" panose="020B0604020202020204" pitchFamily="34" charset="0"/>
              </a:rPr>
              <a:t>na obszarze województwa</a:t>
            </a:r>
            <a:endParaRPr lang="pl-PL" sz="2000" dirty="0">
              <a:solidFill>
                <a:srgbClr val="000000"/>
              </a:solidFill>
              <a:latin typeface="Arial" panose="020B0604020202020204" pitchFamily="34" charset="0"/>
              <a:ea typeface="Calibri"/>
              <a:cs typeface="Arial" panose="020B0604020202020204" pitchFamily="34" charset="0"/>
            </a:endParaRPr>
          </a:p>
          <a:p>
            <a:pPr marL="342900" indent="-342900">
              <a:lnSpc>
                <a:spcPct val="115000"/>
              </a:lnSpc>
            </a:pPr>
            <a:endParaRPr lang="pl-PL" sz="2000" dirty="0">
              <a:solidFill>
                <a:srgbClr val="FF0000"/>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34019723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1"/>
          <p:cNvGrpSpPr>
            <a:grpSpLocks/>
          </p:cNvGrpSpPr>
          <p:nvPr/>
        </p:nvGrpSpPr>
        <p:grpSpPr bwMode="auto">
          <a:xfrm>
            <a:off x="0" y="101600"/>
            <a:ext cx="9142413" cy="1001713"/>
            <a:chOff x="0" y="64"/>
            <a:chExt cx="5759" cy="631"/>
          </a:xfrm>
        </p:grpSpPr>
        <p:sp>
          <p:nvSpPr>
            <p:cNvPr id="12301" name="Rectangle 2"/>
            <p:cNvSpPr>
              <a:spLocks noChangeArrowheads="1"/>
            </p:cNvSpPr>
            <p:nvPr/>
          </p:nvSpPr>
          <p:spPr bwMode="auto">
            <a:xfrm>
              <a:off x="0" y="540"/>
              <a:ext cx="5759" cy="44"/>
            </a:xfrm>
            <a:prstGeom prst="rect">
              <a:avLst/>
            </a:prstGeom>
            <a:solidFill>
              <a:srgbClr val="B4DE86"/>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pic>
          <p:nvPicPr>
            <p:cNvPr id="123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 y="64"/>
              <a:ext cx="359" cy="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03" name="Rectangle 4"/>
            <p:cNvSpPr>
              <a:spLocks noChangeArrowheads="1"/>
            </p:cNvSpPr>
            <p:nvPr/>
          </p:nvSpPr>
          <p:spPr bwMode="auto">
            <a:xfrm>
              <a:off x="0" y="606"/>
              <a:ext cx="5759" cy="89"/>
            </a:xfrm>
            <a:prstGeom prst="rect">
              <a:avLst/>
            </a:prstGeom>
            <a:solidFill>
              <a:srgbClr val="006C3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grpSp>
      <p:sp>
        <p:nvSpPr>
          <p:cNvPr id="4107" name="Text Box 11"/>
          <p:cNvSpPr txBox="1">
            <a:spLocks noChangeArrowheads="1"/>
          </p:cNvSpPr>
          <p:nvPr/>
        </p:nvSpPr>
        <p:spPr bwMode="auto">
          <a:xfrm>
            <a:off x="414836" y="1268760"/>
            <a:ext cx="8235130" cy="1079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9pPr>
          </a:lstStyle>
          <a:p>
            <a:pPr algn="ctr" defTabSz="449263" fontAlgn="base">
              <a:spcBef>
                <a:spcPct val="0"/>
              </a:spcBef>
              <a:spcAft>
                <a:spcPct val="0"/>
              </a:spcAft>
              <a:buSzPct val="100000"/>
              <a:defRPr/>
            </a:pPr>
            <a:r>
              <a:rPr lang="pl-PL" altLang="pl-PL" sz="3200" b="1" dirty="0">
                <a:solidFill>
                  <a:srgbClr val="1F497D"/>
                </a:solidFill>
                <a:effectLst>
                  <a:outerShdw blurRad="38100" dist="38100" dir="2700000" algn="tl">
                    <a:srgbClr val="C0C0C0"/>
                  </a:outerShdw>
                </a:effectLst>
                <a:latin typeface="Calibri" pitchFamily="32" charset="0"/>
              </a:rPr>
              <a:t>	</a:t>
            </a:r>
            <a:r>
              <a:rPr lang="pl-PL" sz="2000" b="1" dirty="0">
                <a:latin typeface="+mn-lt"/>
                <a:ea typeface="Calibri"/>
                <a:cs typeface="Arial"/>
              </a:rPr>
              <a:t> </a:t>
            </a:r>
            <a:r>
              <a:rPr lang="pl-PL" sz="3200" b="1" dirty="0">
                <a:solidFill>
                  <a:srgbClr val="006600"/>
                </a:solidFill>
                <a:effectLst>
                  <a:outerShdw blurRad="38100" dist="38100" dir="2700000" algn="tl">
                    <a:srgbClr val="C0C0C0"/>
                  </a:outerShdw>
                </a:effectLst>
                <a:latin typeface="Calibri" pitchFamily="32" charset="0"/>
              </a:rPr>
              <a:t>Ustawa z dnia 4 marca 2010 r. o infrastrukturze informacji przestrzennej </a:t>
            </a:r>
            <a:endParaRPr lang="pl-PL" altLang="pl-PL" sz="3200" b="1" dirty="0">
              <a:solidFill>
                <a:srgbClr val="006600"/>
              </a:solidFill>
              <a:effectLst>
                <a:outerShdw blurRad="38100" dist="38100" dir="2700000" algn="tl">
                  <a:srgbClr val="C0C0C0"/>
                </a:outerShdw>
              </a:effectLst>
              <a:latin typeface="Calibri" pitchFamily="32" charset="0"/>
            </a:endParaRPr>
          </a:p>
        </p:txBody>
      </p:sp>
      <p:pic>
        <p:nvPicPr>
          <p:cNvPr id="1229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675" y="6408738"/>
            <a:ext cx="1428750" cy="38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Prostokąt 1"/>
          <p:cNvSpPr/>
          <p:nvPr/>
        </p:nvSpPr>
        <p:spPr>
          <a:xfrm>
            <a:off x="143704" y="2492896"/>
            <a:ext cx="8988424" cy="3354765"/>
          </a:xfrm>
          <a:prstGeom prst="rect">
            <a:avLst/>
          </a:prstGeom>
        </p:spPr>
        <p:txBody>
          <a:bodyPr wrap="square">
            <a:spAutoFit/>
          </a:bodyPr>
          <a:lstStyle/>
          <a:p>
            <a:pPr lvl="0" algn="just" fontAlgn="base">
              <a:lnSpc>
                <a:spcPct val="115000"/>
              </a:lnSpc>
              <a:spcAft>
                <a:spcPts val="600"/>
              </a:spcAft>
              <a:buClr>
                <a:srgbClr val="FF0000"/>
              </a:buClr>
            </a:pPr>
            <a:r>
              <a:rPr lang="pl-PL" sz="2000" dirty="0">
                <a:latin typeface="Arial"/>
                <a:ea typeface="Calibri"/>
              </a:rPr>
              <a:t>określa zasady tworzenia oraz użytkowania infrastruktury informacji przestrzennej przez organy administracji w zakresie: </a:t>
            </a:r>
          </a:p>
          <a:p>
            <a:pPr marL="400050" lvl="0" indent="-171450">
              <a:lnSpc>
                <a:spcPct val="115000"/>
              </a:lnSpc>
              <a:buClr>
                <a:srgbClr val="006600"/>
              </a:buClr>
              <a:buFont typeface="Arial" pitchFamily="34" charset="0"/>
              <a:buChar char="•"/>
            </a:pPr>
            <a:r>
              <a:rPr lang="pl-PL" sz="2000" dirty="0">
                <a:latin typeface="Arial"/>
                <a:ea typeface="Calibri"/>
              </a:rPr>
              <a:t>danych przestrzennych i metadanych infrastruktury informacji przestrzennej, </a:t>
            </a:r>
          </a:p>
          <a:p>
            <a:pPr marL="400050" lvl="0" indent="-171450">
              <a:lnSpc>
                <a:spcPct val="115000"/>
              </a:lnSpc>
              <a:buClr>
                <a:srgbClr val="006600"/>
              </a:buClr>
              <a:buFont typeface="Arial" pitchFamily="34" charset="0"/>
              <a:buChar char="•"/>
            </a:pPr>
            <a:r>
              <a:rPr lang="pl-PL" sz="2000" dirty="0">
                <a:latin typeface="Arial"/>
                <a:ea typeface="Calibri"/>
              </a:rPr>
              <a:t>usług danych przestrzennych, </a:t>
            </a:r>
          </a:p>
          <a:p>
            <a:pPr marL="400050" lvl="0" indent="-171450">
              <a:lnSpc>
                <a:spcPct val="115000"/>
              </a:lnSpc>
              <a:buClr>
                <a:srgbClr val="006600"/>
              </a:buClr>
              <a:buFont typeface="Arial" pitchFamily="34" charset="0"/>
              <a:buChar char="•"/>
            </a:pPr>
            <a:r>
              <a:rPr lang="pl-PL" sz="2000" dirty="0">
                <a:latin typeface="Arial"/>
                <a:ea typeface="Calibri"/>
              </a:rPr>
              <a:t>interoperacyjności zbiorów danych przestrzennych i usług danych przestrzennych, wspólnego korzystania z danych przestrzennych, </a:t>
            </a:r>
          </a:p>
          <a:p>
            <a:pPr marL="400050" lvl="0" indent="-171450">
              <a:lnSpc>
                <a:spcPct val="115000"/>
              </a:lnSpc>
              <a:buClr>
                <a:srgbClr val="006600"/>
              </a:buClr>
              <a:buFont typeface="Arial" pitchFamily="34" charset="0"/>
              <a:buChar char="•"/>
            </a:pPr>
            <a:r>
              <a:rPr lang="pl-PL" sz="2000" dirty="0">
                <a:latin typeface="Arial"/>
                <a:ea typeface="Calibri"/>
              </a:rPr>
              <a:t>współdziałania i koordynacji w zakresie infrastruktury informacji przestrzennej</a:t>
            </a:r>
            <a:endParaRPr lang="pl-PL" sz="2000" dirty="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1390616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1"/>
          <p:cNvGrpSpPr>
            <a:grpSpLocks/>
          </p:cNvGrpSpPr>
          <p:nvPr/>
        </p:nvGrpSpPr>
        <p:grpSpPr bwMode="auto">
          <a:xfrm>
            <a:off x="0" y="101600"/>
            <a:ext cx="9142413" cy="1001713"/>
            <a:chOff x="0" y="64"/>
            <a:chExt cx="5759" cy="631"/>
          </a:xfrm>
        </p:grpSpPr>
        <p:sp>
          <p:nvSpPr>
            <p:cNvPr id="12301" name="Rectangle 2"/>
            <p:cNvSpPr>
              <a:spLocks noChangeArrowheads="1"/>
            </p:cNvSpPr>
            <p:nvPr/>
          </p:nvSpPr>
          <p:spPr bwMode="auto">
            <a:xfrm>
              <a:off x="0" y="540"/>
              <a:ext cx="5759" cy="44"/>
            </a:xfrm>
            <a:prstGeom prst="rect">
              <a:avLst/>
            </a:prstGeom>
            <a:solidFill>
              <a:srgbClr val="B4DE86"/>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pic>
          <p:nvPicPr>
            <p:cNvPr id="123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 y="64"/>
              <a:ext cx="359" cy="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03" name="Rectangle 4"/>
            <p:cNvSpPr>
              <a:spLocks noChangeArrowheads="1"/>
            </p:cNvSpPr>
            <p:nvPr/>
          </p:nvSpPr>
          <p:spPr bwMode="auto">
            <a:xfrm>
              <a:off x="0" y="606"/>
              <a:ext cx="5759" cy="89"/>
            </a:xfrm>
            <a:prstGeom prst="rect">
              <a:avLst/>
            </a:prstGeom>
            <a:solidFill>
              <a:srgbClr val="006C3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grpSp>
      <p:sp>
        <p:nvSpPr>
          <p:cNvPr id="4107" name="Text Box 11"/>
          <p:cNvSpPr txBox="1">
            <a:spLocks noChangeArrowheads="1"/>
          </p:cNvSpPr>
          <p:nvPr/>
        </p:nvSpPr>
        <p:spPr bwMode="auto">
          <a:xfrm>
            <a:off x="995362" y="183447"/>
            <a:ext cx="7993063"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9pPr>
          </a:lstStyle>
          <a:p>
            <a:pPr algn="ctr" defTabSz="449263" fontAlgn="base">
              <a:spcBef>
                <a:spcPct val="0"/>
              </a:spcBef>
              <a:spcAft>
                <a:spcPct val="0"/>
              </a:spcAft>
              <a:buSzPct val="100000"/>
              <a:defRPr/>
            </a:pPr>
            <a:r>
              <a:rPr lang="pl-PL" altLang="pl-PL" sz="3200" b="1" dirty="0">
                <a:solidFill>
                  <a:srgbClr val="006600"/>
                </a:solidFill>
                <a:effectLst>
                  <a:outerShdw blurRad="38100" dist="38100" dir="2700000" algn="tl">
                    <a:srgbClr val="C0C0C0"/>
                  </a:outerShdw>
                </a:effectLst>
                <a:latin typeface="Calibri" pitchFamily="32" charset="0"/>
              </a:rPr>
              <a:t>PZPWM – </a:t>
            </a:r>
            <a:r>
              <a:rPr lang="pl-PL" altLang="pl-PL" sz="3200" b="1" dirty="0" smtClean="0">
                <a:solidFill>
                  <a:srgbClr val="006600"/>
                </a:solidFill>
                <a:effectLst>
                  <a:outerShdw blurRad="38100" dist="38100" dir="2700000" algn="tl">
                    <a:srgbClr val="C0C0C0"/>
                  </a:outerShdw>
                </a:effectLst>
                <a:latin typeface="Calibri" pitchFamily="32" charset="0"/>
              </a:rPr>
              <a:t>obszary </a:t>
            </a:r>
            <a:r>
              <a:rPr lang="pl-PL" altLang="pl-PL" sz="3200" b="1" dirty="0">
                <a:solidFill>
                  <a:srgbClr val="006600"/>
                </a:solidFill>
                <a:effectLst>
                  <a:outerShdw blurRad="38100" dist="38100" dir="2700000" algn="tl">
                    <a:srgbClr val="C0C0C0"/>
                  </a:outerShdw>
                </a:effectLst>
                <a:latin typeface="Calibri" pitchFamily="32" charset="0"/>
              </a:rPr>
              <a:t>funkcjonalne </a:t>
            </a:r>
          </a:p>
        </p:txBody>
      </p:sp>
      <p:pic>
        <p:nvPicPr>
          <p:cNvPr id="1229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675" y="6408738"/>
            <a:ext cx="1428750" cy="38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Prostokąt 6"/>
          <p:cNvSpPr/>
          <p:nvPr/>
        </p:nvSpPr>
        <p:spPr>
          <a:xfrm>
            <a:off x="214311" y="1103313"/>
            <a:ext cx="8822183" cy="6247864"/>
          </a:xfrm>
          <a:prstGeom prst="rect">
            <a:avLst/>
          </a:prstGeom>
        </p:spPr>
        <p:txBody>
          <a:bodyPr wrap="square">
            <a:spAutoFit/>
          </a:bodyPr>
          <a:lstStyle/>
          <a:p>
            <a:pPr lvl="0"/>
            <a:r>
              <a:rPr lang="pl-PL" sz="2000" b="1" dirty="0">
                <a:solidFill>
                  <a:srgbClr val="000000"/>
                </a:solidFill>
                <a:latin typeface="Arial" panose="020B0604020202020204" pitchFamily="34" charset="0"/>
                <a:cs typeface="Arial" panose="020B0604020202020204" pitchFamily="34" charset="0"/>
              </a:rPr>
              <a:t>Art. 49d. ust. 3</a:t>
            </a:r>
          </a:p>
          <a:p>
            <a:pPr lvl="0"/>
            <a:endParaRPr lang="pl-PL" sz="2000" dirty="0">
              <a:solidFill>
                <a:srgbClr val="000000"/>
              </a:solidFill>
              <a:latin typeface="Arial" panose="020B0604020202020204" pitchFamily="34" charset="0"/>
              <a:cs typeface="Arial" panose="020B0604020202020204" pitchFamily="34" charset="0"/>
            </a:endParaRPr>
          </a:p>
          <a:p>
            <a:r>
              <a:rPr lang="pl-PL" sz="2000" dirty="0">
                <a:solidFill>
                  <a:srgbClr val="000000"/>
                </a:solidFill>
                <a:latin typeface="Arial" panose="020B0604020202020204" pitchFamily="34" charset="0"/>
                <a:cs typeface="Arial" panose="020B0604020202020204" pitchFamily="34" charset="0"/>
              </a:rPr>
              <a:t>Propozycje i wnioski dotyczące określenia obszarów funkcjonalnych, </a:t>
            </a:r>
          </a:p>
          <a:p>
            <a:r>
              <a:rPr lang="pl-PL" sz="2000" dirty="0">
                <a:solidFill>
                  <a:srgbClr val="000000"/>
                </a:solidFill>
                <a:latin typeface="Arial" panose="020B0604020202020204" pitchFamily="34" charset="0"/>
                <a:cs typeface="Arial" panose="020B0604020202020204" pitchFamily="34" charset="0"/>
              </a:rPr>
              <a:t>o których mowa w ust. 1 i 2, </a:t>
            </a:r>
            <a:r>
              <a:rPr lang="pl-PL" sz="2000" b="1" dirty="0">
                <a:solidFill>
                  <a:srgbClr val="000000"/>
                </a:solidFill>
                <a:latin typeface="Arial" panose="020B0604020202020204" pitchFamily="34" charset="0"/>
                <a:cs typeface="Arial" panose="020B0604020202020204" pitchFamily="34" charset="0"/>
              </a:rPr>
              <a:t>samorząd województwa przedstawia do zaopiniowania przez jednostki samorządu terytorialnego, znajdujące się na terenie danego województwa</a:t>
            </a:r>
            <a:r>
              <a:rPr lang="pl-PL" sz="2000" dirty="0">
                <a:solidFill>
                  <a:srgbClr val="000000"/>
                </a:solidFill>
                <a:latin typeface="Arial" panose="020B0604020202020204" pitchFamily="34" charset="0"/>
                <a:cs typeface="Arial" panose="020B0604020202020204" pitchFamily="34" charset="0"/>
              </a:rPr>
              <a:t>. Opinia jest wyrażana podczas konferencji, w której uczestniczą przedstawiciele samorządu województwa oraz przedstawiciele jednostek samorządu </a:t>
            </a:r>
            <a:r>
              <a:rPr lang="pl-PL" sz="2000" dirty="0" smtClean="0">
                <a:solidFill>
                  <a:srgbClr val="000000"/>
                </a:solidFill>
                <a:latin typeface="Arial" panose="020B0604020202020204" pitchFamily="34" charset="0"/>
                <a:cs typeface="Arial" panose="020B0604020202020204" pitchFamily="34" charset="0"/>
              </a:rPr>
              <a:t>terytorialnego</a:t>
            </a:r>
            <a:endParaRPr lang="pl-PL" sz="2000" dirty="0">
              <a:solidFill>
                <a:srgbClr val="000000"/>
              </a:solidFill>
              <a:latin typeface="Arial" panose="020B0604020202020204" pitchFamily="34" charset="0"/>
              <a:cs typeface="Arial" panose="020B0604020202020204" pitchFamily="34" charset="0"/>
            </a:endParaRPr>
          </a:p>
          <a:p>
            <a:endParaRPr lang="pl-PL" sz="2000" dirty="0">
              <a:solidFill>
                <a:srgbClr val="000000"/>
              </a:solidFill>
              <a:latin typeface="Arial" panose="020B0604020202020204" pitchFamily="34" charset="0"/>
              <a:cs typeface="Arial" panose="020B0604020202020204" pitchFamily="34" charset="0"/>
            </a:endParaRPr>
          </a:p>
          <a:p>
            <a:pPr lvl="0"/>
            <a:r>
              <a:rPr lang="pl-PL" sz="2000" dirty="0">
                <a:solidFill>
                  <a:srgbClr val="000000"/>
                </a:solidFill>
                <a:latin typeface="Arial" panose="020B0604020202020204" pitchFamily="34" charset="0"/>
                <a:cs typeface="Arial" panose="020B0604020202020204" pitchFamily="34" charset="0"/>
              </a:rPr>
              <a:t> </a:t>
            </a:r>
            <a:r>
              <a:rPr lang="pl-PL" sz="2000" b="1" dirty="0">
                <a:solidFill>
                  <a:srgbClr val="000000"/>
                </a:solidFill>
                <a:latin typeface="Arial" panose="020B0604020202020204" pitchFamily="34" charset="0"/>
                <a:cs typeface="Arial" panose="020B0604020202020204" pitchFamily="34" charset="0"/>
              </a:rPr>
              <a:t>Art. 49d. ust. 4</a:t>
            </a:r>
          </a:p>
          <a:p>
            <a:pPr lvl="0"/>
            <a:endParaRPr lang="pl-PL" sz="2000" dirty="0">
              <a:solidFill>
                <a:srgbClr val="000000"/>
              </a:solidFill>
              <a:latin typeface="Arial" panose="020B0604020202020204" pitchFamily="34" charset="0"/>
              <a:cs typeface="Arial" panose="020B0604020202020204" pitchFamily="34" charset="0"/>
            </a:endParaRPr>
          </a:p>
          <a:p>
            <a:r>
              <a:rPr lang="pl-PL" sz="2000" b="1" dirty="0">
                <a:solidFill>
                  <a:srgbClr val="000000"/>
                </a:solidFill>
                <a:latin typeface="Arial" panose="020B0604020202020204" pitchFamily="34" charset="0"/>
                <a:cs typeface="Arial" panose="020B0604020202020204" pitchFamily="34" charset="0"/>
              </a:rPr>
              <a:t>Samorząd województwa organizuje konferencję</a:t>
            </a:r>
            <a:r>
              <a:rPr lang="pl-PL" sz="2000" dirty="0">
                <a:solidFill>
                  <a:srgbClr val="000000"/>
                </a:solidFill>
                <a:latin typeface="Arial" panose="020B0604020202020204" pitchFamily="34" charset="0"/>
                <a:cs typeface="Arial" panose="020B0604020202020204" pitchFamily="34" charset="0"/>
              </a:rPr>
              <a:t>, o której mowa w ust. 3, w terminie 30 dni od dnia przedstawienia przez: </a:t>
            </a:r>
          </a:p>
          <a:p>
            <a:r>
              <a:rPr lang="pl-PL" sz="2000" dirty="0">
                <a:solidFill>
                  <a:srgbClr val="000000"/>
                </a:solidFill>
                <a:latin typeface="Arial" panose="020B0604020202020204" pitchFamily="34" charset="0"/>
                <a:cs typeface="Arial" panose="020B0604020202020204" pitchFamily="34" charset="0"/>
              </a:rPr>
              <a:t>	1) samorząd gminny lub samorząd powiatowy – wniosku, o którym mowa w ust. </a:t>
            </a:r>
            <a:r>
              <a:rPr lang="pl-PL" sz="2000" dirty="0" smtClean="0">
                <a:solidFill>
                  <a:srgbClr val="000000"/>
                </a:solidFill>
                <a:latin typeface="Arial" panose="020B0604020202020204" pitchFamily="34" charset="0"/>
                <a:cs typeface="Arial" panose="020B0604020202020204" pitchFamily="34" charset="0"/>
              </a:rPr>
              <a:t>2 </a:t>
            </a:r>
            <a:endParaRPr lang="pl-PL" sz="2000" dirty="0">
              <a:solidFill>
                <a:srgbClr val="000000"/>
              </a:solidFill>
              <a:latin typeface="Arial" panose="020B0604020202020204" pitchFamily="34" charset="0"/>
              <a:cs typeface="Arial" panose="020B0604020202020204" pitchFamily="34" charset="0"/>
            </a:endParaRPr>
          </a:p>
          <a:p>
            <a:r>
              <a:rPr lang="pl-PL" sz="2000" dirty="0">
                <a:solidFill>
                  <a:srgbClr val="000000"/>
                </a:solidFill>
                <a:latin typeface="Arial" panose="020B0604020202020204" pitchFamily="34" charset="0"/>
                <a:cs typeface="Arial" panose="020B0604020202020204" pitchFamily="34" charset="0"/>
              </a:rPr>
              <a:t>	2) </a:t>
            </a:r>
            <a:r>
              <a:rPr lang="pl-PL" sz="2000" b="1" dirty="0">
                <a:solidFill>
                  <a:srgbClr val="000000"/>
                </a:solidFill>
                <a:latin typeface="Arial" panose="020B0604020202020204" pitchFamily="34" charset="0"/>
                <a:cs typeface="Arial" panose="020B0604020202020204" pitchFamily="34" charset="0"/>
              </a:rPr>
              <a:t>samorząd województwa – z własnej inicjatywy, propozycji określenia obszarów funkcjonalnych o znaczeniu regionalnym i ich </a:t>
            </a:r>
            <a:r>
              <a:rPr lang="pl-PL" sz="2000" b="1" dirty="0" smtClean="0">
                <a:solidFill>
                  <a:srgbClr val="000000"/>
                </a:solidFill>
                <a:latin typeface="Arial" panose="020B0604020202020204" pitchFamily="34" charset="0"/>
                <a:cs typeface="Arial" panose="020B0604020202020204" pitchFamily="34" charset="0"/>
              </a:rPr>
              <a:t>granic</a:t>
            </a:r>
            <a:endParaRPr lang="pl-PL" sz="2000" dirty="0">
              <a:solidFill>
                <a:srgbClr val="000000"/>
              </a:solidFill>
              <a:latin typeface="Arial" panose="020B0604020202020204" pitchFamily="34" charset="0"/>
              <a:cs typeface="Arial" panose="020B0604020202020204" pitchFamily="34" charset="0"/>
            </a:endParaRPr>
          </a:p>
          <a:p>
            <a:pPr lvl="0"/>
            <a:r>
              <a:rPr lang="pl-PL" sz="2000" dirty="0">
                <a:solidFill>
                  <a:srgbClr val="000000"/>
                </a:solidFill>
                <a:latin typeface="Arial" panose="020B0604020202020204" pitchFamily="34" charset="0"/>
                <a:cs typeface="Arial" panose="020B0604020202020204" pitchFamily="34" charset="0"/>
              </a:rPr>
              <a:t> </a:t>
            </a:r>
          </a:p>
          <a:p>
            <a:pPr lvl="0"/>
            <a:endParaRPr lang="pl-PL" sz="2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70817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0" y="101600"/>
            <a:ext cx="9142413" cy="1001713"/>
            <a:chOff x="0" y="64"/>
            <a:chExt cx="5759" cy="631"/>
          </a:xfrm>
        </p:grpSpPr>
        <p:sp>
          <p:nvSpPr>
            <p:cNvPr id="12301" name="Rectangle 2"/>
            <p:cNvSpPr>
              <a:spLocks noChangeArrowheads="1"/>
            </p:cNvSpPr>
            <p:nvPr/>
          </p:nvSpPr>
          <p:spPr bwMode="auto">
            <a:xfrm>
              <a:off x="0" y="540"/>
              <a:ext cx="5759" cy="44"/>
            </a:xfrm>
            <a:prstGeom prst="rect">
              <a:avLst/>
            </a:prstGeom>
            <a:solidFill>
              <a:srgbClr val="B4DE86"/>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pic>
          <p:nvPicPr>
            <p:cNvPr id="123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 y="64"/>
              <a:ext cx="359" cy="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03" name="Rectangle 4"/>
            <p:cNvSpPr>
              <a:spLocks noChangeArrowheads="1"/>
            </p:cNvSpPr>
            <p:nvPr/>
          </p:nvSpPr>
          <p:spPr bwMode="auto">
            <a:xfrm>
              <a:off x="0" y="606"/>
              <a:ext cx="5759" cy="89"/>
            </a:xfrm>
            <a:prstGeom prst="rect">
              <a:avLst/>
            </a:prstGeom>
            <a:solidFill>
              <a:srgbClr val="006C3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grpSp>
      <p:sp>
        <p:nvSpPr>
          <p:cNvPr id="4107" name="Text Box 11"/>
          <p:cNvSpPr txBox="1">
            <a:spLocks noChangeArrowheads="1"/>
          </p:cNvSpPr>
          <p:nvPr/>
        </p:nvSpPr>
        <p:spPr bwMode="auto">
          <a:xfrm>
            <a:off x="995362" y="183447"/>
            <a:ext cx="7993063"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9pPr>
          </a:lstStyle>
          <a:p>
            <a:pPr algn="ctr" defTabSz="449263" fontAlgn="base">
              <a:spcBef>
                <a:spcPct val="0"/>
              </a:spcBef>
              <a:spcAft>
                <a:spcPct val="0"/>
              </a:spcAft>
              <a:buSzPct val="100000"/>
              <a:defRPr/>
            </a:pPr>
            <a:r>
              <a:rPr lang="pl-PL" altLang="pl-PL" sz="3200" b="1" dirty="0">
                <a:solidFill>
                  <a:srgbClr val="006600"/>
                </a:solidFill>
                <a:effectLst>
                  <a:outerShdw blurRad="38100" dist="38100" dir="2700000" algn="tl">
                    <a:srgbClr val="C0C0C0"/>
                  </a:outerShdw>
                </a:effectLst>
                <a:latin typeface="Calibri" pitchFamily="32" charset="0"/>
              </a:rPr>
              <a:t>PZPWM – </a:t>
            </a:r>
            <a:r>
              <a:rPr lang="pl-PL" altLang="pl-PL" sz="3200" b="1" dirty="0" smtClean="0">
                <a:solidFill>
                  <a:srgbClr val="006600"/>
                </a:solidFill>
                <a:effectLst>
                  <a:outerShdw blurRad="38100" dist="38100" dir="2700000" algn="tl">
                    <a:srgbClr val="C0C0C0"/>
                  </a:outerShdw>
                </a:effectLst>
                <a:latin typeface="Calibri" pitchFamily="32" charset="0"/>
              </a:rPr>
              <a:t>obszary </a:t>
            </a:r>
            <a:r>
              <a:rPr lang="pl-PL" altLang="pl-PL" sz="3200" b="1" dirty="0">
                <a:solidFill>
                  <a:srgbClr val="006600"/>
                </a:solidFill>
                <a:effectLst>
                  <a:outerShdw blurRad="38100" dist="38100" dir="2700000" algn="tl">
                    <a:srgbClr val="C0C0C0"/>
                  </a:outerShdw>
                </a:effectLst>
                <a:latin typeface="Calibri" pitchFamily="32" charset="0"/>
              </a:rPr>
              <a:t>funkcjonalne </a:t>
            </a:r>
          </a:p>
        </p:txBody>
      </p:sp>
      <p:pic>
        <p:nvPicPr>
          <p:cNvPr id="1229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675" y="6408738"/>
            <a:ext cx="1428750" cy="38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Prostokąt 6"/>
          <p:cNvSpPr/>
          <p:nvPr/>
        </p:nvSpPr>
        <p:spPr>
          <a:xfrm>
            <a:off x="208410" y="1213470"/>
            <a:ext cx="8693368" cy="5195268"/>
          </a:xfrm>
          <a:prstGeom prst="rect">
            <a:avLst/>
          </a:prstGeom>
        </p:spPr>
        <p:txBody>
          <a:bodyPr wrap="square">
            <a:spAutoFit/>
          </a:bodyPr>
          <a:lstStyle/>
          <a:p>
            <a:pPr lvl="0">
              <a:spcAft>
                <a:spcPts val="600"/>
              </a:spcAft>
            </a:pPr>
            <a:r>
              <a:rPr lang="pl-PL" sz="2000" b="1" dirty="0" smtClean="0">
                <a:solidFill>
                  <a:srgbClr val="000000"/>
                </a:solidFill>
                <a:latin typeface="Arial" panose="020B0604020202020204" pitchFamily="34" charset="0"/>
                <a:cs typeface="Arial" panose="020B0604020202020204" pitchFamily="34" charset="0"/>
              </a:rPr>
              <a:t>Art</a:t>
            </a:r>
            <a:r>
              <a:rPr lang="pl-PL" sz="2000" b="1" dirty="0">
                <a:solidFill>
                  <a:srgbClr val="000000"/>
                </a:solidFill>
                <a:latin typeface="Arial" panose="020B0604020202020204" pitchFamily="34" charset="0"/>
                <a:cs typeface="Arial" panose="020B0604020202020204" pitchFamily="34" charset="0"/>
              </a:rPr>
              <a:t>. 49d. ust. 5</a:t>
            </a:r>
          </a:p>
          <a:p>
            <a:pPr>
              <a:spcAft>
                <a:spcPts val="600"/>
              </a:spcAft>
            </a:pPr>
            <a:r>
              <a:rPr lang="pl-PL" dirty="0" smtClean="0">
                <a:solidFill>
                  <a:srgbClr val="000000"/>
                </a:solidFill>
                <a:latin typeface="Arial" panose="020B0604020202020204" pitchFamily="34" charset="0"/>
                <a:cs typeface="Arial" panose="020B0604020202020204" pitchFamily="34" charset="0"/>
              </a:rPr>
              <a:t>Minister </a:t>
            </a:r>
            <a:r>
              <a:rPr lang="pl-PL" dirty="0">
                <a:solidFill>
                  <a:srgbClr val="000000"/>
                </a:solidFill>
                <a:latin typeface="Arial" panose="020B0604020202020204" pitchFamily="34" charset="0"/>
                <a:cs typeface="Arial" panose="020B0604020202020204" pitchFamily="34" charset="0"/>
              </a:rPr>
              <a:t>właściwy do spraw budownictwa, planowania i zagospodarowania przestrzennego oraz mieszkalnictwa określi, </a:t>
            </a:r>
            <a:r>
              <a:rPr lang="pl-PL" b="1" dirty="0">
                <a:solidFill>
                  <a:srgbClr val="000000"/>
                </a:solidFill>
                <a:latin typeface="Arial" panose="020B0604020202020204" pitchFamily="34" charset="0"/>
                <a:cs typeface="Arial" panose="020B0604020202020204" pitchFamily="34" charset="0"/>
              </a:rPr>
              <a:t>w drodze rozporządzenia, szczegółowe warunki określania obszarów funkcjonalnych i ich granic </a:t>
            </a:r>
            <a:r>
              <a:rPr lang="pl-PL" dirty="0">
                <a:solidFill>
                  <a:srgbClr val="000000"/>
                </a:solidFill>
                <a:latin typeface="Arial" panose="020B0604020202020204" pitchFamily="34" charset="0"/>
                <a:cs typeface="Arial" panose="020B0604020202020204" pitchFamily="34" charset="0"/>
              </a:rPr>
              <a:t>w ramach typów obszarów funkcjonalnych, o których mowa w art. 49b pkt </a:t>
            </a:r>
            <a:r>
              <a:rPr lang="pl-PL" b="1" dirty="0">
                <a:solidFill>
                  <a:srgbClr val="000000"/>
                </a:solidFill>
                <a:latin typeface="Arial" panose="020B0604020202020204" pitchFamily="34" charset="0"/>
                <a:cs typeface="Arial" panose="020B0604020202020204" pitchFamily="34" charset="0"/>
              </a:rPr>
              <a:t>1</a:t>
            </a:r>
            <a:r>
              <a:rPr lang="pl-PL" dirty="0">
                <a:solidFill>
                  <a:srgbClr val="000000"/>
                </a:solidFill>
                <a:latin typeface="Arial" panose="020B0604020202020204" pitchFamily="34" charset="0"/>
                <a:cs typeface="Arial" panose="020B0604020202020204" pitchFamily="34" charset="0"/>
              </a:rPr>
              <a:t>, 3 i 4, mając na uwadze zapewnienie określania obszarów funkcjonalnych w sposób jednolity na terenie całego kraju oraz uwzględniając parametry charakteryzujące dany typ obszaru funkcjonalnego</a:t>
            </a:r>
          </a:p>
          <a:p>
            <a:pPr lvl="0">
              <a:spcAft>
                <a:spcPts val="600"/>
              </a:spcAft>
            </a:pPr>
            <a:r>
              <a:rPr lang="pl-PL" b="1" dirty="0" smtClean="0">
                <a:solidFill>
                  <a:srgbClr val="000000"/>
                </a:solidFill>
                <a:latin typeface="Arial" panose="020B0604020202020204" pitchFamily="34" charset="0"/>
                <a:cs typeface="Arial" panose="020B0604020202020204" pitchFamily="34" charset="0"/>
              </a:rPr>
              <a:t>Art</a:t>
            </a:r>
            <a:r>
              <a:rPr lang="pl-PL" b="1" dirty="0">
                <a:solidFill>
                  <a:srgbClr val="000000"/>
                </a:solidFill>
                <a:latin typeface="Arial" panose="020B0604020202020204" pitchFamily="34" charset="0"/>
                <a:cs typeface="Arial" panose="020B0604020202020204" pitchFamily="34" charset="0"/>
              </a:rPr>
              <a:t>. 49d. ust. 6</a:t>
            </a:r>
          </a:p>
          <a:p>
            <a:pPr>
              <a:spcAft>
                <a:spcPts val="600"/>
              </a:spcAft>
            </a:pPr>
            <a:r>
              <a:rPr lang="pl-PL" dirty="0" smtClean="0">
                <a:solidFill>
                  <a:srgbClr val="000000"/>
                </a:solidFill>
                <a:latin typeface="Arial" panose="020B0604020202020204" pitchFamily="34" charset="0"/>
                <a:cs typeface="Arial" panose="020B0604020202020204" pitchFamily="34" charset="0"/>
              </a:rPr>
              <a:t>Minister </a:t>
            </a:r>
            <a:r>
              <a:rPr lang="pl-PL" dirty="0">
                <a:solidFill>
                  <a:srgbClr val="000000"/>
                </a:solidFill>
                <a:latin typeface="Arial" panose="020B0604020202020204" pitchFamily="34" charset="0"/>
                <a:cs typeface="Arial" panose="020B0604020202020204" pitchFamily="34" charset="0"/>
              </a:rPr>
              <a:t>właściwy do spraw rozwoju wsi określi, w drodze rozporządzenia, szczegółowe warunki określania obszarów funkcjonalnych i ich granic </a:t>
            </a:r>
            <a:br>
              <a:rPr lang="pl-PL" dirty="0">
                <a:solidFill>
                  <a:srgbClr val="000000"/>
                </a:solidFill>
                <a:latin typeface="Arial" panose="020B0604020202020204" pitchFamily="34" charset="0"/>
                <a:cs typeface="Arial" panose="020B0604020202020204" pitchFamily="34" charset="0"/>
              </a:rPr>
            </a:br>
            <a:r>
              <a:rPr lang="pl-PL" dirty="0">
                <a:solidFill>
                  <a:srgbClr val="000000"/>
                </a:solidFill>
                <a:latin typeface="Arial" panose="020B0604020202020204" pitchFamily="34" charset="0"/>
                <a:cs typeface="Arial" panose="020B0604020202020204" pitchFamily="34" charset="0"/>
              </a:rPr>
              <a:t>w ramach typu obszaru funkcjonalnego, o którym mowa w art. 49b pkt 2, mając </a:t>
            </a:r>
            <a:r>
              <a:rPr lang="pl-PL" dirty="0" smtClean="0">
                <a:solidFill>
                  <a:srgbClr val="000000"/>
                </a:solidFill>
                <a:latin typeface="Arial" panose="020B0604020202020204" pitchFamily="34" charset="0"/>
                <a:cs typeface="Arial" panose="020B0604020202020204" pitchFamily="34" charset="0"/>
              </a:rPr>
              <a:t/>
            </a:r>
            <a:br>
              <a:rPr lang="pl-PL" dirty="0" smtClean="0">
                <a:solidFill>
                  <a:srgbClr val="000000"/>
                </a:solidFill>
                <a:latin typeface="Arial" panose="020B0604020202020204" pitchFamily="34" charset="0"/>
                <a:cs typeface="Arial" panose="020B0604020202020204" pitchFamily="34" charset="0"/>
              </a:rPr>
            </a:br>
            <a:r>
              <a:rPr lang="pl-PL" dirty="0" smtClean="0">
                <a:solidFill>
                  <a:srgbClr val="000000"/>
                </a:solidFill>
                <a:latin typeface="Arial" panose="020B0604020202020204" pitchFamily="34" charset="0"/>
                <a:cs typeface="Arial" panose="020B0604020202020204" pitchFamily="34" charset="0"/>
              </a:rPr>
              <a:t>na </a:t>
            </a:r>
            <a:r>
              <a:rPr lang="pl-PL" dirty="0">
                <a:solidFill>
                  <a:srgbClr val="000000"/>
                </a:solidFill>
                <a:latin typeface="Arial" panose="020B0604020202020204" pitchFamily="34" charset="0"/>
                <a:cs typeface="Arial" panose="020B0604020202020204" pitchFamily="34" charset="0"/>
              </a:rPr>
              <a:t>uwadze zapewnienie określania obszarów funkcjonalnych </a:t>
            </a:r>
            <a:br>
              <a:rPr lang="pl-PL" dirty="0">
                <a:solidFill>
                  <a:srgbClr val="000000"/>
                </a:solidFill>
                <a:latin typeface="Arial" panose="020B0604020202020204" pitchFamily="34" charset="0"/>
                <a:cs typeface="Arial" panose="020B0604020202020204" pitchFamily="34" charset="0"/>
              </a:rPr>
            </a:br>
            <a:r>
              <a:rPr lang="pl-PL" dirty="0">
                <a:solidFill>
                  <a:srgbClr val="000000"/>
                </a:solidFill>
                <a:latin typeface="Arial" panose="020B0604020202020204" pitchFamily="34" charset="0"/>
                <a:cs typeface="Arial" panose="020B0604020202020204" pitchFamily="34" charset="0"/>
              </a:rPr>
              <a:t>w sposób jednolity na terenie całego kraju oraz uwzględniając parametry charakteryzujące dany typ obszaru </a:t>
            </a:r>
            <a:r>
              <a:rPr lang="pl-PL" dirty="0" smtClean="0">
                <a:solidFill>
                  <a:srgbClr val="000000"/>
                </a:solidFill>
                <a:latin typeface="Arial" panose="020B0604020202020204" pitchFamily="34" charset="0"/>
                <a:cs typeface="Arial" panose="020B0604020202020204" pitchFamily="34" charset="0"/>
              </a:rPr>
              <a:t>funkcjonalnego</a:t>
            </a:r>
          </a:p>
          <a:p>
            <a:pPr lvl="0">
              <a:spcBef>
                <a:spcPct val="20000"/>
              </a:spcBef>
              <a:defRPr/>
            </a:pPr>
            <a:r>
              <a:rPr lang="pl-PL" b="1" kern="0" dirty="0">
                <a:solidFill>
                  <a:srgbClr val="FF0000"/>
                </a:solidFill>
              </a:rPr>
              <a:t>Powyższe rozporządzenia wskazane </a:t>
            </a:r>
            <a:r>
              <a:rPr lang="pl-PL" b="1" kern="0" dirty="0" smtClean="0">
                <a:solidFill>
                  <a:srgbClr val="FF0000"/>
                </a:solidFill>
              </a:rPr>
              <a:t>w </a:t>
            </a:r>
            <a:r>
              <a:rPr lang="pl-PL" b="1" i="1" kern="0" dirty="0" smtClean="0">
                <a:solidFill>
                  <a:srgbClr val="FF0000"/>
                </a:solidFill>
              </a:rPr>
              <a:t>Ustawie </a:t>
            </a:r>
            <a:r>
              <a:rPr lang="pl-PL" b="1" i="1" kern="0" dirty="0">
                <a:solidFill>
                  <a:srgbClr val="FF0000"/>
                </a:solidFill>
              </a:rPr>
              <a:t>z dnia 27 marca 2003 r. o planowaniu </a:t>
            </a:r>
            <a:r>
              <a:rPr lang="pl-PL" b="1" i="1" kern="0" dirty="0" smtClean="0">
                <a:solidFill>
                  <a:srgbClr val="FF0000"/>
                </a:solidFill>
              </a:rPr>
              <a:t/>
            </a:r>
            <a:br>
              <a:rPr lang="pl-PL" b="1" i="1" kern="0" dirty="0" smtClean="0">
                <a:solidFill>
                  <a:srgbClr val="FF0000"/>
                </a:solidFill>
              </a:rPr>
            </a:br>
            <a:r>
              <a:rPr lang="pl-PL" b="1" i="1" kern="0" dirty="0" smtClean="0">
                <a:solidFill>
                  <a:srgbClr val="FF0000"/>
                </a:solidFill>
              </a:rPr>
              <a:t>i </a:t>
            </a:r>
            <a:r>
              <a:rPr lang="pl-PL" b="1" i="1" kern="0" dirty="0">
                <a:solidFill>
                  <a:srgbClr val="FF0000"/>
                </a:solidFill>
              </a:rPr>
              <a:t>zagospodarowaniu przestrzennym</a:t>
            </a:r>
            <a:r>
              <a:rPr lang="pl-PL" b="1" kern="0" dirty="0">
                <a:solidFill>
                  <a:srgbClr val="FF0000"/>
                </a:solidFill>
              </a:rPr>
              <a:t> nie zostały do tej pory wydane</a:t>
            </a:r>
            <a:r>
              <a:rPr lang="pl-PL" b="1" kern="0" dirty="0" smtClean="0">
                <a:solidFill>
                  <a:srgbClr val="FF0000"/>
                </a:solidFill>
              </a:rPr>
              <a:t>.</a:t>
            </a:r>
            <a:endParaRPr lang="pl-PL" sz="2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60073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0" y="101600"/>
            <a:ext cx="9142413" cy="1001713"/>
            <a:chOff x="0" y="64"/>
            <a:chExt cx="5759" cy="631"/>
          </a:xfrm>
        </p:grpSpPr>
        <p:sp>
          <p:nvSpPr>
            <p:cNvPr id="12301" name="Rectangle 2"/>
            <p:cNvSpPr>
              <a:spLocks noChangeArrowheads="1"/>
            </p:cNvSpPr>
            <p:nvPr/>
          </p:nvSpPr>
          <p:spPr bwMode="auto">
            <a:xfrm>
              <a:off x="0" y="540"/>
              <a:ext cx="5759" cy="44"/>
            </a:xfrm>
            <a:prstGeom prst="rect">
              <a:avLst/>
            </a:prstGeom>
            <a:solidFill>
              <a:srgbClr val="B4DE86"/>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pic>
          <p:nvPicPr>
            <p:cNvPr id="123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 y="64"/>
              <a:ext cx="359" cy="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03" name="Rectangle 4"/>
            <p:cNvSpPr>
              <a:spLocks noChangeArrowheads="1"/>
            </p:cNvSpPr>
            <p:nvPr/>
          </p:nvSpPr>
          <p:spPr bwMode="auto">
            <a:xfrm>
              <a:off x="0" y="606"/>
              <a:ext cx="5759" cy="89"/>
            </a:xfrm>
            <a:prstGeom prst="rect">
              <a:avLst/>
            </a:prstGeom>
            <a:solidFill>
              <a:srgbClr val="006C3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grpSp>
      <p:sp>
        <p:nvSpPr>
          <p:cNvPr id="4107" name="Text Box 11"/>
          <p:cNvSpPr txBox="1">
            <a:spLocks noChangeArrowheads="1"/>
          </p:cNvSpPr>
          <p:nvPr/>
        </p:nvSpPr>
        <p:spPr bwMode="auto">
          <a:xfrm>
            <a:off x="995362" y="183447"/>
            <a:ext cx="7993063"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9pPr>
          </a:lstStyle>
          <a:p>
            <a:pPr algn="ctr" defTabSz="449263" fontAlgn="base">
              <a:spcBef>
                <a:spcPct val="0"/>
              </a:spcBef>
              <a:spcAft>
                <a:spcPct val="0"/>
              </a:spcAft>
              <a:buSzPct val="100000"/>
              <a:defRPr/>
            </a:pPr>
            <a:r>
              <a:rPr lang="pl-PL" altLang="pl-PL" sz="3200" b="1" dirty="0">
                <a:solidFill>
                  <a:srgbClr val="006600"/>
                </a:solidFill>
                <a:effectLst>
                  <a:outerShdw blurRad="38100" dist="38100" dir="2700000" algn="tl">
                    <a:srgbClr val="C0C0C0"/>
                  </a:outerShdw>
                </a:effectLst>
                <a:latin typeface="Calibri" pitchFamily="32" charset="0"/>
              </a:rPr>
              <a:t>PZPWM – </a:t>
            </a:r>
            <a:r>
              <a:rPr lang="pl-PL" altLang="pl-PL" sz="3200" b="1" dirty="0" smtClean="0">
                <a:solidFill>
                  <a:srgbClr val="006600"/>
                </a:solidFill>
                <a:effectLst>
                  <a:outerShdw blurRad="38100" dist="38100" dir="2700000" algn="tl">
                    <a:srgbClr val="C0C0C0"/>
                  </a:outerShdw>
                </a:effectLst>
                <a:latin typeface="Calibri" pitchFamily="32" charset="0"/>
              </a:rPr>
              <a:t>obszary </a:t>
            </a:r>
            <a:r>
              <a:rPr lang="pl-PL" altLang="pl-PL" sz="3200" b="1" dirty="0">
                <a:solidFill>
                  <a:srgbClr val="006600"/>
                </a:solidFill>
                <a:effectLst>
                  <a:outerShdw blurRad="38100" dist="38100" dir="2700000" algn="tl">
                    <a:srgbClr val="C0C0C0"/>
                  </a:outerShdw>
                </a:effectLst>
                <a:latin typeface="Calibri" pitchFamily="32" charset="0"/>
              </a:rPr>
              <a:t>funkcjonalne </a:t>
            </a:r>
          </a:p>
        </p:txBody>
      </p:sp>
      <p:pic>
        <p:nvPicPr>
          <p:cNvPr id="1229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675" y="6408738"/>
            <a:ext cx="1428750" cy="38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Prostokąt 6"/>
          <p:cNvSpPr/>
          <p:nvPr/>
        </p:nvSpPr>
        <p:spPr>
          <a:xfrm>
            <a:off x="214313" y="1006263"/>
            <a:ext cx="8693368" cy="5324535"/>
          </a:xfrm>
          <a:prstGeom prst="rect">
            <a:avLst/>
          </a:prstGeom>
        </p:spPr>
        <p:txBody>
          <a:bodyPr wrap="square">
            <a:spAutoFit/>
          </a:bodyPr>
          <a:lstStyle/>
          <a:p>
            <a:pPr algn="just"/>
            <a:endParaRPr lang="pl-PL" sz="2000" b="1" dirty="0">
              <a:solidFill>
                <a:srgbClr val="000000"/>
              </a:solidFill>
              <a:latin typeface="Arial" panose="020B0604020202020204" pitchFamily="34" charset="0"/>
              <a:cs typeface="Arial" panose="020B0604020202020204" pitchFamily="34" charset="0"/>
            </a:endParaRPr>
          </a:p>
          <a:p>
            <a:pPr algn="just"/>
            <a:r>
              <a:rPr lang="pl-PL" sz="2000" b="1" dirty="0">
                <a:solidFill>
                  <a:srgbClr val="000000"/>
                </a:solidFill>
                <a:latin typeface="Arial" panose="020B0604020202020204" pitchFamily="34" charset="0"/>
                <a:cs typeface="Arial" panose="020B0604020202020204" pitchFamily="34" charset="0"/>
              </a:rPr>
              <a:t>Art. 49c. ust. 1. </a:t>
            </a:r>
            <a:r>
              <a:rPr lang="pl-PL" sz="2000" dirty="0">
                <a:solidFill>
                  <a:srgbClr val="000000"/>
                </a:solidFill>
                <a:latin typeface="Arial" panose="020B0604020202020204" pitchFamily="34" charset="0"/>
                <a:cs typeface="Arial" panose="020B0604020202020204" pitchFamily="34" charset="0"/>
              </a:rPr>
              <a:t> </a:t>
            </a:r>
          </a:p>
          <a:p>
            <a:pPr algn="just"/>
            <a:endParaRPr lang="pl-PL" sz="2000" b="1" dirty="0">
              <a:solidFill>
                <a:srgbClr val="000000"/>
              </a:solidFill>
              <a:latin typeface="Arial" panose="020B0604020202020204" pitchFamily="34" charset="0"/>
              <a:cs typeface="Arial" panose="020B0604020202020204" pitchFamily="34" charset="0"/>
            </a:endParaRPr>
          </a:p>
          <a:p>
            <a:r>
              <a:rPr lang="pl-PL" sz="2000" b="1" dirty="0">
                <a:solidFill>
                  <a:srgbClr val="006600"/>
                </a:solidFill>
                <a:latin typeface="Arial" panose="020B0604020202020204" pitchFamily="34" charset="0"/>
                <a:cs typeface="Arial" panose="020B0604020202020204" pitchFamily="34" charset="0"/>
              </a:rPr>
              <a:t>Obszary funkcjonalne określa się z zapewnieniem: </a:t>
            </a:r>
          </a:p>
          <a:p>
            <a:r>
              <a:rPr lang="pl-PL" sz="2000" dirty="0">
                <a:solidFill>
                  <a:srgbClr val="000000"/>
                </a:solidFill>
                <a:latin typeface="Arial" panose="020B0604020202020204" pitchFamily="34" charset="0"/>
                <a:cs typeface="Arial" panose="020B0604020202020204" pitchFamily="34" charset="0"/>
              </a:rPr>
              <a:t>1) ciągłości i zwartości wyznaczanego obszaru – polegającej </a:t>
            </a:r>
            <a:br>
              <a:rPr lang="pl-PL" sz="2000" dirty="0">
                <a:solidFill>
                  <a:srgbClr val="000000"/>
                </a:solidFill>
                <a:latin typeface="Arial" panose="020B0604020202020204" pitchFamily="34" charset="0"/>
                <a:cs typeface="Arial" panose="020B0604020202020204" pitchFamily="34" charset="0"/>
              </a:rPr>
            </a:br>
            <a:r>
              <a:rPr lang="pl-PL" sz="2000" dirty="0">
                <a:solidFill>
                  <a:srgbClr val="000000"/>
                </a:solidFill>
                <a:latin typeface="Arial" panose="020B0604020202020204" pitchFamily="34" charset="0"/>
                <a:cs typeface="Arial" panose="020B0604020202020204" pitchFamily="34" charset="0"/>
              </a:rPr>
              <a:t>na wyznaczeniu obszaru zamkniętego wspólną </a:t>
            </a:r>
            <a:r>
              <a:rPr lang="pl-PL" sz="2000" dirty="0" smtClean="0">
                <a:solidFill>
                  <a:srgbClr val="000000"/>
                </a:solidFill>
                <a:latin typeface="Arial" panose="020B0604020202020204" pitchFamily="34" charset="0"/>
                <a:cs typeface="Arial" panose="020B0604020202020204" pitchFamily="34" charset="0"/>
              </a:rPr>
              <a:t>granicą</a:t>
            </a:r>
            <a:endParaRPr lang="pl-PL" sz="2000" dirty="0">
              <a:solidFill>
                <a:srgbClr val="000000"/>
              </a:solidFill>
              <a:latin typeface="Arial" panose="020B0604020202020204" pitchFamily="34" charset="0"/>
              <a:cs typeface="Arial" panose="020B0604020202020204" pitchFamily="34" charset="0"/>
            </a:endParaRPr>
          </a:p>
          <a:p>
            <a:r>
              <a:rPr lang="pl-PL" sz="2000" dirty="0">
                <a:solidFill>
                  <a:srgbClr val="000000"/>
                </a:solidFill>
                <a:latin typeface="Arial" panose="020B0604020202020204" pitchFamily="34" charset="0"/>
                <a:cs typeface="Arial" panose="020B0604020202020204" pitchFamily="34" charset="0"/>
              </a:rPr>
              <a:t>2) dostępności danych wskaźnikowych, umożliwiających wyznaczenie łącznego obszaru, którego zasięg przestrzenny umożliwia rozwiązanie istniejących lub przewidywanych problemów oraz rozwój nowych funkcji tych obszarów</a:t>
            </a:r>
          </a:p>
          <a:p>
            <a:endParaRPr lang="pl-PL" sz="2000" b="1" dirty="0">
              <a:solidFill>
                <a:srgbClr val="000000"/>
              </a:solidFill>
              <a:latin typeface="Arial" panose="020B0604020202020204" pitchFamily="34" charset="0"/>
              <a:cs typeface="Arial" panose="020B0604020202020204" pitchFamily="34" charset="0"/>
            </a:endParaRPr>
          </a:p>
          <a:p>
            <a:pPr lvl="0" algn="just"/>
            <a:r>
              <a:rPr lang="pl-PL" sz="2000" b="1" dirty="0">
                <a:solidFill>
                  <a:srgbClr val="000000"/>
                </a:solidFill>
                <a:latin typeface="Arial" panose="020B0604020202020204" pitchFamily="34" charset="0"/>
                <a:cs typeface="Arial" panose="020B0604020202020204" pitchFamily="34" charset="0"/>
              </a:rPr>
              <a:t>Art. 49c. ust. 2. </a:t>
            </a:r>
            <a:r>
              <a:rPr lang="pl-PL" sz="2000" dirty="0">
                <a:solidFill>
                  <a:srgbClr val="000000"/>
                </a:solidFill>
                <a:latin typeface="Arial" panose="020B0604020202020204" pitchFamily="34" charset="0"/>
                <a:cs typeface="Arial" panose="020B0604020202020204" pitchFamily="34" charset="0"/>
              </a:rPr>
              <a:t> </a:t>
            </a:r>
          </a:p>
          <a:p>
            <a:pPr lvl="0" algn="just"/>
            <a:endParaRPr lang="pl-PL" sz="2000" dirty="0">
              <a:solidFill>
                <a:srgbClr val="000000"/>
              </a:solidFill>
              <a:latin typeface="Arial" panose="020B0604020202020204" pitchFamily="34" charset="0"/>
              <a:cs typeface="Arial" panose="020B0604020202020204" pitchFamily="34" charset="0"/>
            </a:endParaRPr>
          </a:p>
          <a:p>
            <a:r>
              <a:rPr lang="pl-PL" sz="2000" dirty="0">
                <a:solidFill>
                  <a:srgbClr val="000000"/>
                </a:solidFill>
                <a:latin typeface="Arial" panose="020B0604020202020204" pitchFamily="34" charset="0"/>
                <a:cs typeface="Arial" panose="020B0604020202020204" pitchFamily="34" charset="0"/>
              </a:rPr>
              <a:t>Obszary funkcjonalne obejmujące swoim zasięgiem więcej niż jedno województwo są określane przez samorząd województwa w odniesieniu </a:t>
            </a:r>
          </a:p>
          <a:p>
            <a:r>
              <a:rPr lang="pl-PL" sz="2000" dirty="0">
                <a:solidFill>
                  <a:srgbClr val="000000"/>
                </a:solidFill>
                <a:latin typeface="Arial" panose="020B0604020202020204" pitchFamily="34" charset="0"/>
                <a:cs typeface="Arial" panose="020B0604020202020204" pitchFamily="34" charset="0"/>
              </a:rPr>
              <a:t>do jego terytorium w porozumieniu z samorządami pozostałych województw</a:t>
            </a:r>
          </a:p>
        </p:txBody>
      </p:sp>
    </p:spTree>
    <p:extLst>
      <p:ext uri="{BB962C8B-B14F-4D97-AF65-F5344CB8AC3E}">
        <p14:creationId xmlns:p14="http://schemas.microsoft.com/office/powerpoint/2010/main" val="18745001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0" y="101600"/>
            <a:ext cx="9142413" cy="1001713"/>
            <a:chOff x="0" y="64"/>
            <a:chExt cx="5759" cy="631"/>
          </a:xfrm>
        </p:grpSpPr>
        <p:sp>
          <p:nvSpPr>
            <p:cNvPr id="12301" name="Rectangle 2"/>
            <p:cNvSpPr>
              <a:spLocks noChangeArrowheads="1"/>
            </p:cNvSpPr>
            <p:nvPr/>
          </p:nvSpPr>
          <p:spPr bwMode="auto">
            <a:xfrm>
              <a:off x="0" y="540"/>
              <a:ext cx="5759" cy="44"/>
            </a:xfrm>
            <a:prstGeom prst="rect">
              <a:avLst/>
            </a:prstGeom>
            <a:solidFill>
              <a:srgbClr val="B4DE86"/>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pic>
          <p:nvPicPr>
            <p:cNvPr id="123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 y="64"/>
              <a:ext cx="359" cy="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03" name="Rectangle 4"/>
            <p:cNvSpPr>
              <a:spLocks noChangeArrowheads="1"/>
            </p:cNvSpPr>
            <p:nvPr/>
          </p:nvSpPr>
          <p:spPr bwMode="auto">
            <a:xfrm>
              <a:off x="0" y="606"/>
              <a:ext cx="5759" cy="89"/>
            </a:xfrm>
            <a:prstGeom prst="rect">
              <a:avLst/>
            </a:prstGeom>
            <a:solidFill>
              <a:srgbClr val="006C3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grpSp>
      <p:sp>
        <p:nvSpPr>
          <p:cNvPr id="4107" name="Text Box 11"/>
          <p:cNvSpPr txBox="1">
            <a:spLocks noChangeArrowheads="1"/>
          </p:cNvSpPr>
          <p:nvPr/>
        </p:nvSpPr>
        <p:spPr bwMode="auto">
          <a:xfrm>
            <a:off x="995362" y="183447"/>
            <a:ext cx="7993063"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9pPr>
          </a:lstStyle>
          <a:p>
            <a:pPr algn="ctr" defTabSz="449263" fontAlgn="base">
              <a:spcBef>
                <a:spcPct val="0"/>
              </a:spcBef>
              <a:spcAft>
                <a:spcPct val="0"/>
              </a:spcAft>
              <a:buSzPct val="100000"/>
              <a:defRPr/>
            </a:pPr>
            <a:r>
              <a:rPr lang="pl-PL" altLang="pl-PL" sz="3200" b="1" dirty="0">
                <a:solidFill>
                  <a:srgbClr val="006600"/>
                </a:solidFill>
                <a:effectLst>
                  <a:outerShdw blurRad="38100" dist="38100" dir="2700000" algn="tl">
                    <a:srgbClr val="C0C0C0"/>
                  </a:outerShdw>
                </a:effectLst>
                <a:latin typeface="Calibri" pitchFamily="32" charset="0"/>
              </a:rPr>
              <a:t>PZPWM – </a:t>
            </a:r>
            <a:r>
              <a:rPr lang="pl-PL" altLang="pl-PL" sz="3200" b="1" dirty="0" smtClean="0">
                <a:solidFill>
                  <a:srgbClr val="006600"/>
                </a:solidFill>
                <a:effectLst>
                  <a:outerShdw blurRad="38100" dist="38100" dir="2700000" algn="tl">
                    <a:srgbClr val="C0C0C0"/>
                  </a:outerShdw>
                </a:effectLst>
                <a:latin typeface="Calibri" pitchFamily="32" charset="0"/>
              </a:rPr>
              <a:t>obszary </a:t>
            </a:r>
            <a:r>
              <a:rPr lang="pl-PL" altLang="pl-PL" sz="3200" b="1" dirty="0">
                <a:solidFill>
                  <a:srgbClr val="006600"/>
                </a:solidFill>
                <a:effectLst>
                  <a:outerShdw blurRad="38100" dist="38100" dir="2700000" algn="tl">
                    <a:srgbClr val="C0C0C0"/>
                  </a:outerShdw>
                </a:effectLst>
                <a:latin typeface="Calibri" pitchFamily="32" charset="0"/>
              </a:rPr>
              <a:t>funkcjonalne </a:t>
            </a:r>
          </a:p>
        </p:txBody>
      </p:sp>
      <p:pic>
        <p:nvPicPr>
          <p:cNvPr id="1229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675" y="6408738"/>
            <a:ext cx="1428750" cy="38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Prostokąt 6"/>
          <p:cNvSpPr/>
          <p:nvPr/>
        </p:nvSpPr>
        <p:spPr>
          <a:xfrm>
            <a:off x="261174" y="1988840"/>
            <a:ext cx="8693368" cy="2554545"/>
          </a:xfrm>
          <a:prstGeom prst="rect">
            <a:avLst/>
          </a:prstGeom>
        </p:spPr>
        <p:txBody>
          <a:bodyPr wrap="square">
            <a:spAutoFit/>
          </a:bodyPr>
          <a:lstStyle/>
          <a:p>
            <a:pPr lvl="0"/>
            <a:r>
              <a:rPr lang="pl-PL" sz="2000" b="1" dirty="0">
                <a:solidFill>
                  <a:srgbClr val="000000"/>
                </a:solidFill>
                <a:latin typeface="Arial" panose="020B0604020202020204" pitchFamily="34" charset="0"/>
                <a:cs typeface="Arial" panose="020B0604020202020204" pitchFamily="34" charset="0"/>
              </a:rPr>
              <a:t>Art. 49f. </a:t>
            </a:r>
          </a:p>
          <a:p>
            <a:pPr lvl="0"/>
            <a:endParaRPr lang="pl-PL" sz="2000" dirty="0">
              <a:solidFill>
                <a:srgbClr val="000000"/>
              </a:solidFill>
              <a:latin typeface="Arial" panose="020B0604020202020204" pitchFamily="34" charset="0"/>
              <a:cs typeface="Arial" panose="020B0604020202020204" pitchFamily="34" charset="0"/>
            </a:endParaRPr>
          </a:p>
          <a:p>
            <a:r>
              <a:rPr lang="pl-PL" sz="2000" dirty="0">
                <a:solidFill>
                  <a:srgbClr val="000000"/>
                </a:solidFill>
                <a:latin typeface="Arial" panose="020B0604020202020204" pitchFamily="34" charset="0"/>
                <a:cs typeface="Arial" panose="020B0604020202020204" pitchFamily="34" charset="0"/>
              </a:rPr>
              <a:t>Polityka przestrzenna województwa w stosunku do obszaru funkcjonalnego o znaczeniu ponadregionalnym lub o znaczeniu regionalnym jest prowadzona w konsultacji z jednostkami samorządu terytorialnego, które są położone na terenie danego obszaru funkcjonalnego</a:t>
            </a:r>
          </a:p>
          <a:p>
            <a:endParaRPr lang="pl-PL" sz="2000" dirty="0">
              <a:solidFill>
                <a:srgbClr val="000000"/>
              </a:solidFill>
              <a:latin typeface="Arial" panose="020B0604020202020204" pitchFamily="34" charset="0"/>
              <a:cs typeface="Arial" panose="020B0604020202020204" pitchFamily="34" charset="0"/>
            </a:endParaRPr>
          </a:p>
          <a:p>
            <a:endParaRPr lang="pl-PL" sz="2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70870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0" y="101600"/>
            <a:ext cx="9142413" cy="1001713"/>
            <a:chOff x="0" y="64"/>
            <a:chExt cx="5759" cy="631"/>
          </a:xfrm>
        </p:grpSpPr>
        <p:sp>
          <p:nvSpPr>
            <p:cNvPr id="12301" name="Rectangle 2"/>
            <p:cNvSpPr>
              <a:spLocks noChangeArrowheads="1"/>
            </p:cNvSpPr>
            <p:nvPr/>
          </p:nvSpPr>
          <p:spPr bwMode="auto">
            <a:xfrm>
              <a:off x="0" y="540"/>
              <a:ext cx="5759" cy="44"/>
            </a:xfrm>
            <a:prstGeom prst="rect">
              <a:avLst/>
            </a:prstGeom>
            <a:solidFill>
              <a:srgbClr val="B4DE86"/>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pic>
          <p:nvPicPr>
            <p:cNvPr id="123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 y="64"/>
              <a:ext cx="359" cy="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03" name="Rectangle 4"/>
            <p:cNvSpPr>
              <a:spLocks noChangeArrowheads="1"/>
            </p:cNvSpPr>
            <p:nvPr/>
          </p:nvSpPr>
          <p:spPr bwMode="auto">
            <a:xfrm>
              <a:off x="0" y="606"/>
              <a:ext cx="5759" cy="89"/>
            </a:xfrm>
            <a:prstGeom prst="rect">
              <a:avLst/>
            </a:prstGeom>
            <a:solidFill>
              <a:srgbClr val="006C3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grpSp>
      <p:sp>
        <p:nvSpPr>
          <p:cNvPr id="4107" name="Text Box 11"/>
          <p:cNvSpPr txBox="1">
            <a:spLocks noChangeArrowheads="1"/>
          </p:cNvSpPr>
          <p:nvPr/>
        </p:nvSpPr>
        <p:spPr bwMode="auto">
          <a:xfrm>
            <a:off x="995362" y="183447"/>
            <a:ext cx="7993063"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9pPr>
          </a:lstStyle>
          <a:p>
            <a:pPr algn="ctr" defTabSz="449263" fontAlgn="base">
              <a:spcBef>
                <a:spcPct val="0"/>
              </a:spcBef>
              <a:spcAft>
                <a:spcPct val="0"/>
              </a:spcAft>
              <a:buSzPct val="100000"/>
              <a:defRPr/>
            </a:pPr>
            <a:r>
              <a:rPr lang="pl-PL" altLang="pl-PL" sz="3200" b="1" dirty="0">
                <a:solidFill>
                  <a:srgbClr val="006600"/>
                </a:solidFill>
                <a:effectLst>
                  <a:outerShdw blurRad="38100" dist="38100" dir="2700000" algn="tl">
                    <a:srgbClr val="C0C0C0"/>
                  </a:outerShdw>
                </a:effectLst>
                <a:latin typeface="Calibri" pitchFamily="32" charset="0"/>
              </a:rPr>
              <a:t>PZPWM – </a:t>
            </a:r>
            <a:r>
              <a:rPr lang="pl-PL" altLang="pl-PL" sz="3200" b="1" dirty="0" smtClean="0">
                <a:solidFill>
                  <a:srgbClr val="006600"/>
                </a:solidFill>
                <a:effectLst>
                  <a:outerShdw blurRad="38100" dist="38100" dir="2700000" algn="tl">
                    <a:srgbClr val="C0C0C0"/>
                  </a:outerShdw>
                </a:effectLst>
                <a:latin typeface="Calibri" pitchFamily="32" charset="0"/>
              </a:rPr>
              <a:t>obszary </a:t>
            </a:r>
            <a:r>
              <a:rPr lang="pl-PL" altLang="pl-PL" sz="3200" b="1" dirty="0">
                <a:solidFill>
                  <a:srgbClr val="006600"/>
                </a:solidFill>
                <a:effectLst>
                  <a:outerShdw blurRad="38100" dist="38100" dir="2700000" algn="tl">
                    <a:srgbClr val="C0C0C0"/>
                  </a:outerShdw>
                </a:effectLst>
                <a:latin typeface="Calibri" pitchFamily="32" charset="0"/>
              </a:rPr>
              <a:t>funkcjonalne </a:t>
            </a:r>
          </a:p>
        </p:txBody>
      </p:sp>
      <p:pic>
        <p:nvPicPr>
          <p:cNvPr id="1229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675" y="6408738"/>
            <a:ext cx="1428750" cy="38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Prostokąt 6"/>
          <p:cNvSpPr/>
          <p:nvPr/>
        </p:nvSpPr>
        <p:spPr>
          <a:xfrm>
            <a:off x="214313" y="1628800"/>
            <a:ext cx="8693368" cy="4093428"/>
          </a:xfrm>
          <a:prstGeom prst="rect">
            <a:avLst/>
          </a:prstGeom>
        </p:spPr>
        <p:txBody>
          <a:bodyPr wrap="square">
            <a:spAutoFit/>
          </a:bodyPr>
          <a:lstStyle/>
          <a:p>
            <a:pPr algn="just"/>
            <a:endParaRPr lang="pl-PL" sz="2000" b="1" dirty="0">
              <a:solidFill>
                <a:srgbClr val="000000"/>
              </a:solidFill>
              <a:latin typeface="Arial" panose="020B0604020202020204" pitchFamily="34" charset="0"/>
              <a:cs typeface="Arial" panose="020B0604020202020204" pitchFamily="34" charset="0"/>
            </a:endParaRPr>
          </a:p>
          <a:p>
            <a:pPr algn="just"/>
            <a:r>
              <a:rPr lang="pl-PL" sz="2000" b="1" dirty="0">
                <a:solidFill>
                  <a:srgbClr val="000000"/>
                </a:solidFill>
                <a:latin typeface="Arial" panose="020B0604020202020204" pitchFamily="34" charset="0"/>
                <a:cs typeface="Arial" panose="020B0604020202020204" pitchFamily="34" charset="0"/>
              </a:rPr>
              <a:t>Art. 49d. ust. 1. </a:t>
            </a:r>
            <a:r>
              <a:rPr lang="pl-PL" sz="2000" dirty="0">
                <a:solidFill>
                  <a:srgbClr val="000000"/>
                </a:solidFill>
                <a:latin typeface="Arial" panose="020B0604020202020204" pitchFamily="34" charset="0"/>
                <a:cs typeface="Arial" panose="020B0604020202020204" pitchFamily="34" charset="0"/>
              </a:rPr>
              <a:t> </a:t>
            </a:r>
          </a:p>
          <a:p>
            <a:pPr algn="just"/>
            <a:endParaRPr lang="pl-PL" sz="2000" dirty="0">
              <a:solidFill>
                <a:srgbClr val="000000"/>
              </a:solidFill>
              <a:latin typeface="Arial" panose="020B0604020202020204" pitchFamily="34" charset="0"/>
              <a:cs typeface="Arial" panose="020B0604020202020204" pitchFamily="34" charset="0"/>
            </a:endParaRPr>
          </a:p>
          <a:p>
            <a:r>
              <a:rPr lang="pl-PL" sz="2000" dirty="0">
                <a:solidFill>
                  <a:srgbClr val="000000"/>
                </a:solidFill>
                <a:latin typeface="Arial" panose="020B0604020202020204" pitchFamily="34" charset="0"/>
                <a:cs typeface="Arial" panose="020B0604020202020204" pitchFamily="34" charset="0"/>
              </a:rPr>
              <a:t>Samorząd województwa określa obszary funkcjonalne o znaczeniu ponadregionalnym i ich granice</a:t>
            </a:r>
          </a:p>
          <a:p>
            <a:endParaRPr lang="pl-PL" sz="2000" b="1" dirty="0">
              <a:solidFill>
                <a:srgbClr val="000000"/>
              </a:solidFill>
              <a:latin typeface="Arial" panose="020B0604020202020204" pitchFamily="34" charset="0"/>
              <a:cs typeface="Arial" panose="020B0604020202020204" pitchFamily="34" charset="0"/>
            </a:endParaRPr>
          </a:p>
          <a:p>
            <a:r>
              <a:rPr lang="pl-PL" sz="2000" b="1" dirty="0">
                <a:solidFill>
                  <a:srgbClr val="000000"/>
                </a:solidFill>
                <a:latin typeface="Arial" panose="020B0604020202020204" pitchFamily="34" charset="0"/>
                <a:cs typeface="Arial" panose="020B0604020202020204" pitchFamily="34" charset="0"/>
              </a:rPr>
              <a:t>Art. 49d. ust. 2.</a:t>
            </a:r>
          </a:p>
          <a:p>
            <a:endParaRPr lang="pl-PL" sz="2000" dirty="0">
              <a:solidFill>
                <a:srgbClr val="000000"/>
              </a:solidFill>
              <a:latin typeface="Arial" panose="020B0604020202020204" pitchFamily="34" charset="0"/>
              <a:cs typeface="Arial" panose="020B0604020202020204" pitchFamily="34" charset="0"/>
            </a:endParaRPr>
          </a:p>
          <a:p>
            <a:r>
              <a:rPr lang="pl-PL" sz="2000" b="1" dirty="0">
                <a:solidFill>
                  <a:srgbClr val="000000"/>
                </a:solidFill>
                <a:latin typeface="Arial" panose="020B0604020202020204" pitchFamily="34" charset="0"/>
                <a:cs typeface="Arial" panose="020B0604020202020204" pitchFamily="34" charset="0"/>
              </a:rPr>
              <a:t>Samorząd województwa </a:t>
            </a:r>
            <a:r>
              <a:rPr lang="pl-PL" sz="2000" dirty="0">
                <a:solidFill>
                  <a:srgbClr val="000000"/>
                </a:solidFill>
                <a:latin typeface="Arial" panose="020B0604020202020204" pitchFamily="34" charset="0"/>
                <a:cs typeface="Arial" panose="020B0604020202020204" pitchFamily="34" charset="0"/>
              </a:rPr>
              <a:t>może, z własnej inicjatywy lub na wniosek samorządu gminnego lub samorządu powiatowego, </a:t>
            </a:r>
            <a:r>
              <a:rPr lang="pl-PL" sz="2000" b="1" dirty="0">
                <a:solidFill>
                  <a:srgbClr val="000000"/>
                </a:solidFill>
                <a:latin typeface="Arial" panose="020B0604020202020204" pitchFamily="34" charset="0"/>
                <a:cs typeface="Arial" panose="020B0604020202020204" pitchFamily="34" charset="0"/>
              </a:rPr>
              <a:t>określić obszary funkcjonalne o znaczeniu regionalnym i ich granice</a:t>
            </a:r>
          </a:p>
          <a:p>
            <a:endParaRPr lang="pl-PL" sz="2000" dirty="0">
              <a:solidFill>
                <a:srgbClr val="000000"/>
              </a:solidFill>
              <a:latin typeface="Arial" panose="020B0604020202020204" pitchFamily="34" charset="0"/>
              <a:cs typeface="Arial" panose="020B0604020202020204" pitchFamily="34" charset="0"/>
            </a:endParaRPr>
          </a:p>
          <a:p>
            <a:endParaRPr lang="pl-PL" sz="2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98864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0" y="101600"/>
            <a:ext cx="9142413" cy="1001713"/>
            <a:chOff x="0" y="64"/>
            <a:chExt cx="5759" cy="631"/>
          </a:xfrm>
        </p:grpSpPr>
        <p:sp>
          <p:nvSpPr>
            <p:cNvPr id="12301" name="Rectangle 2"/>
            <p:cNvSpPr>
              <a:spLocks noChangeArrowheads="1"/>
            </p:cNvSpPr>
            <p:nvPr/>
          </p:nvSpPr>
          <p:spPr bwMode="auto">
            <a:xfrm>
              <a:off x="0" y="540"/>
              <a:ext cx="5759" cy="44"/>
            </a:xfrm>
            <a:prstGeom prst="rect">
              <a:avLst/>
            </a:prstGeom>
            <a:solidFill>
              <a:srgbClr val="B4DE86"/>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pic>
          <p:nvPicPr>
            <p:cNvPr id="123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 y="64"/>
              <a:ext cx="359" cy="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03" name="Rectangle 4"/>
            <p:cNvSpPr>
              <a:spLocks noChangeArrowheads="1"/>
            </p:cNvSpPr>
            <p:nvPr/>
          </p:nvSpPr>
          <p:spPr bwMode="auto">
            <a:xfrm>
              <a:off x="0" y="606"/>
              <a:ext cx="5759" cy="89"/>
            </a:xfrm>
            <a:prstGeom prst="rect">
              <a:avLst/>
            </a:prstGeom>
            <a:solidFill>
              <a:srgbClr val="006C3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grpSp>
      <p:sp>
        <p:nvSpPr>
          <p:cNvPr id="4107" name="Text Box 11"/>
          <p:cNvSpPr txBox="1">
            <a:spLocks noChangeArrowheads="1"/>
          </p:cNvSpPr>
          <p:nvPr/>
        </p:nvSpPr>
        <p:spPr bwMode="auto">
          <a:xfrm>
            <a:off x="995362" y="183447"/>
            <a:ext cx="7993063"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9pPr>
          </a:lstStyle>
          <a:p>
            <a:pPr algn="ctr" defTabSz="449263" fontAlgn="base">
              <a:spcBef>
                <a:spcPct val="0"/>
              </a:spcBef>
              <a:spcAft>
                <a:spcPct val="0"/>
              </a:spcAft>
              <a:buSzPct val="100000"/>
              <a:defRPr/>
            </a:pPr>
            <a:r>
              <a:rPr lang="pl-PL" altLang="pl-PL" sz="3200" b="1" dirty="0">
                <a:solidFill>
                  <a:srgbClr val="006600"/>
                </a:solidFill>
                <a:effectLst>
                  <a:outerShdw blurRad="38100" dist="38100" dir="2700000" algn="tl">
                    <a:srgbClr val="C0C0C0"/>
                  </a:outerShdw>
                </a:effectLst>
                <a:latin typeface="Calibri" pitchFamily="32" charset="0"/>
              </a:rPr>
              <a:t>PZPWM – </a:t>
            </a:r>
            <a:r>
              <a:rPr lang="pl-PL" altLang="pl-PL" sz="3200" b="1" dirty="0" smtClean="0">
                <a:solidFill>
                  <a:srgbClr val="006600"/>
                </a:solidFill>
                <a:effectLst>
                  <a:outerShdw blurRad="38100" dist="38100" dir="2700000" algn="tl">
                    <a:srgbClr val="C0C0C0"/>
                  </a:outerShdw>
                </a:effectLst>
                <a:latin typeface="Calibri" pitchFamily="32" charset="0"/>
              </a:rPr>
              <a:t>obszary </a:t>
            </a:r>
            <a:r>
              <a:rPr lang="pl-PL" altLang="pl-PL" sz="3200" b="1" dirty="0">
                <a:solidFill>
                  <a:srgbClr val="006600"/>
                </a:solidFill>
                <a:effectLst>
                  <a:outerShdw blurRad="38100" dist="38100" dir="2700000" algn="tl">
                    <a:srgbClr val="C0C0C0"/>
                  </a:outerShdw>
                </a:effectLst>
                <a:latin typeface="Calibri" pitchFamily="32" charset="0"/>
              </a:rPr>
              <a:t>funkcjonalne </a:t>
            </a:r>
          </a:p>
        </p:txBody>
      </p:sp>
      <p:pic>
        <p:nvPicPr>
          <p:cNvPr id="1229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675" y="6408738"/>
            <a:ext cx="1428750" cy="38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Prostokąt 6"/>
          <p:cNvSpPr/>
          <p:nvPr/>
        </p:nvSpPr>
        <p:spPr>
          <a:xfrm>
            <a:off x="214313" y="1340768"/>
            <a:ext cx="8693368" cy="5016758"/>
          </a:xfrm>
          <a:prstGeom prst="rect">
            <a:avLst/>
          </a:prstGeom>
        </p:spPr>
        <p:txBody>
          <a:bodyPr wrap="square">
            <a:spAutoFit/>
          </a:bodyPr>
          <a:lstStyle/>
          <a:p>
            <a:pPr lvl="0"/>
            <a:r>
              <a:rPr lang="pl-PL" sz="2000" b="1" dirty="0">
                <a:solidFill>
                  <a:srgbClr val="000000"/>
                </a:solidFill>
                <a:latin typeface="Arial" panose="020B0604020202020204" pitchFamily="34" charset="0"/>
                <a:cs typeface="Arial" panose="020B0604020202020204" pitchFamily="34" charset="0"/>
              </a:rPr>
              <a:t>Art. 49g. ust. 1</a:t>
            </a:r>
          </a:p>
          <a:p>
            <a:pPr lvl="0"/>
            <a:endParaRPr lang="pl-PL" sz="2000" dirty="0">
              <a:solidFill>
                <a:srgbClr val="000000"/>
              </a:solidFill>
              <a:latin typeface="Arial" panose="020B0604020202020204" pitchFamily="34" charset="0"/>
              <a:cs typeface="Arial" panose="020B0604020202020204" pitchFamily="34" charset="0"/>
            </a:endParaRPr>
          </a:p>
          <a:p>
            <a:pPr lvl="0"/>
            <a:r>
              <a:rPr lang="pl-PL" sz="2000" b="1" dirty="0">
                <a:solidFill>
                  <a:srgbClr val="000000"/>
                </a:solidFill>
                <a:latin typeface="Arial" panose="020B0604020202020204" pitchFamily="34" charset="0"/>
                <a:cs typeface="Arial" panose="020B0604020202020204" pitchFamily="34" charset="0"/>
              </a:rPr>
              <a:t>W przypadku utworzenia</a:t>
            </a:r>
            <a:r>
              <a:rPr lang="pl-PL" sz="2000" dirty="0">
                <a:solidFill>
                  <a:srgbClr val="000000"/>
                </a:solidFill>
                <a:latin typeface="Arial" panose="020B0604020202020204" pitchFamily="34" charset="0"/>
                <a:cs typeface="Arial" panose="020B0604020202020204" pitchFamily="34" charset="0"/>
              </a:rPr>
              <a:t>, na całości lub części obszaru objętego miejskim obszarem funkcjonalnym ośrodka wojewódzkiego, </a:t>
            </a:r>
            <a:r>
              <a:rPr lang="pl-PL" sz="2000" b="1" dirty="0">
                <a:solidFill>
                  <a:srgbClr val="000000"/>
                </a:solidFill>
                <a:latin typeface="Arial" panose="020B0604020202020204" pitchFamily="34" charset="0"/>
                <a:cs typeface="Arial" panose="020B0604020202020204" pitchFamily="34" charset="0"/>
              </a:rPr>
              <a:t>związku metropolitalnego</a:t>
            </a:r>
            <a:r>
              <a:rPr lang="pl-PL" sz="2000" dirty="0">
                <a:solidFill>
                  <a:srgbClr val="000000"/>
                </a:solidFill>
                <a:latin typeface="Arial" panose="020B0604020202020204" pitchFamily="34" charset="0"/>
                <a:cs typeface="Arial" panose="020B0604020202020204" pitchFamily="34" charset="0"/>
              </a:rPr>
              <a:t>, samorząd województwa niezwłocznie </a:t>
            </a:r>
            <a:r>
              <a:rPr lang="pl-PL" sz="2000" b="1" dirty="0">
                <a:solidFill>
                  <a:srgbClr val="000000"/>
                </a:solidFill>
                <a:latin typeface="Arial" panose="020B0604020202020204" pitchFamily="34" charset="0"/>
                <a:cs typeface="Arial" panose="020B0604020202020204" pitchFamily="34" charset="0"/>
              </a:rPr>
              <a:t>uchyla</a:t>
            </a:r>
            <a:r>
              <a:rPr lang="pl-PL" sz="2000" dirty="0">
                <a:solidFill>
                  <a:srgbClr val="000000"/>
                </a:solidFill>
                <a:latin typeface="Arial" panose="020B0604020202020204" pitchFamily="34" charset="0"/>
                <a:cs typeface="Arial" panose="020B0604020202020204" pitchFamily="34" charset="0"/>
              </a:rPr>
              <a:t> określenie tego obszaru, uchylając jednocześnie </a:t>
            </a:r>
            <a:r>
              <a:rPr lang="pl-PL" sz="2000" b="1" dirty="0">
                <a:solidFill>
                  <a:srgbClr val="000000"/>
                </a:solidFill>
                <a:latin typeface="Arial" panose="020B0604020202020204" pitchFamily="34" charset="0"/>
                <a:cs typeface="Arial" panose="020B0604020202020204" pitchFamily="34" charset="0"/>
              </a:rPr>
              <a:t>plan zagospodarowania przestrzennego miejskiego obszaru funkcjonalnego ośrodka </a:t>
            </a:r>
            <a:r>
              <a:rPr lang="pl-PL" sz="2000" b="1" dirty="0" smtClean="0">
                <a:solidFill>
                  <a:srgbClr val="000000"/>
                </a:solidFill>
                <a:latin typeface="Arial" panose="020B0604020202020204" pitchFamily="34" charset="0"/>
                <a:cs typeface="Arial" panose="020B0604020202020204" pitchFamily="34" charset="0"/>
              </a:rPr>
              <a:t>wojewódzkiego  </a:t>
            </a:r>
            <a:r>
              <a:rPr lang="pl-PL" sz="2000" dirty="0" smtClean="0">
                <a:solidFill>
                  <a:srgbClr val="000000"/>
                </a:solidFill>
                <a:latin typeface="Arial" panose="020B0604020202020204" pitchFamily="34" charset="0"/>
                <a:cs typeface="Arial" panose="020B0604020202020204" pitchFamily="34" charset="0"/>
              </a:rPr>
              <a:t>(…) </a:t>
            </a:r>
            <a:endParaRPr lang="pl-PL" sz="2000" dirty="0">
              <a:solidFill>
                <a:srgbClr val="000000"/>
              </a:solidFill>
              <a:latin typeface="Arial" panose="020B0604020202020204" pitchFamily="34" charset="0"/>
              <a:cs typeface="Arial" panose="020B0604020202020204" pitchFamily="34" charset="0"/>
            </a:endParaRPr>
          </a:p>
          <a:p>
            <a:endParaRPr lang="pl-PL" sz="2000" dirty="0">
              <a:solidFill>
                <a:srgbClr val="000000"/>
              </a:solidFill>
              <a:latin typeface="Arial" panose="020B0604020202020204" pitchFamily="34" charset="0"/>
              <a:cs typeface="Arial" panose="020B0604020202020204" pitchFamily="34" charset="0"/>
            </a:endParaRPr>
          </a:p>
          <a:p>
            <a:r>
              <a:rPr lang="pl-PL" sz="2000" b="1" dirty="0">
                <a:solidFill>
                  <a:srgbClr val="000000"/>
                </a:solidFill>
                <a:latin typeface="Arial" panose="020B0604020202020204" pitchFamily="34" charset="0"/>
                <a:cs typeface="Arial" panose="020B0604020202020204" pitchFamily="34" charset="0"/>
              </a:rPr>
              <a:t>Art. 49g. ust. 2</a:t>
            </a:r>
          </a:p>
          <a:p>
            <a:endParaRPr lang="pl-PL" sz="2000" b="1" dirty="0">
              <a:solidFill>
                <a:srgbClr val="000000"/>
              </a:solidFill>
              <a:latin typeface="Arial" panose="020B0604020202020204" pitchFamily="34" charset="0"/>
              <a:cs typeface="Arial" panose="020B0604020202020204" pitchFamily="34" charset="0"/>
            </a:endParaRPr>
          </a:p>
          <a:p>
            <a:r>
              <a:rPr lang="pl-PL" sz="2000" dirty="0">
                <a:solidFill>
                  <a:srgbClr val="000000"/>
                </a:solidFill>
                <a:latin typeface="Arial" panose="020B0604020202020204" pitchFamily="34" charset="0"/>
                <a:cs typeface="Arial" panose="020B0604020202020204" pitchFamily="34" charset="0"/>
              </a:rPr>
              <a:t>W przypadku, o którym mowa w ust. 1, w planie zagospodarowania przestrzennego województwa określa się granice obszaru związku metropolitalnego</a:t>
            </a:r>
          </a:p>
          <a:p>
            <a:endParaRPr lang="pl-PL" sz="2000" dirty="0">
              <a:solidFill>
                <a:srgbClr val="000000"/>
              </a:solidFill>
              <a:latin typeface="Arial" panose="020B0604020202020204" pitchFamily="34" charset="0"/>
              <a:cs typeface="Arial" panose="020B0604020202020204" pitchFamily="34" charset="0"/>
            </a:endParaRPr>
          </a:p>
          <a:p>
            <a:endParaRPr lang="pl-PL" sz="2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78112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daty 1">
            <a:extLst>
              <a:ext uri="{FF2B5EF4-FFF2-40B4-BE49-F238E27FC236}">
                <a16:creationId xmlns="" xmlns:a16="http://schemas.microsoft.com/office/drawing/2014/main" id="{46228BCE-E3C9-49FB-AC22-B247AE29FA0B}"/>
              </a:ext>
            </a:extLst>
          </p:cNvPr>
          <p:cNvSpPr>
            <a:spLocks noGrp="1"/>
          </p:cNvSpPr>
          <p:nvPr>
            <p:ph type="dt" idx="10"/>
          </p:nvPr>
        </p:nvSpPr>
        <p:spPr/>
        <p:txBody>
          <a:bodyPr/>
          <a:lstStyle/>
          <a:p>
            <a:pPr>
              <a:defRPr/>
            </a:pPr>
            <a:r>
              <a:rPr lang="pl-PL" altLang="pl-PL"/>
              <a:t>8.05.14</a:t>
            </a:r>
          </a:p>
        </p:txBody>
      </p:sp>
      <p:pic>
        <p:nvPicPr>
          <p:cNvPr id="6" name="Obraz 5">
            <a:extLst>
              <a:ext uri="{FF2B5EF4-FFF2-40B4-BE49-F238E27FC236}">
                <a16:creationId xmlns="" xmlns:a16="http://schemas.microsoft.com/office/drawing/2014/main" id="{B9EE4A58-4A96-472E-B824-C5799040360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6901"/>
          <a:stretch/>
        </p:blipFill>
        <p:spPr>
          <a:xfrm>
            <a:off x="0" y="0"/>
            <a:ext cx="6660232" cy="6875754"/>
          </a:xfrm>
          <a:prstGeom prst="rect">
            <a:avLst/>
          </a:prstGeom>
        </p:spPr>
      </p:pic>
      <p:pic>
        <p:nvPicPr>
          <p:cNvPr id="7" name="Obraz 6">
            <a:extLst>
              <a:ext uri="{FF2B5EF4-FFF2-40B4-BE49-F238E27FC236}">
                <a16:creationId xmlns="" xmlns:a16="http://schemas.microsoft.com/office/drawing/2014/main" id="{DEA82DA0-B86F-4AE9-A292-D69200C33E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966" t="90336" r="47950" b="2009"/>
          <a:stretch/>
        </p:blipFill>
        <p:spPr>
          <a:xfrm>
            <a:off x="5940152" y="4941168"/>
            <a:ext cx="2736304" cy="720080"/>
          </a:xfrm>
          <a:prstGeom prst="rect">
            <a:avLst/>
          </a:prstGeom>
        </p:spPr>
      </p:pic>
      <p:pic>
        <p:nvPicPr>
          <p:cNvPr id="8" name="Obraz 7">
            <a:extLst>
              <a:ext uri="{FF2B5EF4-FFF2-40B4-BE49-F238E27FC236}">
                <a16:creationId xmlns="" xmlns:a16="http://schemas.microsoft.com/office/drawing/2014/main" id="{7BF357E1-E116-496F-8816-7BDC1388B1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66" t="78852" r="47950" b="10430"/>
          <a:stretch/>
        </p:blipFill>
        <p:spPr>
          <a:xfrm>
            <a:off x="5940152" y="326400"/>
            <a:ext cx="3089378" cy="1138192"/>
          </a:xfrm>
          <a:prstGeom prst="rect">
            <a:avLst/>
          </a:prstGeom>
        </p:spPr>
      </p:pic>
      <p:pic>
        <p:nvPicPr>
          <p:cNvPr id="9" name="Obraz 8">
            <a:extLst>
              <a:ext uri="{FF2B5EF4-FFF2-40B4-BE49-F238E27FC236}">
                <a16:creationId xmlns="" xmlns:a16="http://schemas.microsoft.com/office/drawing/2014/main" id="{94F45A91-D51E-4EA8-89E7-28C821A214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457" t="78852" r="9027" b="11196"/>
          <a:stretch/>
        </p:blipFill>
        <p:spPr>
          <a:xfrm>
            <a:off x="5898982" y="1544280"/>
            <a:ext cx="2520280" cy="1056893"/>
          </a:xfrm>
          <a:prstGeom prst="rect">
            <a:avLst/>
          </a:prstGeom>
        </p:spPr>
      </p:pic>
    </p:spTree>
    <p:extLst>
      <p:ext uri="{BB962C8B-B14F-4D97-AF65-F5344CB8AC3E}">
        <p14:creationId xmlns:p14="http://schemas.microsoft.com/office/powerpoint/2010/main" val="15451869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1"/>
          <p:cNvGrpSpPr>
            <a:grpSpLocks/>
          </p:cNvGrpSpPr>
          <p:nvPr/>
        </p:nvGrpSpPr>
        <p:grpSpPr bwMode="auto">
          <a:xfrm>
            <a:off x="0" y="101600"/>
            <a:ext cx="9142413" cy="931069"/>
            <a:chOff x="0" y="64"/>
            <a:chExt cx="5759" cy="631"/>
          </a:xfrm>
        </p:grpSpPr>
        <p:sp>
          <p:nvSpPr>
            <p:cNvPr id="12301" name="Rectangle 2"/>
            <p:cNvSpPr>
              <a:spLocks noChangeArrowheads="1"/>
            </p:cNvSpPr>
            <p:nvPr/>
          </p:nvSpPr>
          <p:spPr bwMode="auto">
            <a:xfrm>
              <a:off x="0" y="540"/>
              <a:ext cx="5759" cy="44"/>
            </a:xfrm>
            <a:prstGeom prst="rect">
              <a:avLst/>
            </a:prstGeom>
            <a:solidFill>
              <a:srgbClr val="B4DE86"/>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pic>
          <p:nvPicPr>
            <p:cNvPr id="123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 y="64"/>
              <a:ext cx="359" cy="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03" name="Rectangle 4"/>
            <p:cNvSpPr>
              <a:spLocks noChangeArrowheads="1"/>
            </p:cNvSpPr>
            <p:nvPr/>
          </p:nvSpPr>
          <p:spPr bwMode="auto">
            <a:xfrm>
              <a:off x="0" y="606"/>
              <a:ext cx="5759" cy="89"/>
            </a:xfrm>
            <a:prstGeom prst="rect">
              <a:avLst/>
            </a:prstGeom>
            <a:solidFill>
              <a:srgbClr val="006C3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grpSp>
      <p:sp>
        <p:nvSpPr>
          <p:cNvPr id="4107" name="Text Box 11"/>
          <p:cNvSpPr txBox="1">
            <a:spLocks noChangeArrowheads="1"/>
          </p:cNvSpPr>
          <p:nvPr/>
        </p:nvSpPr>
        <p:spPr bwMode="auto">
          <a:xfrm>
            <a:off x="0" y="177272"/>
            <a:ext cx="8988425"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9pPr>
          </a:lstStyle>
          <a:p>
            <a:pPr algn="ctr" defTabSz="449263" fontAlgn="base">
              <a:spcBef>
                <a:spcPct val="0"/>
              </a:spcBef>
              <a:spcAft>
                <a:spcPct val="0"/>
              </a:spcAft>
              <a:buSzPct val="100000"/>
              <a:defRPr/>
            </a:pPr>
            <a:r>
              <a:rPr lang="pl-PL" altLang="pl-PL" sz="3200" b="1" dirty="0">
                <a:solidFill>
                  <a:srgbClr val="006600"/>
                </a:solidFill>
                <a:effectLst>
                  <a:outerShdw blurRad="38100" dist="38100" dir="2700000" algn="tl">
                    <a:srgbClr val="C0C0C0"/>
                  </a:outerShdw>
                </a:effectLst>
                <a:latin typeface="Calibri" pitchFamily="32" charset="0"/>
              </a:rPr>
              <a:t>PZPWM </a:t>
            </a:r>
            <a:r>
              <a:rPr lang="pl-PL" altLang="pl-PL" sz="3200" b="1" dirty="0">
                <a:solidFill>
                  <a:srgbClr val="006600"/>
                </a:solidFill>
                <a:effectLst>
                  <a:outerShdw blurRad="38100" dist="38100" dir="2700000" algn="tl">
                    <a:srgbClr val="C0C0C0"/>
                  </a:outerShdw>
                </a:effectLst>
                <a:latin typeface="Calibri" pitchFamily="32" charset="0"/>
                <a:ea typeface="SimSun"/>
              </a:rPr>
              <a:t>– </a:t>
            </a:r>
            <a:r>
              <a:rPr lang="pl-PL" altLang="pl-PL" sz="3200" b="1" dirty="0">
                <a:solidFill>
                  <a:srgbClr val="006600"/>
                </a:solidFill>
                <a:effectLst>
                  <a:outerShdw blurRad="38100" dist="38100" dir="2700000" algn="tl">
                    <a:srgbClr val="C0C0C0"/>
                  </a:outerShdw>
                </a:effectLst>
                <a:latin typeface="Calibri" pitchFamily="32" charset="0"/>
              </a:rPr>
              <a:t>zakończone prace</a:t>
            </a:r>
          </a:p>
        </p:txBody>
      </p:sp>
      <p:pic>
        <p:nvPicPr>
          <p:cNvPr id="1229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675" y="6408738"/>
            <a:ext cx="1428750" cy="38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Prostokąt 2"/>
          <p:cNvSpPr/>
          <p:nvPr/>
        </p:nvSpPr>
        <p:spPr>
          <a:xfrm>
            <a:off x="127965" y="1772816"/>
            <a:ext cx="8732493" cy="3385542"/>
          </a:xfrm>
          <a:prstGeom prst="rect">
            <a:avLst/>
          </a:prstGeom>
          <a:ln>
            <a:solidFill>
              <a:schemeClr val="bg1"/>
            </a:solidFill>
          </a:ln>
        </p:spPr>
        <p:txBody>
          <a:bodyPr wrap="square">
            <a:spAutoFit/>
          </a:bodyPr>
          <a:lstStyle/>
          <a:p>
            <a:pPr marL="342900" indent="-342900">
              <a:lnSpc>
                <a:spcPct val="115000"/>
              </a:lnSpc>
              <a:spcAft>
                <a:spcPts val="600"/>
              </a:spcAft>
              <a:buClr>
                <a:srgbClr val="00B050"/>
              </a:buClr>
              <a:buFont typeface="Wingdings" pitchFamily="2" charset="2"/>
              <a:buChar char="Ø"/>
            </a:pPr>
            <a:r>
              <a:rPr lang="pl-PL" sz="2000" dirty="0">
                <a:solidFill>
                  <a:srgbClr val="000000"/>
                </a:solidFill>
                <a:latin typeface="Arial" panose="020B0604020202020204" pitchFamily="34" charset="0"/>
                <a:ea typeface="Calibri"/>
                <a:cs typeface="Arial" panose="020B0604020202020204" pitchFamily="34" charset="0"/>
              </a:rPr>
              <a:t>Sporządzenie Okresowej oceny PZPWM</a:t>
            </a:r>
          </a:p>
          <a:p>
            <a:pPr marL="342900" indent="-342900">
              <a:lnSpc>
                <a:spcPct val="115000"/>
              </a:lnSpc>
              <a:spcAft>
                <a:spcPts val="600"/>
              </a:spcAft>
              <a:buClr>
                <a:srgbClr val="00B050"/>
              </a:buClr>
              <a:buFont typeface="Wingdings" pitchFamily="2" charset="2"/>
              <a:buChar char="Ø"/>
            </a:pPr>
            <a:r>
              <a:rPr lang="pl-PL" sz="2000" dirty="0" smtClean="0">
                <a:solidFill>
                  <a:srgbClr val="000000"/>
                </a:solidFill>
                <a:latin typeface="Arial" panose="020B0604020202020204" pitchFamily="34" charset="0"/>
                <a:ea typeface="Calibri"/>
                <a:cs typeface="Arial" panose="020B0604020202020204" pitchFamily="34" charset="0"/>
              </a:rPr>
              <a:t>Opracowanie </a:t>
            </a:r>
            <a:r>
              <a:rPr lang="pl-PL" sz="2000" dirty="0">
                <a:solidFill>
                  <a:srgbClr val="000000"/>
                </a:solidFill>
                <a:latin typeface="Arial" panose="020B0604020202020204" pitchFamily="34" charset="0"/>
                <a:ea typeface="Calibri"/>
                <a:cs typeface="Arial" panose="020B0604020202020204" pitchFamily="34" charset="0"/>
              </a:rPr>
              <a:t>założeń organizacyjno-prawnych zmiany PZPWM</a:t>
            </a:r>
          </a:p>
          <a:p>
            <a:pPr marL="342900" indent="-342900">
              <a:lnSpc>
                <a:spcPct val="115000"/>
              </a:lnSpc>
              <a:spcAft>
                <a:spcPts val="600"/>
              </a:spcAft>
              <a:buClr>
                <a:srgbClr val="00B050"/>
              </a:buClr>
              <a:buFont typeface="Wingdings" pitchFamily="2" charset="2"/>
              <a:buChar char="Ø"/>
            </a:pPr>
            <a:r>
              <a:rPr lang="pl-PL" sz="2000" dirty="0">
                <a:solidFill>
                  <a:srgbClr val="000000"/>
                </a:solidFill>
                <a:latin typeface="Arial" panose="020B0604020202020204" pitchFamily="34" charset="0"/>
                <a:ea typeface="Calibri"/>
                <a:cs typeface="Arial" panose="020B0604020202020204" pitchFamily="34" charset="0"/>
              </a:rPr>
              <a:t>Ogłoszenie i zawiadomienie o przystąpieniu do zmiany PZPWM</a:t>
            </a:r>
          </a:p>
          <a:p>
            <a:pPr marL="342900" indent="-342900">
              <a:lnSpc>
                <a:spcPct val="115000"/>
              </a:lnSpc>
              <a:spcAft>
                <a:spcPts val="600"/>
              </a:spcAft>
              <a:buClr>
                <a:srgbClr val="00B050"/>
              </a:buClr>
              <a:buFont typeface="Wingdings" pitchFamily="2" charset="2"/>
              <a:buChar char="Ø"/>
            </a:pPr>
            <a:r>
              <a:rPr lang="pl-PL" sz="2000" dirty="0" smtClean="0">
                <a:solidFill>
                  <a:srgbClr val="000000"/>
                </a:solidFill>
                <a:latin typeface="Arial" panose="020B0604020202020204" pitchFamily="34" charset="0"/>
                <a:ea typeface="Calibri"/>
                <a:cs typeface="Arial" panose="020B0604020202020204" pitchFamily="34" charset="0"/>
              </a:rPr>
              <a:t>Rozpatrzenie </a:t>
            </a:r>
            <a:r>
              <a:rPr lang="pl-PL" sz="2000" dirty="0">
                <a:solidFill>
                  <a:srgbClr val="000000"/>
                </a:solidFill>
                <a:latin typeface="Arial" panose="020B0604020202020204" pitchFamily="34" charset="0"/>
                <a:ea typeface="Calibri"/>
                <a:cs typeface="Arial" panose="020B0604020202020204" pitchFamily="34" charset="0"/>
              </a:rPr>
              <a:t>wniosków do zmiany PZPWM</a:t>
            </a:r>
            <a:r>
              <a:rPr lang="pl-PL" sz="2000" dirty="0">
                <a:solidFill>
                  <a:srgbClr val="FF0000"/>
                </a:solidFill>
                <a:latin typeface="Arial" panose="020B0604020202020204" pitchFamily="34" charset="0"/>
                <a:ea typeface="Calibri"/>
                <a:cs typeface="Arial" panose="020B0604020202020204" pitchFamily="34" charset="0"/>
              </a:rPr>
              <a:t> </a:t>
            </a:r>
          </a:p>
          <a:p>
            <a:pPr marL="342900" indent="-342900">
              <a:lnSpc>
                <a:spcPct val="115000"/>
              </a:lnSpc>
              <a:spcAft>
                <a:spcPts val="600"/>
              </a:spcAft>
              <a:buClr>
                <a:srgbClr val="00B050"/>
              </a:buClr>
              <a:buFont typeface="Wingdings" pitchFamily="2" charset="2"/>
              <a:buChar char="Ø"/>
            </a:pPr>
            <a:r>
              <a:rPr lang="pl-PL" sz="2000" dirty="0">
                <a:solidFill>
                  <a:srgbClr val="000000"/>
                </a:solidFill>
                <a:latin typeface="Arial" panose="020B0604020202020204" pitchFamily="34" charset="0"/>
                <a:ea typeface="Times New Roman"/>
                <a:cs typeface="Arial" panose="020B0604020202020204" pitchFamily="34" charset="0"/>
              </a:rPr>
              <a:t>Opracowanie </a:t>
            </a:r>
            <a:r>
              <a:rPr lang="pl-PL" sz="2000" dirty="0" err="1">
                <a:solidFill>
                  <a:srgbClr val="000000"/>
                </a:solidFill>
                <a:latin typeface="Arial" panose="020B0604020202020204" pitchFamily="34" charset="0"/>
                <a:ea typeface="Times New Roman"/>
                <a:cs typeface="Arial" panose="020B0604020202020204" pitchFamily="34" charset="0"/>
              </a:rPr>
              <a:t>ekofizjograficzne</a:t>
            </a:r>
            <a:r>
              <a:rPr lang="pl-PL" sz="2000" dirty="0">
                <a:solidFill>
                  <a:srgbClr val="000000"/>
                </a:solidFill>
                <a:latin typeface="Arial" panose="020B0604020202020204" pitchFamily="34" charset="0"/>
                <a:ea typeface="Times New Roman"/>
                <a:cs typeface="Arial" panose="020B0604020202020204" pitchFamily="34" charset="0"/>
              </a:rPr>
              <a:t> dla obszaru województwa</a:t>
            </a:r>
            <a:endParaRPr lang="pl-PL" sz="2000" dirty="0">
              <a:latin typeface="Arial"/>
              <a:ea typeface="Calibri"/>
              <a:cs typeface="Times New Roman"/>
            </a:endParaRPr>
          </a:p>
          <a:p>
            <a:pPr marL="342900" indent="-342900">
              <a:lnSpc>
                <a:spcPct val="115000"/>
              </a:lnSpc>
              <a:spcAft>
                <a:spcPts val="600"/>
              </a:spcAft>
              <a:buClr>
                <a:srgbClr val="00B050"/>
              </a:buClr>
              <a:buFont typeface="Wingdings" pitchFamily="2" charset="2"/>
              <a:buChar char="Ø"/>
            </a:pPr>
            <a:r>
              <a:rPr lang="pl-PL" sz="2000" dirty="0">
                <a:latin typeface="Arial"/>
                <a:ea typeface="Calibri"/>
                <a:cs typeface="Times New Roman"/>
              </a:rPr>
              <a:t>Opracowanie wstępnej wersji projektu zmiany PZPWM wraz z prognozą oddziaływania na środowisko</a:t>
            </a:r>
          </a:p>
          <a:p>
            <a:pPr marL="342900" indent="-342900">
              <a:lnSpc>
                <a:spcPct val="115000"/>
              </a:lnSpc>
              <a:spcAft>
                <a:spcPts val="600"/>
              </a:spcAft>
              <a:buFont typeface="Arial" pitchFamily="34" charset="0"/>
              <a:buChar char="•"/>
            </a:pPr>
            <a:endParaRPr lang="pl-PL" sz="2000" dirty="0">
              <a:solidFill>
                <a:srgbClr val="FF0000"/>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34887712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1"/>
          <p:cNvGrpSpPr>
            <a:grpSpLocks/>
          </p:cNvGrpSpPr>
          <p:nvPr/>
        </p:nvGrpSpPr>
        <p:grpSpPr bwMode="auto">
          <a:xfrm>
            <a:off x="0" y="101600"/>
            <a:ext cx="9142413" cy="1001713"/>
            <a:chOff x="0" y="64"/>
            <a:chExt cx="5759" cy="631"/>
          </a:xfrm>
        </p:grpSpPr>
        <p:sp>
          <p:nvSpPr>
            <p:cNvPr id="12301" name="Rectangle 2"/>
            <p:cNvSpPr>
              <a:spLocks noChangeArrowheads="1"/>
            </p:cNvSpPr>
            <p:nvPr/>
          </p:nvSpPr>
          <p:spPr bwMode="auto">
            <a:xfrm>
              <a:off x="0" y="540"/>
              <a:ext cx="5759" cy="44"/>
            </a:xfrm>
            <a:prstGeom prst="rect">
              <a:avLst/>
            </a:prstGeom>
            <a:solidFill>
              <a:srgbClr val="B4DE86"/>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pic>
          <p:nvPicPr>
            <p:cNvPr id="123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 y="64"/>
              <a:ext cx="359" cy="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03" name="Rectangle 4"/>
            <p:cNvSpPr>
              <a:spLocks noChangeArrowheads="1"/>
            </p:cNvSpPr>
            <p:nvPr/>
          </p:nvSpPr>
          <p:spPr bwMode="auto">
            <a:xfrm>
              <a:off x="0" y="606"/>
              <a:ext cx="5759" cy="89"/>
            </a:xfrm>
            <a:prstGeom prst="rect">
              <a:avLst/>
            </a:prstGeom>
            <a:solidFill>
              <a:srgbClr val="006C3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grpSp>
      <p:sp>
        <p:nvSpPr>
          <p:cNvPr id="4107" name="Text Box 11"/>
          <p:cNvSpPr txBox="1">
            <a:spLocks noChangeArrowheads="1"/>
          </p:cNvSpPr>
          <p:nvPr/>
        </p:nvSpPr>
        <p:spPr bwMode="auto">
          <a:xfrm>
            <a:off x="44347" y="170281"/>
            <a:ext cx="8944078"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9pPr>
          </a:lstStyle>
          <a:p>
            <a:pPr algn="ctr" defTabSz="449263" fontAlgn="base">
              <a:spcBef>
                <a:spcPct val="0"/>
              </a:spcBef>
              <a:spcAft>
                <a:spcPct val="0"/>
              </a:spcAft>
              <a:buSzPct val="100000"/>
              <a:defRPr/>
            </a:pPr>
            <a:r>
              <a:rPr lang="pl-PL" altLang="pl-PL" sz="3200" b="1" dirty="0">
                <a:solidFill>
                  <a:srgbClr val="006600"/>
                </a:solidFill>
                <a:effectLst>
                  <a:outerShdw blurRad="38100" dist="38100" dir="2700000" algn="tl">
                    <a:srgbClr val="C0C0C0"/>
                  </a:outerShdw>
                </a:effectLst>
                <a:latin typeface="Calibri" pitchFamily="32" charset="0"/>
              </a:rPr>
              <a:t>Konsultacje społeczne zmiany PZPWM </a:t>
            </a:r>
          </a:p>
        </p:txBody>
      </p:sp>
      <p:pic>
        <p:nvPicPr>
          <p:cNvPr id="1229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675" y="6408738"/>
            <a:ext cx="1428750" cy="38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5" name="pole tekstowe 2"/>
          <p:cNvSpPr txBox="1">
            <a:spLocks noChangeArrowheads="1"/>
          </p:cNvSpPr>
          <p:nvPr/>
        </p:nvSpPr>
        <p:spPr bwMode="auto">
          <a:xfrm>
            <a:off x="71518" y="1484784"/>
            <a:ext cx="6048672"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49263" fontAlgn="base">
              <a:spcBef>
                <a:spcPct val="0"/>
              </a:spcBef>
              <a:spcAft>
                <a:spcPct val="0"/>
              </a:spcAft>
              <a:buClr>
                <a:srgbClr val="000000"/>
              </a:buClr>
              <a:buSzPct val="100000"/>
              <a:buFont typeface="Times New Roman" pitchFamily="16" charset="0"/>
              <a:buNone/>
            </a:pPr>
            <a:r>
              <a:rPr lang="pl-PL" altLang="pl-PL" sz="1600" b="1" dirty="0">
                <a:solidFill>
                  <a:srgbClr val="000000"/>
                </a:solidFill>
                <a:latin typeface="Arial" charset="0"/>
              </a:rPr>
              <a:t>Obwieszczenie Marszałka Województwa Mazowieckiego</a:t>
            </a:r>
          </a:p>
          <a:p>
            <a:pPr algn="just" defTabSz="449263" fontAlgn="base">
              <a:spcBef>
                <a:spcPct val="0"/>
              </a:spcBef>
              <a:spcAft>
                <a:spcPct val="0"/>
              </a:spcAft>
              <a:buClr>
                <a:srgbClr val="000000"/>
              </a:buClr>
              <a:buSzPct val="100000"/>
              <a:buFont typeface="Times New Roman" pitchFamily="16" charset="0"/>
              <a:buNone/>
            </a:pPr>
            <a:r>
              <a:rPr lang="pl-PL" altLang="pl-PL" sz="1600" dirty="0">
                <a:solidFill>
                  <a:srgbClr val="000000"/>
                </a:solidFill>
                <a:latin typeface="Arial" charset="0"/>
              </a:rPr>
              <a:t>z dnia 23 stycznia 2017 r. o podjęciu uchwały w sprawie </a:t>
            </a:r>
            <a:r>
              <a:rPr lang="pl-PL" altLang="pl-PL" sz="1600" b="1" dirty="0">
                <a:solidFill>
                  <a:srgbClr val="000000"/>
                </a:solidFill>
                <a:latin typeface="Arial" charset="0"/>
              </a:rPr>
              <a:t>przystąpienia do sporządzenia zmiany Planu Zagospodarowania Przestrzennego Województwa Mazowieckiego</a:t>
            </a:r>
          </a:p>
          <a:p>
            <a:pPr defTabSz="449263" fontAlgn="base">
              <a:spcBef>
                <a:spcPct val="0"/>
              </a:spcBef>
              <a:spcAft>
                <a:spcPct val="0"/>
              </a:spcAft>
              <a:buClr>
                <a:srgbClr val="000000"/>
              </a:buClr>
              <a:buSzPct val="100000"/>
              <a:buFont typeface="Times New Roman" pitchFamily="16" charset="0"/>
              <a:buNone/>
            </a:pPr>
            <a:endParaRPr lang="pl-PL" altLang="pl-PL" dirty="0">
              <a:solidFill>
                <a:srgbClr val="000000"/>
              </a:solidFill>
              <a:latin typeface="Arial" charset="0"/>
            </a:endParaRPr>
          </a:p>
          <a:p>
            <a:pPr defTabSz="449263" fontAlgn="base">
              <a:spcBef>
                <a:spcPct val="0"/>
              </a:spcBef>
              <a:spcAft>
                <a:spcPct val="0"/>
              </a:spcAft>
              <a:buClr>
                <a:srgbClr val="000000"/>
              </a:buClr>
              <a:buSzPct val="100000"/>
              <a:buFont typeface="Times New Roman" pitchFamily="16" charset="0"/>
              <a:buNone/>
            </a:pPr>
            <a:r>
              <a:rPr lang="pl-PL" altLang="pl-PL" sz="1600" b="1" dirty="0">
                <a:solidFill>
                  <a:srgbClr val="000000"/>
                </a:solidFill>
                <a:latin typeface="Arial" charset="0"/>
              </a:rPr>
              <a:t>Określono formę, miejsce i termin </a:t>
            </a:r>
            <a:r>
              <a:rPr lang="pl-PL" altLang="pl-PL" sz="1600" dirty="0">
                <a:solidFill>
                  <a:srgbClr val="000000"/>
                </a:solidFill>
                <a:latin typeface="Arial" charset="0"/>
              </a:rPr>
              <a:t>do 31 lipca 2017 r.</a:t>
            </a:r>
            <a:r>
              <a:rPr lang="pl-PL" altLang="pl-PL" sz="1600" b="1" dirty="0">
                <a:solidFill>
                  <a:srgbClr val="000000"/>
                </a:solidFill>
                <a:latin typeface="Arial" charset="0"/>
              </a:rPr>
              <a:t> składania wniosków dotyczących Planu</a:t>
            </a:r>
            <a:r>
              <a:rPr lang="pl-PL" altLang="pl-PL" sz="1600" dirty="0">
                <a:solidFill>
                  <a:srgbClr val="000000"/>
                </a:solidFill>
                <a:latin typeface="Arial" charset="0"/>
              </a:rPr>
              <a:t>  </a:t>
            </a:r>
          </a:p>
          <a:p>
            <a:pPr defTabSz="449263" fontAlgn="base">
              <a:spcBef>
                <a:spcPct val="0"/>
              </a:spcBef>
              <a:spcAft>
                <a:spcPct val="0"/>
              </a:spcAft>
              <a:buClr>
                <a:srgbClr val="000000"/>
              </a:buClr>
              <a:buSzPct val="100000"/>
              <a:buFont typeface="Times New Roman" pitchFamily="16" charset="0"/>
              <a:buNone/>
            </a:pPr>
            <a:endParaRPr lang="pl-PL" altLang="pl-PL" sz="1600" dirty="0">
              <a:solidFill>
                <a:srgbClr val="000000"/>
              </a:solidFill>
              <a:latin typeface="Arial" charset="0"/>
            </a:endParaRPr>
          </a:p>
          <a:p>
            <a:pPr defTabSz="449263" fontAlgn="base">
              <a:spcBef>
                <a:spcPct val="0"/>
              </a:spcBef>
              <a:spcAft>
                <a:spcPct val="0"/>
              </a:spcAft>
              <a:buClr>
                <a:srgbClr val="000000"/>
              </a:buClr>
              <a:buSzPct val="100000"/>
              <a:buFont typeface="Times New Roman" pitchFamily="16" charset="0"/>
              <a:buNone/>
            </a:pPr>
            <a:r>
              <a:rPr lang="pl-PL" altLang="pl-PL" sz="1600" b="1" dirty="0">
                <a:solidFill>
                  <a:srgbClr val="000000"/>
                </a:solidFill>
                <a:latin typeface="Arial" charset="0"/>
              </a:rPr>
              <a:t>Prasa ogólnopolska </a:t>
            </a:r>
          </a:p>
          <a:p>
            <a:pPr defTabSz="449263" fontAlgn="base">
              <a:spcBef>
                <a:spcPct val="0"/>
              </a:spcBef>
              <a:spcAft>
                <a:spcPct val="0"/>
              </a:spcAft>
              <a:buClr>
                <a:srgbClr val="000000"/>
              </a:buClr>
              <a:buSzPct val="100000"/>
              <a:buFont typeface="Times New Roman" pitchFamily="16" charset="0"/>
              <a:buNone/>
            </a:pPr>
            <a:r>
              <a:rPr lang="pl-PL" altLang="pl-PL" sz="1600" dirty="0">
                <a:solidFill>
                  <a:srgbClr val="000000"/>
                </a:solidFill>
                <a:latin typeface="Arial" charset="0"/>
              </a:rPr>
              <a:t>Ogłoszenie w gazecie „Rzeczpospolita” 30 stycznia 2017 r. </a:t>
            </a:r>
          </a:p>
          <a:p>
            <a:pPr defTabSz="449263" fontAlgn="base">
              <a:spcBef>
                <a:spcPct val="0"/>
              </a:spcBef>
              <a:spcAft>
                <a:spcPct val="0"/>
              </a:spcAft>
              <a:buClr>
                <a:srgbClr val="000000"/>
              </a:buClr>
              <a:buSzPct val="100000"/>
              <a:buFont typeface="Times New Roman" pitchFamily="16" charset="0"/>
              <a:buNone/>
            </a:pPr>
            <a:endParaRPr lang="pl-PL" altLang="pl-PL" sz="1600" dirty="0">
              <a:solidFill>
                <a:srgbClr val="000000"/>
              </a:solidFill>
              <a:latin typeface="Arial" charset="0"/>
            </a:endParaRPr>
          </a:p>
          <a:p>
            <a:pPr defTabSz="449263" fontAlgn="base">
              <a:spcBef>
                <a:spcPct val="0"/>
              </a:spcBef>
              <a:spcAft>
                <a:spcPct val="0"/>
              </a:spcAft>
              <a:buClr>
                <a:srgbClr val="000000"/>
              </a:buClr>
              <a:buSzPct val="100000"/>
              <a:buFont typeface="Times New Roman" pitchFamily="16" charset="0"/>
              <a:buNone/>
            </a:pPr>
            <a:r>
              <a:rPr lang="pl-PL" altLang="pl-PL" sz="1600" b="1" dirty="0">
                <a:solidFill>
                  <a:srgbClr val="000000"/>
                </a:solidFill>
                <a:latin typeface="Arial" charset="0"/>
              </a:rPr>
              <a:t>Prasa lokalna - ponowienie</a:t>
            </a:r>
          </a:p>
          <a:p>
            <a:pPr defTabSz="449263" fontAlgn="base">
              <a:spcBef>
                <a:spcPct val="0"/>
              </a:spcBef>
              <a:spcAft>
                <a:spcPct val="0"/>
              </a:spcAft>
              <a:buClr>
                <a:srgbClr val="000000"/>
              </a:buClr>
              <a:buSzPct val="100000"/>
              <a:buFont typeface="Times New Roman" pitchFamily="16" charset="0"/>
              <a:buNone/>
            </a:pPr>
            <a:r>
              <a:rPr lang="pl-PL" altLang="pl-PL" sz="1600" dirty="0">
                <a:solidFill>
                  <a:srgbClr val="000000"/>
                </a:solidFill>
                <a:latin typeface="Arial" charset="0"/>
              </a:rPr>
              <a:t>Tygodnik Ostrołęcki, Tygodnik Płocki, Tygodnik Radomski, Tygodnik Ciechanowski, Tygodnik Siedlecki, Życie Żyrardowa czerwiec/lipiec 2017 r.</a:t>
            </a:r>
          </a:p>
          <a:p>
            <a:pPr defTabSz="449263" fontAlgn="base">
              <a:spcBef>
                <a:spcPct val="0"/>
              </a:spcBef>
              <a:spcAft>
                <a:spcPct val="0"/>
              </a:spcAft>
              <a:buClr>
                <a:srgbClr val="000000"/>
              </a:buClr>
              <a:buSzPct val="100000"/>
              <a:buFont typeface="Times New Roman" pitchFamily="16" charset="0"/>
              <a:buNone/>
            </a:pPr>
            <a:endParaRPr lang="pl-PL" altLang="pl-PL" dirty="0">
              <a:solidFill>
                <a:srgbClr val="000000"/>
              </a:solidFill>
              <a:latin typeface="Arial" charset="0"/>
            </a:endParaRPr>
          </a:p>
        </p:txBody>
      </p:sp>
      <p:pic>
        <p:nvPicPr>
          <p:cNvPr id="17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3051" y="1688093"/>
            <a:ext cx="2895406" cy="411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55982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1"/>
          <p:cNvGrpSpPr>
            <a:grpSpLocks/>
          </p:cNvGrpSpPr>
          <p:nvPr/>
        </p:nvGrpSpPr>
        <p:grpSpPr bwMode="auto">
          <a:xfrm>
            <a:off x="0" y="101600"/>
            <a:ext cx="9142413" cy="1001713"/>
            <a:chOff x="0" y="64"/>
            <a:chExt cx="5759" cy="631"/>
          </a:xfrm>
        </p:grpSpPr>
        <p:sp>
          <p:nvSpPr>
            <p:cNvPr id="12301" name="Rectangle 2"/>
            <p:cNvSpPr>
              <a:spLocks noChangeArrowheads="1"/>
            </p:cNvSpPr>
            <p:nvPr/>
          </p:nvSpPr>
          <p:spPr bwMode="auto">
            <a:xfrm>
              <a:off x="0" y="540"/>
              <a:ext cx="5759" cy="44"/>
            </a:xfrm>
            <a:prstGeom prst="rect">
              <a:avLst/>
            </a:prstGeom>
            <a:solidFill>
              <a:srgbClr val="B4DE86"/>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pic>
          <p:nvPicPr>
            <p:cNvPr id="123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 y="64"/>
              <a:ext cx="359" cy="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303" name="Rectangle 4"/>
            <p:cNvSpPr>
              <a:spLocks noChangeArrowheads="1"/>
            </p:cNvSpPr>
            <p:nvPr/>
          </p:nvSpPr>
          <p:spPr bwMode="auto">
            <a:xfrm>
              <a:off x="0" y="606"/>
              <a:ext cx="5759" cy="89"/>
            </a:xfrm>
            <a:prstGeom prst="rect">
              <a:avLst/>
            </a:prstGeom>
            <a:solidFill>
              <a:srgbClr val="006C3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fontAlgn="base">
                <a:spcBef>
                  <a:spcPct val="0"/>
                </a:spcBef>
                <a:spcAft>
                  <a:spcPct val="0"/>
                </a:spcAft>
                <a:buClr>
                  <a:srgbClr val="000000"/>
                </a:buClr>
                <a:buSzPct val="100000"/>
                <a:buFont typeface="Times New Roman" pitchFamily="16" charset="0"/>
                <a:buNone/>
              </a:pPr>
              <a:endParaRPr lang="pl-PL" altLang="pl-PL">
                <a:solidFill>
                  <a:srgbClr val="FFFFFF"/>
                </a:solidFill>
                <a:latin typeface="Arial" charset="0"/>
              </a:endParaRPr>
            </a:p>
          </p:txBody>
        </p:sp>
      </p:grpSp>
      <p:sp>
        <p:nvSpPr>
          <p:cNvPr id="4107" name="Text Box 11"/>
          <p:cNvSpPr txBox="1">
            <a:spLocks noChangeArrowheads="1"/>
          </p:cNvSpPr>
          <p:nvPr/>
        </p:nvSpPr>
        <p:spPr bwMode="auto">
          <a:xfrm>
            <a:off x="915188" y="170281"/>
            <a:ext cx="8147051"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9pPr>
          </a:lstStyle>
          <a:p>
            <a:pPr algn="ctr" defTabSz="449263" fontAlgn="base">
              <a:spcBef>
                <a:spcPct val="0"/>
              </a:spcBef>
              <a:spcAft>
                <a:spcPct val="0"/>
              </a:spcAft>
              <a:buSzPct val="100000"/>
              <a:defRPr/>
            </a:pPr>
            <a:r>
              <a:rPr lang="pl-PL" altLang="pl-PL" sz="3200" b="1" dirty="0">
                <a:solidFill>
                  <a:srgbClr val="006600"/>
                </a:solidFill>
                <a:latin typeface="Calibri" pitchFamily="32" charset="0"/>
              </a:rPr>
              <a:t>Wnioski do zmiany </a:t>
            </a:r>
            <a:r>
              <a:rPr lang="pl-PL" altLang="pl-PL" sz="3200" b="1" i="1" dirty="0">
                <a:solidFill>
                  <a:srgbClr val="006600"/>
                </a:solidFill>
                <a:latin typeface="Calibri" pitchFamily="32" charset="0"/>
              </a:rPr>
              <a:t>Planu</a:t>
            </a:r>
          </a:p>
        </p:txBody>
      </p:sp>
      <p:pic>
        <p:nvPicPr>
          <p:cNvPr id="1229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9675" y="6408738"/>
            <a:ext cx="1428750" cy="38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Prostokąt 1"/>
          <p:cNvSpPr/>
          <p:nvPr/>
        </p:nvSpPr>
        <p:spPr>
          <a:xfrm>
            <a:off x="73815" y="2204864"/>
            <a:ext cx="8988424" cy="3985706"/>
          </a:xfrm>
          <a:prstGeom prst="rect">
            <a:avLst/>
          </a:prstGeom>
        </p:spPr>
        <p:txBody>
          <a:bodyPr wrap="square">
            <a:spAutoFit/>
          </a:bodyPr>
          <a:lstStyle/>
          <a:p>
            <a:pPr marL="400050" indent="-171450">
              <a:lnSpc>
                <a:spcPct val="115000"/>
              </a:lnSpc>
              <a:buFont typeface="Calibri" panose="020F0502020204030204" pitchFamily="34" charset="0"/>
              <a:buChar char="‒"/>
            </a:pPr>
            <a:r>
              <a:rPr lang="pl-PL" sz="2000" dirty="0">
                <a:solidFill>
                  <a:srgbClr val="000000"/>
                </a:solidFill>
                <a:latin typeface="Arial" panose="020B0604020202020204" pitchFamily="34" charset="0"/>
                <a:ea typeface="Calibri"/>
                <a:cs typeface="Arial" panose="020B0604020202020204" pitchFamily="34" charset="0"/>
              </a:rPr>
              <a:t>wpłynęło </a:t>
            </a:r>
            <a:r>
              <a:rPr lang="pl-PL" sz="2000" b="1" dirty="0">
                <a:solidFill>
                  <a:srgbClr val="000000"/>
                </a:solidFill>
                <a:latin typeface="Arial" panose="020B0604020202020204" pitchFamily="34" charset="0"/>
                <a:ea typeface="Calibri"/>
                <a:cs typeface="Arial" panose="020B0604020202020204" pitchFamily="34" charset="0"/>
              </a:rPr>
              <a:t>11 770 pism</a:t>
            </a:r>
            <a:r>
              <a:rPr lang="pl-PL" sz="2000" dirty="0">
                <a:solidFill>
                  <a:srgbClr val="000000"/>
                </a:solidFill>
                <a:latin typeface="Arial" panose="020B0604020202020204" pitchFamily="34" charset="0"/>
                <a:ea typeface="Calibri"/>
                <a:cs typeface="Arial" panose="020B0604020202020204" pitchFamily="34" charset="0"/>
              </a:rPr>
              <a:t> – podzielono na </a:t>
            </a:r>
            <a:r>
              <a:rPr lang="pl-PL" sz="2000" b="1" dirty="0">
                <a:solidFill>
                  <a:srgbClr val="000000"/>
                </a:solidFill>
                <a:latin typeface="Arial" panose="020B0604020202020204" pitchFamily="34" charset="0"/>
                <a:ea typeface="Calibri"/>
                <a:cs typeface="Arial" panose="020B0604020202020204" pitchFamily="34" charset="0"/>
              </a:rPr>
              <a:t>20 680 wniosków</a:t>
            </a:r>
          </a:p>
          <a:p>
            <a:pPr marL="400050" indent="-171450">
              <a:lnSpc>
                <a:spcPct val="115000"/>
              </a:lnSpc>
              <a:buFont typeface="Calibri" panose="020F0502020204030204" pitchFamily="34" charset="0"/>
              <a:buChar char="‒"/>
            </a:pPr>
            <a:r>
              <a:rPr lang="pl-PL" sz="2000" b="1" dirty="0">
                <a:solidFill>
                  <a:srgbClr val="000000"/>
                </a:solidFill>
                <a:latin typeface="Arial" panose="020B0604020202020204" pitchFamily="34" charset="0"/>
                <a:ea typeface="Calibri"/>
                <a:cs typeface="Arial" panose="020B0604020202020204" pitchFamily="34" charset="0"/>
              </a:rPr>
              <a:t>19 603 </a:t>
            </a:r>
            <a:r>
              <a:rPr lang="pl-PL" sz="2000" dirty="0">
                <a:solidFill>
                  <a:srgbClr val="000000"/>
                </a:solidFill>
                <a:latin typeface="Arial" panose="020B0604020202020204" pitchFamily="34" charset="0"/>
                <a:ea typeface="Calibri"/>
                <a:cs typeface="Arial" panose="020B0604020202020204" pitchFamily="34" charset="0"/>
              </a:rPr>
              <a:t>wniosków</a:t>
            </a:r>
            <a:r>
              <a:rPr lang="pl-PL" sz="2000" b="1" dirty="0">
                <a:solidFill>
                  <a:srgbClr val="000000"/>
                </a:solidFill>
                <a:latin typeface="Arial" panose="020B0604020202020204" pitchFamily="34" charset="0"/>
                <a:ea typeface="Calibri"/>
                <a:cs typeface="Arial" panose="020B0604020202020204" pitchFamily="34" charset="0"/>
              </a:rPr>
              <a:t> </a:t>
            </a:r>
            <a:r>
              <a:rPr lang="pl-PL" sz="2000" dirty="0">
                <a:solidFill>
                  <a:srgbClr val="000000"/>
                </a:solidFill>
                <a:latin typeface="Arial" panose="020B0604020202020204" pitchFamily="34" charset="0"/>
                <a:ea typeface="Calibri"/>
                <a:cs typeface="Arial" panose="020B0604020202020204" pitchFamily="34" charset="0"/>
              </a:rPr>
              <a:t>– obszar energetyki (</a:t>
            </a:r>
            <a:r>
              <a:rPr lang="pl-PL" sz="2000" b="1" dirty="0">
                <a:solidFill>
                  <a:srgbClr val="000000"/>
                </a:solidFill>
                <a:latin typeface="Arial" panose="020B0604020202020204" pitchFamily="34" charset="0"/>
                <a:ea typeface="Calibri"/>
                <a:cs typeface="Arial" panose="020B0604020202020204" pitchFamily="34" charset="0"/>
              </a:rPr>
              <a:t>94,8%</a:t>
            </a:r>
            <a:r>
              <a:rPr lang="pl-PL" sz="2000" dirty="0">
                <a:solidFill>
                  <a:srgbClr val="000000"/>
                </a:solidFill>
                <a:latin typeface="Arial" panose="020B0604020202020204" pitchFamily="34" charset="0"/>
                <a:ea typeface="Calibri"/>
                <a:cs typeface="Arial" panose="020B0604020202020204" pitchFamily="34" charset="0"/>
              </a:rPr>
              <a:t> liczby wszystkich złożonych wniosków)</a:t>
            </a:r>
          </a:p>
          <a:p>
            <a:pPr marL="228600">
              <a:lnSpc>
                <a:spcPct val="115000"/>
              </a:lnSpc>
            </a:pPr>
            <a:r>
              <a:rPr lang="pl-PL" sz="2000" b="1" dirty="0">
                <a:solidFill>
                  <a:srgbClr val="000000"/>
                </a:solidFill>
                <a:latin typeface="Arial" panose="020B0604020202020204" pitchFamily="34" charset="0"/>
                <a:ea typeface="Calibri"/>
                <a:cs typeface="Arial" panose="020B0604020202020204" pitchFamily="34" charset="0"/>
              </a:rPr>
              <a:t>	</a:t>
            </a:r>
            <a:r>
              <a:rPr lang="pl-PL" sz="2000" dirty="0">
                <a:solidFill>
                  <a:srgbClr val="000000"/>
                </a:solidFill>
                <a:latin typeface="Arial" panose="020B0604020202020204" pitchFamily="34" charset="0"/>
                <a:ea typeface="Calibri"/>
                <a:cs typeface="Arial" panose="020B0604020202020204" pitchFamily="34" charset="0"/>
              </a:rPr>
              <a:t>-</a:t>
            </a:r>
            <a:r>
              <a:rPr lang="pl-PL" sz="2000" b="1" dirty="0">
                <a:solidFill>
                  <a:srgbClr val="000000"/>
                </a:solidFill>
                <a:latin typeface="Arial" panose="020B0604020202020204" pitchFamily="34" charset="0"/>
                <a:ea typeface="Calibri"/>
                <a:cs typeface="Arial" panose="020B0604020202020204" pitchFamily="34" charset="0"/>
              </a:rPr>
              <a:t> 19 429 </a:t>
            </a:r>
            <a:r>
              <a:rPr lang="pl-PL" sz="2000" dirty="0">
                <a:solidFill>
                  <a:srgbClr val="000000"/>
                </a:solidFill>
                <a:latin typeface="Arial" panose="020B0604020202020204" pitchFamily="34" charset="0"/>
                <a:ea typeface="Calibri"/>
                <a:cs typeface="Arial" panose="020B0604020202020204" pitchFamily="34" charset="0"/>
              </a:rPr>
              <a:t>wniosków – przebieg planowanej inwestycji krajowej linii 	elektroenergetycznej 400 </a:t>
            </a:r>
            <a:r>
              <a:rPr lang="pl-PL" sz="2000" dirty="0" err="1">
                <a:solidFill>
                  <a:srgbClr val="000000"/>
                </a:solidFill>
                <a:latin typeface="Arial" panose="020B0604020202020204" pitchFamily="34" charset="0"/>
                <a:ea typeface="Calibri"/>
                <a:cs typeface="Arial" panose="020B0604020202020204" pitchFamily="34" charset="0"/>
              </a:rPr>
              <a:t>kV</a:t>
            </a:r>
            <a:r>
              <a:rPr lang="pl-PL" sz="2000" dirty="0">
                <a:solidFill>
                  <a:srgbClr val="000000"/>
                </a:solidFill>
                <a:latin typeface="Arial" panose="020B0604020202020204" pitchFamily="34" charset="0"/>
                <a:ea typeface="Calibri"/>
                <a:cs typeface="Arial" panose="020B0604020202020204" pitchFamily="34" charset="0"/>
              </a:rPr>
              <a:t> na trasie Kozienice – Ołtarzew</a:t>
            </a:r>
          </a:p>
          <a:p>
            <a:pPr marL="400050" indent="-171450">
              <a:lnSpc>
                <a:spcPct val="115000"/>
              </a:lnSpc>
              <a:buFont typeface="Calibri" panose="020F0502020204030204" pitchFamily="34" charset="0"/>
              <a:buChar char="‒"/>
            </a:pPr>
            <a:r>
              <a:rPr lang="pl-PL" sz="2000" b="1" dirty="0">
                <a:solidFill>
                  <a:srgbClr val="000000"/>
                </a:solidFill>
                <a:latin typeface="Arial" panose="020B0604020202020204" pitchFamily="34" charset="0"/>
                <a:ea typeface="Calibri"/>
                <a:cs typeface="Arial" panose="020B0604020202020204" pitchFamily="34" charset="0"/>
              </a:rPr>
              <a:t>741 </a:t>
            </a:r>
            <a:r>
              <a:rPr lang="pl-PL" sz="2000" dirty="0">
                <a:solidFill>
                  <a:srgbClr val="000000"/>
                </a:solidFill>
                <a:latin typeface="Arial" panose="020B0604020202020204" pitchFamily="34" charset="0"/>
                <a:ea typeface="Calibri"/>
                <a:cs typeface="Arial" panose="020B0604020202020204" pitchFamily="34" charset="0"/>
              </a:rPr>
              <a:t>– transport (</a:t>
            </a:r>
            <a:r>
              <a:rPr lang="pl-PL" sz="2000" b="1" dirty="0">
                <a:solidFill>
                  <a:srgbClr val="000000"/>
                </a:solidFill>
                <a:latin typeface="Arial" panose="020B0604020202020204" pitchFamily="34" charset="0"/>
                <a:ea typeface="Calibri"/>
                <a:cs typeface="Arial" panose="020B0604020202020204" pitchFamily="34" charset="0"/>
              </a:rPr>
              <a:t>3,6</a:t>
            </a:r>
            <a:r>
              <a:rPr lang="pl-PL" sz="2000" dirty="0">
                <a:solidFill>
                  <a:srgbClr val="000000"/>
                </a:solidFill>
                <a:latin typeface="Arial" panose="020B0604020202020204" pitchFamily="34" charset="0"/>
                <a:ea typeface="Calibri"/>
                <a:cs typeface="Arial" panose="020B0604020202020204" pitchFamily="34" charset="0"/>
              </a:rPr>
              <a:t>%)</a:t>
            </a:r>
          </a:p>
          <a:p>
            <a:pPr marL="400050" indent="-171450">
              <a:lnSpc>
                <a:spcPct val="115000"/>
              </a:lnSpc>
              <a:buFont typeface="Calibri" panose="020F0502020204030204" pitchFamily="34" charset="0"/>
              <a:buChar char="‒"/>
            </a:pPr>
            <a:r>
              <a:rPr lang="pl-PL" sz="2000" b="1" dirty="0">
                <a:solidFill>
                  <a:srgbClr val="000000"/>
                </a:solidFill>
                <a:latin typeface="Arial" panose="020B0604020202020204" pitchFamily="34" charset="0"/>
                <a:ea typeface="Calibri"/>
                <a:cs typeface="Arial" panose="020B0604020202020204" pitchFamily="34" charset="0"/>
              </a:rPr>
              <a:t>88</a:t>
            </a:r>
            <a:r>
              <a:rPr lang="pl-PL" sz="2000" dirty="0">
                <a:solidFill>
                  <a:srgbClr val="000000"/>
                </a:solidFill>
                <a:latin typeface="Arial" panose="020B0604020202020204" pitchFamily="34" charset="0"/>
                <a:ea typeface="Calibri"/>
                <a:cs typeface="Arial" panose="020B0604020202020204" pitchFamily="34" charset="0"/>
              </a:rPr>
              <a:t> – środowisko (</a:t>
            </a:r>
            <a:r>
              <a:rPr lang="pl-PL" sz="2000" b="1" dirty="0">
                <a:solidFill>
                  <a:srgbClr val="000000"/>
                </a:solidFill>
                <a:latin typeface="Arial" panose="020B0604020202020204" pitchFamily="34" charset="0"/>
                <a:ea typeface="Calibri"/>
                <a:cs typeface="Arial" panose="020B0604020202020204" pitchFamily="34" charset="0"/>
              </a:rPr>
              <a:t>0,4%</a:t>
            </a:r>
            <a:r>
              <a:rPr lang="pl-PL" sz="2000" dirty="0">
                <a:solidFill>
                  <a:srgbClr val="000000"/>
                </a:solidFill>
                <a:latin typeface="Arial" panose="020B0604020202020204" pitchFamily="34" charset="0"/>
                <a:ea typeface="Calibri"/>
                <a:cs typeface="Arial" panose="020B0604020202020204" pitchFamily="34" charset="0"/>
              </a:rPr>
              <a:t>)</a:t>
            </a:r>
          </a:p>
          <a:p>
            <a:pPr marL="400050" indent="-171450">
              <a:lnSpc>
                <a:spcPct val="115000"/>
              </a:lnSpc>
              <a:buFont typeface="Calibri" panose="020F0502020204030204" pitchFamily="34" charset="0"/>
              <a:buChar char="‒"/>
            </a:pPr>
            <a:r>
              <a:rPr lang="pl-PL" sz="2000" dirty="0">
                <a:solidFill>
                  <a:srgbClr val="000000"/>
                </a:solidFill>
                <a:latin typeface="Arial" panose="020B0604020202020204" pitchFamily="34" charset="0"/>
                <a:ea typeface="Calibri"/>
                <a:cs typeface="Arial" panose="020B0604020202020204" pitchFamily="34" charset="0"/>
              </a:rPr>
              <a:t>pozostałe wnioski dotyczyły m.in. dziedzictwa kulturowego, turystyki </a:t>
            </a:r>
            <a:br>
              <a:rPr lang="pl-PL" sz="2000" dirty="0">
                <a:solidFill>
                  <a:srgbClr val="000000"/>
                </a:solidFill>
                <a:latin typeface="Arial" panose="020B0604020202020204" pitchFamily="34" charset="0"/>
                <a:ea typeface="Calibri"/>
                <a:cs typeface="Arial" panose="020B0604020202020204" pitchFamily="34" charset="0"/>
              </a:rPr>
            </a:br>
            <a:r>
              <a:rPr lang="pl-PL" sz="2000" dirty="0">
                <a:solidFill>
                  <a:srgbClr val="000000"/>
                </a:solidFill>
                <a:latin typeface="Arial" panose="020B0604020202020204" pitchFamily="34" charset="0"/>
                <a:ea typeface="Calibri"/>
                <a:cs typeface="Arial" panose="020B0604020202020204" pitchFamily="34" charset="0"/>
              </a:rPr>
              <a:t>i sportu, gospodarki wodnej (</a:t>
            </a:r>
            <a:r>
              <a:rPr lang="pl-PL" sz="2000" b="1" dirty="0">
                <a:solidFill>
                  <a:srgbClr val="000000"/>
                </a:solidFill>
                <a:latin typeface="Arial" panose="020B0604020202020204" pitchFamily="34" charset="0"/>
                <a:ea typeface="Calibri"/>
                <a:cs typeface="Arial" panose="020B0604020202020204" pitchFamily="34" charset="0"/>
              </a:rPr>
              <a:t>1,2%</a:t>
            </a:r>
            <a:r>
              <a:rPr lang="pl-PL" sz="2000" dirty="0">
                <a:solidFill>
                  <a:srgbClr val="000000"/>
                </a:solidFill>
                <a:latin typeface="Arial" panose="020B0604020202020204" pitchFamily="34" charset="0"/>
                <a:ea typeface="Calibri"/>
                <a:cs typeface="Arial" panose="020B0604020202020204" pitchFamily="34" charset="0"/>
              </a:rPr>
              <a:t>)</a:t>
            </a:r>
          </a:p>
          <a:p>
            <a:pPr marL="400050" indent="-171450">
              <a:lnSpc>
                <a:spcPct val="115000"/>
              </a:lnSpc>
              <a:buFont typeface="Calibri" panose="020F0502020204030204" pitchFamily="34" charset="0"/>
              <a:buChar char="‒"/>
            </a:pPr>
            <a:endParaRPr lang="pl-PL" sz="2000" dirty="0">
              <a:solidFill>
                <a:srgbClr val="000000"/>
              </a:solidFill>
              <a:latin typeface="Arial" panose="020B0604020202020204" pitchFamily="34" charset="0"/>
              <a:ea typeface="Calibri"/>
              <a:cs typeface="Arial" panose="020B0604020202020204" pitchFamily="34" charset="0"/>
            </a:endParaRPr>
          </a:p>
          <a:p>
            <a:pPr marL="400050" indent="-171450">
              <a:lnSpc>
                <a:spcPct val="115000"/>
              </a:lnSpc>
              <a:buFont typeface="Calibri" panose="020F0502020204030204" pitchFamily="34" charset="0"/>
              <a:buChar char="‒"/>
            </a:pPr>
            <a:endParaRPr lang="pl-PL" sz="2000" dirty="0">
              <a:solidFill>
                <a:srgbClr val="000000"/>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36772323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Obraz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645" y="88636"/>
            <a:ext cx="10237392" cy="6580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404664"/>
            <a:ext cx="2771775" cy="75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7554" y="285728"/>
            <a:ext cx="6786610"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30775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Calibri"/>
        <a:ea typeface="SimSun"/>
        <a:cs typeface=""/>
      </a:majorFont>
      <a:minorFont>
        <a:latin typeface="Calibri"/>
        <a:ea typeface="SimSun"/>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solidFill>
              <a:schemeClr val="bg1"/>
            </a:solidFill>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solidFill>
              <a:schemeClr val="bg1"/>
            </a:solidFill>
            <a:effectLst/>
            <a:latin typeface="Arial" charset="0"/>
            <a:ea typeface="SimSun"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Calibri"/>
        <a:ea typeface="SimSun"/>
        <a:cs typeface=""/>
      </a:majorFont>
      <a:minorFont>
        <a:latin typeface="Calibri"/>
        <a:ea typeface="SimSun"/>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solidFill>
              <a:schemeClr val="bg1"/>
            </a:solidFill>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solidFill>
              <a:schemeClr val="bg1"/>
            </a:solidFill>
            <a:effectLst/>
            <a:latin typeface="Arial" charset="0"/>
            <a:ea typeface="SimSun"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3786</TotalTime>
  <Words>2691</Words>
  <Application>Microsoft Office PowerPoint</Application>
  <PresentationFormat>Pokaz na ekranie (4:3)</PresentationFormat>
  <Paragraphs>461</Paragraphs>
  <Slides>56</Slides>
  <Notes>38</Notes>
  <HiddenSlides>0</HiddenSlides>
  <MMClips>0</MMClips>
  <ScaleCrop>false</ScaleCrop>
  <HeadingPairs>
    <vt:vector size="4" baseType="variant">
      <vt:variant>
        <vt:lpstr>Motyw</vt:lpstr>
      </vt:variant>
      <vt:variant>
        <vt:i4>3</vt:i4>
      </vt:variant>
      <vt:variant>
        <vt:lpstr>Tytuły slajdów</vt:lpstr>
      </vt:variant>
      <vt:variant>
        <vt:i4>56</vt:i4>
      </vt:variant>
    </vt:vector>
  </HeadingPairs>
  <TitlesOfParts>
    <vt:vector size="59" baseType="lpstr">
      <vt:lpstr>1_Motyw pakietu Office</vt:lpstr>
      <vt:lpstr>2_Motyw pakietu Office</vt: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Informacja o rozpatrzeniu wniosków do zmiany Planu</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Dariusz Piotrowski</dc:creator>
  <cp:lastModifiedBy>Mbpr</cp:lastModifiedBy>
  <cp:revision>151</cp:revision>
  <cp:lastPrinted>2018-05-10T06:16:30Z</cp:lastPrinted>
  <dcterms:created xsi:type="dcterms:W3CDTF">2017-11-09T07:40:17Z</dcterms:created>
  <dcterms:modified xsi:type="dcterms:W3CDTF">2018-06-10T15:47:08Z</dcterms:modified>
</cp:coreProperties>
</file>