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4" r:id="rId3"/>
    <p:sldId id="306" r:id="rId4"/>
    <p:sldId id="310" r:id="rId5"/>
    <p:sldId id="309" r:id="rId6"/>
    <p:sldId id="315" r:id="rId7"/>
    <p:sldId id="276" r:id="rId8"/>
    <p:sldId id="275" r:id="rId9"/>
    <p:sldId id="277" r:id="rId10"/>
    <p:sldId id="278" r:id="rId11"/>
    <p:sldId id="292" r:id="rId12"/>
    <p:sldId id="311" r:id="rId13"/>
    <p:sldId id="308" r:id="rId14"/>
    <p:sldId id="316" r:id="rId15"/>
    <p:sldId id="295" r:id="rId16"/>
    <p:sldId id="301" r:id="rId17"/>
    <p:sldId id="313" r:id="rId18"/>
    <p:sldId id="293" r:id="rId19"/>
    <p:sldId id="294" r:id="rId20"/>
    <p:sldId id="299" r:id="rId21"/>
    <p:sldId id="297" r:id="rId22"/>
    <p:sldId id="300" r:id="rId23"/>
    <p:sldId id="298" r:id="rId24"/>
    <p:sldId id="312" r:id="rId25"/>
    <p:sldId id="296" r:id="rId26"/>
    <p:sldId id="302" r:id="rId27"/>
    <p:sldId id="303" r:id="rId28"/>
    <p:sldId id="304" r:id="rId29"/>
    <p:sldId id="305" r:id="rId30"/>
    <p:sldId id="317" r:id="rId31"/>
    <p:sldId id="318" r:id="rId32"/>
    <p:sldId id="271" r:id="rId3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wska Emilia" initials="ME" lastIdx="10" clrIdx="0">
    <p:extLst>
      <p:ext uri="{19B8F6BF-5375-455C-9EA6-DF929625EA0E}">
        <p15:presenceInfo xmlns:p15="http://schemas.microsoft.com/office/powerpoint/2012/main" userId="S-1-5-21-3419930908-1354286565-637230989-25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77"/>
    <a:srgbClr val="8D0556"/>
    <a:srgbClr val="001642"/>
    <a:srgbClr val="85055A"/>
    <a:srgbClr val="8A008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434" autoAdjust="0"/>
  </p:normalViewPr>
  <p:slideViewPr>
    <p:cSldViewPr snapToGrid="0">
      <p:cViewPr varScale="1">
        <p:scale>
          <a:sx n="106" d="100"/>
          <a:sy n="106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D856-3213-4255-92A5-14FB0BB5645D}" type="datetimeFigureOut">
              <a:rPr lang="pl-PL" smtClean="0"/>
              <a:pPr/>
              <a:t>2018-06-05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0513-AC76-4B3E-9422-ECAB8F2BF1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79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9BBF-70F7-43A1-A8E8-B9B22A0BFBDB}" type="datetimeFigureOut">
              <a:rPr lang="pl-PL" smtClean="0"/>
              <a:pPr/>
              <a:t>2018-06-05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DDE49-0CE9-48A5-872C-39133875EE6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7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DE49-0CE9-48A5-872C-39133875EE6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3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DE49-0CE9-48A5-872C-39133875EE6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60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DE49-0CE9-48A5-872C-39133875EE68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44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BFAE-4FBB-46AD-AE80-F28A03DE3A27}" type="datetime1">
              <a:rPr lang="pl-PL" smtClean="0"/>
              <a:t>2018-06-05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56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7B5-443E-46C4-91FB-400AA88C1CD9}" type="datetime1">
              <a:rPr lang="pl-PL" smtClean="0"/>
              <a:t>2018-06-05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63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0382-B9DB-4840-B38D-A6C2DB3E694D}" type="datetime1">
              <a:rPr lang="pl-PL" smtClean="0"/>
              <a:t>2018-06-05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6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1CF-3BC5-47BA-A7AB-77970B1933FD}" type="datetime1">
              <a:rPr lang="pl-PL" smtClean="0"/>
              <a:t>2018-06-05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3788"/>
            <a:ext cx="2057400" cy="365125"/>
          </a:xfrm>
        </p:spPr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57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5BE-0021-4FC3-8EEB-6F029FBBEEE7}" type="datetime1">
              <a:rPr lang="pl-PL" smtClean="0"/>
              <a:t>2018-06-05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5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C26-9C1F-417C-92A3-AC4901C1ED45}" type="datetime1">
              <a:rPr lang="pl-PL" smtClean="0"/>
              <a:t>2018-06-05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99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ED58-1374-441B-8CB8-0101C7DF9677}" type="datetime1">
              <a:rPr lang="pl-PL" smtClean="0"/>
              <a:t>2018-06-05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92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8718-128F-4FBF-BF0E-2F2FE0AB799E}" type="datetime1">
              <a:rPr lang="pl-PL" smtClean="0"/>
              <a:t>2018-06-05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79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D8C1-F842-4464-8749-DE25C619316B}" type="datetime1">
              <a:rPr lang="pl-PL" smtClean="0"/>
              <a:t>2018-06-05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49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E3B1-594C-4627-937D-F98405B2D7F1}" type="datetime1">
              <a:rPr lang="pl-PL" smtClean="0"/>
              <a:t>2018-06-05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9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FE4-342E-4E34-8906-CCA570CF16F8}" type="datetime1">
              <a:rPr lang="pl-PL" smtClean="0"/>
              <a:t>2018-06-05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06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7A9B-D095-4E82-BFE6-DF2FCCA6B4F4}" type="datetime1">
              <a:rPr lang="pl-PL" smtClean="0"/>
              <a:t>2018-06-05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CEFD-8926-4405-BC0A-447D81C52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7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3908" y="1123949"/>
            <a:ext cx="7343503" cy="2390776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Zmiany </a:t>
            </a:r>
            <a:r>
              <a:rPr lang="pl-PL" sz="3200" b="1" dirty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społeczno-gospodarcze </a:t>
            </a:r>
            <a:r>
              <a:rPr lang="pl-PL" sz="32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w </a:t>
            </a:r>
            <a:r>
              <a:rPr lang="pl-PL" sz="3200" b="1" dirty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subregionach</a:t>
            </a:r>
            <a:br>
              <a:rPr lang="pl-PL" sz="3200" b="1" dirty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województwa </a:t>
            </a:r>
            <a:r>
              <a:rPr lang="pl-PL" sz="32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mazowieckiego</a:t>
            </a:r>
            <a:endParaRPr lang="pl-PL" sz="3200" b="1" dirty="0">
              <a:solidFill>
                <a:schemeClr val="bg1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39753" y="4929051"/>
            <a:ext cx="7343503" cy="748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7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Celina Madrak</a:t>
            </a:r>
            <a:endParaRPr lang="pl-PL" sz="1700" b="1" dirty="0" smtClean="0">
              <a:solidFill>
                <a:schemeClr val="bg1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1800" i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Urząd </a:t>
            </a:r>
            <a:r>
              <a:rPr lang="pl-PL" sz="1800" i="1" dirty="0" smtClean="0">
                <a:solidFill>
                  <a:schemeClr val="bg1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Statystyczny w Warszawie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39753" y="6426929"/>
            <a:ext cx="2736671" cy="4441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200" dirty="0" smtClean="0">
                <a:latin typeface="Fira Sans" panose="020B0503050000020004" pitchFamily="34" charset="0"/>
                <a:cs typeface="Arial" panose="020B0604020202020204" pitchFamily="34" charset="0"/>
              </a:rPr>
              <a:t>11.06.2018 Ostrołęka</a:t>
            </a:r>
            <a:endParaRPr lang="pl-PL" sz="1200" dirty="0"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pic>
        <p:nvPicPr>
          <p:cNvPr id="12" name="Obraz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" y="73077"/>
            <a:ext cx="1893559" cy="38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10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/>
          <a:stretch/>
        </p:blipFill>
        <p:spPr>
          <a:xfrm>
            <a:off x="1316018" y="1076325"/>
            <a:ext cx="5443203" cy="4784063"/>
          </a:xfr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Przyrost naturalny na 1000 ludności według podregionów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Saldo migracji wewnętrznych i zagranicznych na pobyt stały na 1000 ludności 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11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13104" r="6854" b="4838"/>
          <a:stretch/>
        </p:blipFill>
        <p:spPr>
          <a:xfrm>
            <a:off x="1515292" y="1245326"/>
            <a:ext cx="5050972" cy="4466368"/>
          </a:xfrm>
        </p:spPr>
      </p:pic>
    </p:spTree>
    <p:extLst>
      <p:ext uri="{BB962C8B-B14F-4D97-AF65-F5344CB8AC3E}">
        <p14:creationId xmlns:p14="http://schemas.microsoft.com/office/powerpoint/2010/main" val="36108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312" y="2831919"/>
            <a:ext cx="8165376" cy="752475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Gospodarka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12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8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Produkt krajowy brutto według podregionów w 2015 r.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(ceny bieżące)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13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035" r="34352" b="7664"/>
          <a:stretch/>
        </p:blipFill>
        <p:spPr>
          <a:xfrm>
            <a:off x="1879063" y="1311819"/>
            <a:ext cx="4880158" cy="45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Produkt krajowy brutto na 1 mieszkańca według podregionów w 2010 i 2015 r. 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14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" y="1758546"/>
            <a:ext cx="8296275" cy="3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Zmiana liczby bezrobotnych zarejestrowanych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według podregionów w latach 2010-2016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15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13385" r="5906" b="3605"/>
          <a:stretch/>
        </p:blipFill>
        <p:spPr>
          <a:xfrm>
            <a:off x="1907176" y="1320195"/>
            <a:ext cx="4380413" cy="40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Podmioty gospodarki narodowej w rejestrze REGON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na 10 tys. ludności według podregionów w 2016 r. 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16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 b="6566"/>
          <a:stretch/>
        </p:blipFill>
        <p:spPr>
          <a:xfrm>
            <a:off x="1983537" y="1297578"/>
            <a:ext cx="5345488" cy="46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312" y="2831919"/>
            <a:ext cx="8165376" cy="752475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Usługi publiczne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17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Odsetek dzieci w wieku 3-6 lat objętych wychowaniem przedszkolnym według podregionów w roku szkolnym 2016/17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18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b="1"/>
          <a:stretch/>
        </p:blipFill>
        <p:spPr>
          <a:xfrm>
            <a:off x="1479316" y="1190624"/>
            <a:ext cx="5716193" cy="4757329"/>
          </a:xfrm>
        </p:spPr>
      </p:pic>
      <p:sp>
        <p:nvSpPr>
          <p:cNvPr id="3" name="Prostokąt 2"/>
          <p:cNvSpPr/>
          <p:nvPr/>
        </p:nvSpPr>
        <p:spPr>
          <a:xfrm>
            <a:off x="1862138" y="1190625"/>
            <a:ext cx="757237" cy="61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62138" y="1076325"/>
            <a:ext cx="1003892" cy="3157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Studenci (bez cudzoziemców) na 10 tys. ludności według podregionów w roku akademickim 2016/17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19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4362" r="2130" b="2802"/>
          <a:stretch/>
        </p:blipFill>
        <p:spPr>
          <a:xfrm>
            <a:off x="702906" y="1785257"/>
            <a:ext cx="7717195" cy="3535681"/>
          </a:xfrm>
        </p:spPr>
      </p:pic>
    </p:spTree>
    <p:extLst>
      <p:ext uri="{BB962C8B-B14F-4D97-AF65-F5344CB8AC3E}">
        <p14:creationId xmlns:p14="http://schemas.microsoft.com/office/powerpoint/2010/main" val="767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312" y="2831919"/>
            <a:ext cx="8165376" cy="752475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Nowy podział statystyczny NUTS 2016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0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Liczba ludności na 1 podmiot ambulatoryjnej opieki zdrowotnej 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20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4561" r="9654" b="7388"/>
          <a:stretch/>
        </p:blipFill>
        <p:spPr>
          <a:xfrm>
            <a:off x="2138498" y="1327595"/>
            <a:ext cx="4397829" cy="42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Liczba ludności na 1 bibliotekę publiczną według podregionów w 2016 r. 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21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1247" r="3030" b="7613"/>
          <a:stretch/>
        </p:blipFill>
        <p:spPr>
          <a:xfrm>
            <a:off x="2038129" y="1233079"/>
            <a:ext cx="4945668" cy="44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Czytelnicy bibliotek publicznych na 1000 ludności 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22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12568" r="3859" b="7982"/>
          <a:stretch/>
        </p:blipFill>
        <p:spPr>
          <a:xfrm>
            <a:off x="1899898" y="1302749"/>
            <a:ext cx="4875029" cy="43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Beneficjenci trwale korzystający ze środowiskowej pomocy społecznej w % ludności ogółem 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23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15326" r="3711" b="4795"/>
          <a:stretch/>
        </p:blipFill>
        <p:spPr>
          <a:xfrm>
            <a:off x="1800193" y="1254034"/>
            <a:ext cx="4959028" cy="4659086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800193" y="1158240"/>
            <a:ext cx="2258001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3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312" y="2831919"/>
            <a:ext cx="8165376" cy="752475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Budownictwo, infrastruktura i środowisko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24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7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Zasoby mieszkaniowe na 1000 ludności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latin typeface="Fira Sans" panose="020B0503050000020004" pitchFamily="34" charset="0"/>
              </a:rPr>
              <a:t>2</a:t>
            </a:r>
            <a:r>
              <a:rPr lang="pl-PL" sz="1200" b="1" dirty="0" smtClean="0">
                <a:latin typeface="Fira Sans" panose="020B0503050000020004" pitchFamily="34" charset="0"/>
              </a:rPr>
              <a:t>5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5152" r="4294" b="3744"/>
          <a:stretch/>
        </p:blipFill>
        <p:spPr>
          <a:xfrm>
            <a:off x="1851116" y="1076325"/>
            <a:ext cx="4972594" cy="44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Mieszkania oddane do użytkowania na 1000 ludności według podregionów w 2016 r. 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26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3995" r="2446" b="4274"/>
          <a:stretch/>
        </p:blipFill>
        <p:spPr>
          <a:xfrm>
            <a:off x="1818473" y="1236618"/>
            <a:ext cx="5037880" cy="43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Drogi publiczne powiatowe i gminne o nawierzchni twardej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na 100 km² 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27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11634" r="13330" b="5522"/>
          <a:stretch/>
        </p:blipFill>
        <p:spPr>
          <a:xfrm>
            <a:off x="1981744" y="1294761"/>
            <a:ext cx="4711337" cy="45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Ludność korzystająca z oczyszczalni ścieków w % ludności ogółem 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28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13452" r="2620" b="3719"/>
          <a:stretch/>
        </p:blipFill>
        <p:spPr>
          <a:xfrm>
            <a:off x="1983537" y="1219200"/>
            <a:ext cx="5298124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Nakłady na środki trwałe służące ochronie środowiska według podregionów w 2016 r. (ceny bieżące) 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29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3839" b="6678"/>
          <a:stretch/>
        </p:blipFill>
        <p:spPr>
          <a:xfrm>
            <a:off x="1881051" y="1260003"/>
            <a:ext cx="5564777" cy="47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Podział Polski na jednostki poziomu NUTS 1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1361" r="2565" b="51392"/>
          <a:stretch/>
        </p:blipFill>
        <p:spPr>
          <a:xfrm>
            <a:off x="612049" y="1454331"/>
            <a:ext cx="7922351" cy="39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30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33061" t="23027" r="35575" b="19952"/>
          <a:stretch/>
        </p:blipFill>
        <p:spPr>
          <a:xfrm>
            <a:off x="2368062" y="1455821"/>
            <a:ext cx="4080864" cy="417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Zapraszamy na stronę:   warszawa.stat.gov.pl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31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Zapraszamy do śledzenia naszego konta w serwisie Twitter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0" y="2097987"/>
            <a:ext cx="2451805" cy="198596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313420" y="4343881"/>
            <a:ext cx="4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1DA1F2"/>
                </a:solidFill>
              </a:rPr>
              <a:t>@</a:t>
            </a:r>
            <a:r>
              <a:rPr lang="pl-PL" sz="4000" b="1" dirty="0" err="1" smtClean="0">
                <a:solidFill>
                  <a:srgbClr val="1DA1F2"/>
                </a:solidFill>
              </a:rPr>
              <a:t>Warszawa_STAT</a:t>
            </a:r>
            <a:endParaRPr lang="pl-PL" sz="4000" b="1" dirty="0">
              <a:solidFill>
                <a:srgbClr val="1DA1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32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" y="73077"/>
            <a:ext cx="1893559" cy="382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39753" y="6426929"/>
            <a:ext cx="2736671" cy="4441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200" dirty="0" smtClean="0">
                <a:latin typeface="Fira Sans" panose="020B0503050000020004" pitchFamily="34" charset="0"/>
                <a:cs typeface="Arial" panose="020B06040202020202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39753" y="2577465"/>
            <a:ext cx="7959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Fira Sans" panose="020B0503050000020004" pitchFamily="34" charset="0"/>
              </a:rPr>
              <a:t>Zapraszamy na stronę internetową </a:t>
            </a:r>
            <a:br>
              <a:rPr lang="pl-PL" sz="2200" dirty="0" smtClean="0">
                <a:latin typeface="Fira Sans" panose="020B0503050000020004" pitchFamily="34" charset="0"/>
              </a:rPr>
            </a:br>
            <a:r>
              <a:rPr lang="pl-PL" sz="2200" dirty="0" smtClean="0">
                <a:latin typeface="Fira Sans" panose="020B0503050000020004" pitchFamily="34" charset="0"/>
              </a:rPr>
              <a:t>Urzędu </a:t>
            </a:r>
            <a:r>
              <a:rPr lang="pl-PL" sz="2200" dirty="0">
                <a:latin typeface="Fira Sans" panose="020B0503050000020004" pitchFamily="34" charset="0"/>
              </a:rPr>
              <a:t>Statystycznego </a:t>
            </a:r>
            <a:r>
              <a:rPr lang="pl-PL" sz="2200" dirty="0" smtClean="0">
                <a:latin typeface="Fira Sans" panose="020B0503050000020004" pitchFamily="34" charset="0"/>
              </a:rPr>
              <a:t>w </a:t>
            </a:r>
            <a:r>
              <a:rPr lang="pl-PL" sz="2200" dirty="0">
                <a:latin typeface="Fira Sans" panose="020B0503050000020004" pitchFamily="34" charset="0"/>
              </a:rPr>
              <a:t>Warszawie</a:t>
            </a:r>
          </a:p>
          <a:p>
            <a:r>
              <a:rPr lang="pl-PL" sz="2200" b="1" dirty="0">
                <a:latin typeface="Fira Sans" panose="020B0503050000020004" pitchFamily="34" charset="0"/>
              </a:rPr>
              <a:t>http://warszawa.stat.gov.pl</a:t>
            </a:r>
          </a:p>
        </p:txBody>
      </p:sp>
    </p:spTree>
    <p:extLst>
      <p:ext uri="{BB962C8B-B14F-4D97-AF65-F5344CB8AC3E}">
        <p14:creationId xmlns:p14="http://schemas.microsoft.com/office/powerpoint/2010/main" val="26670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Podział Polski na jednostki poziomu NUTS 2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latin typeface="Fira Sans" panose="020B0503050000020004" pitchFamily="34" charset="0"/>
              </a:rPr>
              <a:t>4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9085" r="2309"/>
          <a:stretch/>
        </p:blipFill>
        <p:spPr>
          <a:xfrm>
            <a:off x="437605" y="1436915"/>
            <a:ext cx="8119041" cy="43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Podregiony w województwie mazowieckim (NUTS 3)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latin typeface="Fira Sans" panose="020B0503050000020004" pitchFamily="34" charset="0"/>
              </a:rPr>
              <a:t>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/>
          <a:stretch/>
        </p:blipFill>
        <p:spPr>
          <a:xfrm>
            <a:off x="1191151" y="945695"/>
            <a:ext cx="6359179" cy="5541531"/>
          </a:xfrm>
        </p:spPr>
      </p:pic>
    </p:spTree>
    <p:extLst>
      <p:ext uri="{BB962C8B-B14F-4D97-AF65-F5344CB8AC3E}">
        <p14:creationId xmlns:p14="http://schemas.microsoft.com/office/powerpoint/2010/main" val="3189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312" y="2831919"/>
            <a:ext cx="8165376" cy="752475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Ludność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latin typeface="Fira Sans" panose="020B0503050000020004" pitchFamily="34" charset="0"/>
              </a:rPr>
              <a:t>6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3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Zmiana liczby ludności według ekonomicznych grup wieku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w latach 2010-2016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latin typeface="Fira Sans" panose="020B0503050000020004" pitchFamily="34" charset="0"/>
              </a:rPr>
              <a:t>7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13477" r="2155" b="9782"/>
          <a:stretch/>
        </p:blipFill>
        <p:spPr>
          <a:xfrm>
            <a:off x="1288869" y="1076325"/>
            <a:ext cx="6278880" cy="50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Ludność w wieku nieprodukcyjnym na 100 osób </a:t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</a:b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w wieku produkcyjnym według podregionów w 2016 r.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50084" y="6402754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latin typeface="Fira Sans" panose="020B0503050000020004" pitchFamily="34" charset="0"/>
              </a:rPr>
              <a:t>8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/>
          <a:stretch/>
        </p:blipFill>
        <p:spPr>
          <a:xfrm>
            <a:off x="1602178" y="1349829"/>
            <a:ext cx="5921102" cy="4920342"/>
          </a:xfrm>
        </p:spPr>
      </p:pic>
    </p:spTree>
    <p:extLst>
      <p:ext uri="{BB962C8B-B14F-4D97-AF65-F5344CB8AC3E}">
        <p14:creationId xmlns:p14="http://schemas.microsoft.com/office/powerpoint/2010/main" val="10583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725" y="323850"/>
            <a:ext cx="8165376" cy="75247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</a:rPr>
              <a:t>Wskaźnik urbanizacji w 2016 r. oraz zmiana liczby ludności miast i wsi w latach 2010-2016 według podregionów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Prostokąt zaokrąglony 9"/>
          <p:cNvSpPr/>
          <p:nvPr/>
        </p:nvSpPr>
        <p:spPr>
          <a:xfrm>
            <a:off x="8649991" y="6444346"/>
            <a:ext cx="493916" cy="252000"/>
          </a:xfrm>
          <a:custGeom>
            <a:avLst/>
            <a:gdLst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515348 w 618310"/>
              <a:gd name="connsiteY2" fmla="*/ 0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515348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618310 w 618310"/>
              <a:gd name="connsiteY3" fmla="*/ 102962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618310"/>
              <a:gd name="connsiteY0" fmla="*/ 102962 h 252000"/>
              <a:gd name="connsiteX1" fmla="*/ 102962 w 618310"/>
              <a:gd name="connsiteY1" fmla="*/ 0 h 252000"/>
              <a:gd name="connsiteX2" fmla="*/ 491535 w 618310"/>
              <a:gd name="connsiteY2" fmla="*/ 2382 h 252000"/>
              <a:gd name="connsiteX3" fmla="*/ 492104 w 618310"/>
              <a:gd name="connsiteY3" fmla="*/ 91055 h 252000"/>
              <a:gd name="connsiteX4" fmla="*/ 618310 w 618310"/>
              <a:gd name="connsiteY4" fmla="*/ 149038 h 252000"/>
              <a:gd name="connsiteX5" fmla="*/ 493916 w 618310"/>
              <a:gd name="connsiteY5" fmla="*/ 252000 h 252000"/>
              <a:gd name="connsiteX6" fmla="*/ 102962 w 618310"/>
              <a:gd name="connsiteY6" fmla="*/ 252000 h 252000"/>
              <a:gd name="connsiteX7" fmla="*/ 0 w 618310"/>
              <a:gd name="connsiteY7" fmla="*/ 149038 h 252000"/>
              <a:gd name="connsiteX8" fmla="*/ 0 w 618310"/>
              <a:gd name="connsiteY8" fmla="*/ 102962 h 252000"/>
              <a:gd name="connsiteX0" fmla="*/ 0 w 518145"/>
              <a:gd name="connsiteY0" fmla="*/ 102962 h 252000"/>
              <a:gd name="connsiteX1" fmla="*/ 102962 w 518145"/>
              <a:gd name="connsiteY1" fmla="*/ 0 h 252000"/>
              <a:gd name="connsiteX2" fmla="*/ 491535 w 518145"/>
              <a:gd name="connsiteY2" fmla="*/ 2382 h 252000"/>
              <a:gd name="connsiteX3" fmla="*/ 492104 w 518145"/>
              <a:gd name="connsiteY3" fmla="*/ 91055 h 252000"/>
              <a:gd name="connsiteX4" fmla="*/ 489722 w 518145"/>
              <a:gd name="connsiteY4" fmla="*/ 153800 h 252000"/>
              <a:gd name="connsiteX5" fmla="*/ 493916 w 518145"/>
              <a:gd name="connsiteY5" fmla="*/ 252000 h 252000"/>
              <a:gd name="connsiteX6" fmla="*/ 102962 w 518145"/>
              <a:gd name="connsiteY6" fmla="*/ 252000 h 252000"/>
              <a:gd name="connsiteX7" fmla="*/ 0 w 518145"/>
              <a:gd name="connsiteY7" fmla="*/ 149038 h 252000"/>
              <a:gd name="connsiteX8" fmla="*/ 0 w 518145"/>
              <a:gd name="connsiteY8" fmla="*/ 102962 h 252000"/>
              <a:gd name="connsiteX0" fmla="*/ 0 w 516956"/>
              <a:gd name="connsiteY0" fmla="*/ 102962 h 252000"/>
              <a:gd name="connsiteX1" fmla="*/ 102962 w 516956"/>
              <a:gd name="connsiteY1" fmla="*/ 0 h 252000"/>
              <a:gd name="connsiteX2" fmla="*/ 491535 w 516956"/>
              <a:gd name="connsiteY2" fmla="*/ 2382 h 252000"/>
              <a:gd name="connsiteX3" fmla="*/ 492104 w 516956"/>
              <a:gd name="connsiteY3" fmla="*/ 91055 h 252000"/>
              <a:gd name="connsiteX4" fmla="*/ 489722 w 516956"/>
              <a:gd name="connsiteY4" fmla="*/ 153800 h 252000"/>
              <a:gd name="connsiteX5" fmla="*/ 493916 w 516956"/>
              <a:gd name="connsiteY5" fmla="*/ 252000 h 252000"/>
              <a:gd name="connsiteX6" fmla="*/ 102962 w 516956"/>
              <a:gd name="connsiteY6" fmla="*/ 252000 h 252000"/>
              <a:gd name="connsiteX7" fmla="*/ 0 w 516956"/>
              <a:gd name="connsiteY7" fmla="*/ 149038 h 252000"/>
              <a:gd name="connsiteX8" fmla="*/ 0 w 516956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2104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199"/>
              <a:gd name="connsiteY0" fmla="*/ 102962 h 252000"/>
              <a:gd name="connsiteX1" fmla="*/ 102962 w 495199"/>
              <a:gd name="connsiteY1" fmla="*/ 0 h 252000"/>
              <a:gd name="connsiteX2" fmla="*/ 491535 w 495199"/>
              <a:gd name="connsiteY2" fmla="*/ 2382 h 252000"/>
              <a:gd name="connsiteX3" fmla="*/ 494486 w 495199"/>
              <a:gd name="connsiteY3" fmla="*/ 91055 h 252000"/>
              <a:gd name="connsiteX4" fmla="*/ 489722 w 495199"/>
              <a:gd name="connsiteY4" fmla="*/ 153800 h 252000"/>
              <a:gd name="connsiteX5" fmla="*/ 493916 w 495199"/>
              <a:gd name="connsiteY5" fmla="*/ 252000 h 252000"/>
              <a:gd name="connsiteX6" fmla="*/ 102962 w 495199"/>
              <a:gd name="connsiteY6" fmla="*/ 252000 h 252000"/>
              <a:gd name="connsiteX7" fmla="*/ 0 w 495199"/>
              <a:gd name="connsiteY7" fmla="*/ 149038 h 252000"/>
              <a:gd name="connsiteX8" fmla="*/ 0 w 495199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4486 w 495524"/>
              <a:gd name="connsiteY3" fmla="*/ 91055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52000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2640"/>
              <a:gd name="connsiteY0" fmla="*/ 102962 h 252000"/>
              <a:gd name="connsiteX1" fmla="*/ 102962 w 492640"/>
              <a:gd name="connsiteY1" fmla="*/ 0 h 252000"/>
              <a:gd name="connsiteX2" fmla="*/ 491535 w 492640"/>
              <a:gd name="connsiteY2" fmla="*/ 2382 h 252000"/>
              <a:gd name="connsiteX3" fmla="*/ 492105 w 492640"/>
              <a:gd name="connsiteY3" fmla="*/ 88674 h 252000"/>
              <a:gd name="connsiteX4" fmla="*/ 492104 w 492640"/>
              <a:gd name="connsiteY4" fmla="*/ 175232 h 252000"/>
              <a:gd name="connsiteX5" fmla="*/ 484391 w 492640"/>
              <a:gd name="connsiteY5" fmla="*/ 249618 h 252000"/>
              <a:gd name="connsiteX6" fmla="*/ 102962 w 492640"/>
              <a:gd name="connsiteY6" fmla="*/ 252000 h 252000"/>
              <a:gd name="connsiteX7" fmla="*/ 0 w 492640"/>
              <a:gd name="connsiteY7" fmla="*/ 149038 h 252000"/>
              <a:gd name="connsiteX8" fmla="*/ 0 w 492640"/>
              <a:gd name="connsiteY8" fmla="*/ 102962 h 252000"/>
              <a:gd name="connsiteX0" fmla="*/ 0 w 495524"/>
              <a:gd name="connsiteY0" fmla="*/ 102962 h 252000"/>
              <a:gd name="connsiteX1" fmla="*/ 102962 w 495524"/>
              <a:gd name="connsiteY1" fmla="*/ 0 h 252000"/>
              <a:gd name="connsiteX2" fmla="*/ 491535 w 495524"/>
              <a:gd name="connsiteY2" fmla="*/ 2382 h 252000"/>
              <a:gd name="connsiteX3" fmla="*/ 492105 w 495524"/>
              <a:gd name="connsiteY3" fmla="*/ 88674 h 252000"/>
              <a:gd name="connsiteX4" fmla="*/ 492104 w 495524"/>
              <a:gd name="connsiteY4" fmla="*/ 175232 h 252000"/>
              <a:gd name="connsiteX5" fmla="*/ 493916 w 495524"/>
              <a:gd name="connsiteY5" fmla="*/ 249618 h 252000"/>
              <a:gd name="connsiteX6" fmla="*/ 102962 w 495524"/>
              <a:gd name="connsiteY6" fmla="*/ 252000 h 252000"/>
              <a:gd name="connsiteX7" fmla="*/ 0 w 495524"/>
              <a:gd name="connsiteY7" fmla="*/ 149038 h 252000"/>
              <a:gd name="connsiteX8" fmla="*/ 0 w 495524"/>
              <a:gd name="connsiteY8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2105 w 493916"/>
              <a:gd name="connsiteY3" fmla="*/ 88674 h 252000"/>
              <a:gd name="connsiteX4" fmla="*/ 492104 w 493916"/>
              <a:gd name="connsiteY4" fmla="*/ 175232 h 252000"/>
              <a:gd name="connsiteX5" fmla="*/ 493916 w 493916"/>
              <a:gd name="connsiteY5" fmla="*/ 249618 h 252000"/>
              <a:gd name="connsiteX6" fmla="*/ 102962 w 493916"/>
              <a:gd name="connsiteY6" fmla="*/ 252000 h 252000"/>
              <a:gd name="connsiteX7" fmla="*/ 0 w 493916"/>
              <a:gd name="connsiteY7" fmla="*/ 149038 h 252000"/>
              <a:gd name="connsiteX8" fmla="*/ 0 w 49391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496866"/>
              <a:gd name="connsiteY0" fmla="*/ 102962 h 252000"/>
              <a:gd name="connsiteX1" fmla="*/ 102962 w 496866"/>
              <a:gd name="connsiteY1" fmla="*/ 0 h 252000"/>
              <a:gd name="connsiteX2" fmla="*/ 491535 w 496866"/>
              <a:gd name="connsiteY2" fmla="*/ 2382 h 252000"/>
              <a:gd name="connsiteX3" fmla="*/ 492105 w 496866"/>
              <a:gd name="connsiteY3" fmla="*/ 88674 h 252000"/>
              <a:gd name="connsiteX4" fmla="*/ 496866 w 496866"/>
              <a:gd name="connsiteY4" fmla="*/ 172851 h 252000"/>
              <a:gd name="connsiteX5" fmla="*/ 493916 w 496866"/>
              <a:gd name="connsiteY5" fmla="*/ 249618 h 252000"/>
              <a:gd name="connsiteX6" fmla="*/ 102962 w 496866"/>
              <a:gd name="connsiteY6" fmla="*/ 252000 h 252000"/>
              <a:gd name="connsiteX7" fmla="*/ 0 w 496866"/>
              <a:gd name="connsiteY7" fmla="*/ 149038 h 252000"/>
              <a:gd name="connsiteX8" fmla="*/ 0 w 496866"/>
              <a:gd name="connsiteY8" fmla="*/ 102962 h 252000"/>
              <a:gd name="connsiteX0" fmla="*/ 0 w 522365"/>
              <a:gd name="connsiteY0" fmla="*/ 102962 h 252000"/>
              <a:gd name="connsiteX1" fmla="*/ 102962 w 522365"/>
              <a:gd name="connsiteY1" fmla="*/ 0 h 252000"/>
              <a:gd name="connsiteX2" fmla="*/ 491535 w 522365"/>
              <a:gd name="connsiteY2" fmla="*/ 2382 h 252000"/>
              <a:gd name="connsiteX3" fmla="*/ 492105 w 522365"/>
              <a:gd name="connsiteY3" fmla="*/ 88674 h 252000"/>
              <a:gd name="connsiteX4" fmla="*/ 493916 w 522365"/>
              <a:gd name="connsiteY4" fmla="*/ 249618 h 252000"/>
              <a:gd name="connsiteX5" fmla="*/ 102962 w 522365"/>
              <a:gd name="connsiteY5" fmla="*/ 252000 h 252000"/>
              <a:gd name="connsiteX6" fmla="*/ 0 w 522365"/>
              <a:gd name="connsiteY6" fmla="*/ 149038 h 252000"/>
              <a:gd name="connsiteX7" fmla="*/ 0 w 522365"/>
              <a:gd name="connsiteY7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41459"/>
              <a:gd name="connsiteY0" fmla="*/ 102962 h 252000"/>
              <a:gd name="connsiteX1" fmla="*/ 102962 w 541459"/>
              <a:gd name="connsiteY1" fmla="*/ 0 h 252000"/>
              <a:gd name="connsiteX2" fmla="*/ 491535 w 541459"/>
              <a:gd name="connsiteY2" fmla="*/ 2382 h 252000"/>
              <a:gd name="connsiteX3" fmla="*/ 493916 w 541459"/>
              <a:gd name="connsiteY3" fmla="*/ 249618 h 252000"/>
              <a:gd name="connsiteX4" fmla="*/ 102962 w 541459"/>
              <a:gd name="connsiteY4" fmla="*/ 252000 h 252000"/>
              <a:gd name="connsiteX5" fmla="*/ 0 w 541459"/>
              <a:gd name="connsiteY5" fmla="*/ 149038 h 252000"/>
              <a:gd name="connsiteX6" fmla="*/ 0 w 541459"/>
              <a:gd name="connsiteY6" fmla="*/ 102962 h 252000"/>
              <a:gd name="connsiteX0" fmla="*/ 0 w 520688"/>
              <a:gd name="connsiteY0" fmla="*/ 102962 h 252000"/>
              <a:gd name="connsiteX1" fmla="*/ 102962 w 520688"/>
              <a:gd name="connsiteY1" fmla="*/ 0 h 252000"/>
              <a:gd name="connsiteX2" fmla="*/ 491535 w 520688"/>
              <a:gd name="connsiteY2" fmla="*/ 2382 h 252000"/>
              <a:gd name="connsiteX3" fmla="*/ 493916 w 520688"/>
              <a:gd name="connsiteY3" fmla="*/ 249618 h 252000"/>
              <a:gd name="connsiteX4" fmla="*/ 102962 w 520688"/>
              <a:gd name="connsiteY4" fmla="*/ 252000 h 252000"/>
              <a:gd name="connsiteX5" fmla="*/ 0 w 520688"/>
              <a:gd name="connsiteY5" fmla="*/ 149038 h 252000"/>
              <a:gd name="connsiteX6" fmla="*/ 0 w 520688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  <a:gd name="connsiteX0" fmla="*/ 0 w 493916"/>
              <a:gd name="connsiteY0" fmla="*/ 102962 h 252000"/>
              <a:gd name="connsiteX1" fmla="*/ 102962 w 493916"/>
              <a:gd name="connsiteY1" fmla="*/ 0 h 252000"/>
              <a:gd name="connsiteX2" fmla="*/ 491535 w 493916"/>
              <a:gd name="connsiteY2" fmla="*/ 2382 h 252000"/>
              <a:gd name="connsiteX3" fmla="*/ 493916 w 493916"/>
              <a:gd name="connsiteY3" fmla="*/ 249618 h 252000"/>
              <a:gd name="connsiteX4" fmla="*/ 102962 w 493916"/>
              <a:gd name="connsiteY4" fmla="*/ 252000 h 252000"/>
              <a:gd name="connsiteX5" fmla="*/ 0 w 493916"/>
              <a:gd name="connsiteY5" fmla="*/ 149038 h 252000"/>
              <a:gd name="connsiteX6" fmla="*/ 0 w 493916"/>
              <a:gd name="connsiteY6" fmla="*/ 10296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916" h="252000">
                <a:moveTo>
                  <a:pt x="0" y="102962"/>
                </a:moveTo>
                <a:cubicBezTo>
                  <a:pt x="0" y="46098"/>
                  <a:pt x="46098" y="0"/>
                  <a:pt x="102962" y="0"/>
                </a:cubicBezTo>
                <a:lnTo>
                  <a:pt x="491535" y="2382"/>
                </a:lnTo>
                <a:cubicBezTo>
                  <a:pt x="492401" y="84466"/>
                  <a:pt x="492003" y="138959"/>
                  <a:pt x="493916" y="249618"/>
                </a:cubicBezTo>
                <a:lnTo>
                  <a:pt x="102962" y="252000"/>
                </a:lnTo>
                <a:cubicBezTo>
                  <a:pt x="46098" y="252000"/>
                  <a:pt x="0" y="205902"/>
                  <a:pt x="0" y="149038"/>
                </a:cubicBezTo>
                <a:lnTo>
                  <a:pt x="0" y="10296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latin typeface="Fira Sans" panose="020B0503050000020004" pitchFamily="34" charset="0"/>
              </a:rPr>
              <a:t>9</a:t>
            </a:r>
            <a:endParaRPr lang="pl-PL" sz="1200" b="1" dirty="0">
              <a:latin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9221" y="644434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</a:rPr>
              <a:t>warszawa.stat.gov.pl</a:t>
            </a:r>
            <a:endParaRPr lang="pl-PL" sz="1200" dirty="0">
              <a:latin typeface="Fira Sans" panose="020B0503050000020004" pitchFamily="34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" y="6391625"/>
            <a:ext cx="1893559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9547" r="3265" b="4173"/>
          <a:stretch/>
        </p:blipFill>
        <p:spPr>
          <a:xfrm>
            <a:off x="765865" y="1521822"/>
            <a:ext cx="7607901" cy="40342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44434" y="1436914"/>
            <a:ext cx="3814355" cy="47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5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364</Words>
  <Application>Microsoft Office PowerPoint</Application>
  <PresentationFormat>Pokaz na ekranie (4:3)</PresentationFormat>
  <Paragraphs>103</Paragraphs>
  <Slides>32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Fira Sans</vt:lpstr>
      <vt:lpstr>Motyw pakietu Office</vt:lpstr>
      <vt:lpstr>Zmiany społeczno-gospodarcze  w subregionach województwa mazowieckiego</vt:lpstr>
      <vt:lpstr>Nowy podział statystyczny NUTS 2016</vt:lpstr>
      <vt:lpstr>Podział Polski na jednostki poziomu NUTS 1</vt:lpstr>
      <vt:lpstr>Podział Polski na jednostki poziomu NUTS 2</vt:lpstr>
      <vt:lpstr>Podregiony w województwie mazowieckim (NUTS 3)</vt:lpstr>
      <vt:lpstr>Ludność</vt:lpstr>
      <vt:lpstr>Zmiana liczby ludności według ekonomicznych grup wieku  w latach 2010-2016</vt:lpstr>
      <vt:lpstr>Ludność w wieku nieprodukcyjnym na 100 osób  w wieku produkcyjnym według podregionów w 2016 r.</vt:lpstr>
      <vt:lpstr>Wskaźnik urbanizacji w 2016 r. oraz zmiana liczby ludności miast i wsi w latach 2010-2016 według podregionów</vt:lpstr>
      <vt:lpstr>Przyrost naturalny na 1000 ludności według podregionów  w 2016 r.</vt:lpstr>
      <vt:lpstr>Saldo migracji wewnętrznych i zagranicznych na pobyt stały na 1000 ludności według podregionów w 2016 r.</vt:lpstr>
      <vt:lpstr>Gospodarka</vt:lpstr>
      <vt:lpstr>Produkt krajowy brutto według podregionów w 2015 r.  (ceny bieżące)</vt:lpstr>
      <vt:lpstr>Produkt krajowy brutto na 1 mieszkańca według podregionów w 2010 i 2015 r. </vt:lpstr>
      <vt:lpstr>Zmiana liczby bezrobotnych zarejestrowanych  według podregionów w latach 2010-2016</vt:lpstr>
      <vt:lpstr>Podmioty gospodarki narodowej w rejestrze REGON  na 10 tys. ludności według podregionów w 2016 r. </vt:lpstr>
      <vt:lpstr>Usługi publiczne</vt:lpstr>
      <vt:lpstr>Odsetek dzieci w wieku 3-6 lat objętych wychowaniem przedszkolnym według podregionów w roku szkolnym 2016/17</vt:lpstr>
      <vt:lpstr>Studenci (bez cudzoziemców) na 10 tys. ludności według podregionów w roku akademickim 2016/17</vt:lpstr>
      <vt:lpstr>Liczba ludności na 1 podmiot ambulatoryjnej opieki zdrowotnej według podregionów w 2016 r.</vt:lpstr>
      <vt:lpstr>Liczba ludności na 1 bibliotekę publiczną według podregionów w 2016 r. </vt:lpstr>
      <vt:lpstr>Czytelnicy bibliotek publicznych na 1000 ludności według podregionów w 2016 r.</vt:lpstr>
      <vt:lpstr>Beneficjenci trwale korzystający ze środowiskowej pomocy społecznej w % ludności ogółem według podregionów w 2016 r.</vt:lpstr>
      <vt:lpstr>Budownictwo, infrastruktura i środowisko</vt:lpstr>
      <vt:lpstr>Zasoby mieszkaniowe na 1000 ludności  według podregionów w 2016 r.</vt:lpstr>
      <vt:lpstr>Mieszkania oddane do użytkowania na 1000 ludności według podregionów w 2016 r. </vt:lpstr>
      <vt:lpstr>Drogi publiczne powiatowe i gminne o nawierzchni twardej  na 100 km² według podregionów w 2016 r.</vt:lpstr>
      <vt:lpstr>Ludność korzystająca z oczyszczalni ścieków w % ludności ogółem według podregionów w 2016 r.</vt:lpstr>
      <vt:lpstr>Nakłady na środki trwałe służące ochronie środowiska według podregionów w 2016 r. (ceny bieżące) </vt:lpstr>
      <vt:lpstr>Zapraszamy na stronę:   warszawa.stat.gov.pl</vt:lpstr>
      <vt:lpstr>Zapraszamy do śledzenia naszego konta w serwisie Twitter</vt:lpstr>
      <vt:lpstr>Prezentacja programu PowerPoint</vt:lpstr>
    </vt:vector>
  </TitlesOfParts>
  <Company>US Warszawa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Murawska Emilia</dc:creator>
  <cp:lastModifiedBy>Madrak Celina</cp:lastModifiedBy>
  <cp:revision>408</cp:revision>
  <cp:lastPrinted>2017-06-07T13:19:15Z</cp:lastPrinted>
  <dcterms:created xsi:type="dcterms:W3CDTF">2017-06-05T09:56:22Z</dcterms:created>
  <dcterms:modified xsi:type="dcterms:W3CDTF">2018-06-05T07:02:39Z</dcterms:modified>
</cp:coreProperties>
</file>