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32" r:id="rId2"/>
    <p:sldId id="533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36" r:id="rId21"/>
    <p:sldId id="599" r:id="rId22"/>
    <p:sldId id="600" r:id="rId23"/>
    <p:sldId id="537" r:id="rId24"/>
    <p:sldId id="538" r:id="rId25"/>
    <p:sldId id="539" r:id="rId26"/>
    <p:sldId id="540" r:id="rId27"/>
    <p:sldId id="541" r:id="rId28"/>
    <p:sldId id="542" r:id="rId29"/>
    <p:sldId id="544" r:id="rId30"/>
    <p:sldId id="543" r:id="rId31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5141D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1" autoAdjust="0"/>
    <p:restoredTop sz="98665" autoAdjust="0"/>
  </p:normalViewPr>
  <p:slideViewPr>
    <p:cSldViewPr>
      <p:cViewPr varScale="1">
        <p:scale>
          <a:sx n="127" d="100"/>
          <a:sy n="127" d="100"/>
        </p:scale>
        <p:origin x="7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4694496"/>
        <c:axId val="464693712"/>
      </c:barChart>
      <c:catAx>
        <c:axId val="46469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93712"/>
        <c:crosses val="autoZero"/>
        <c:auto val="1"/>
        <c:lblAlgn val="ctr"/>
        <c:lblOffset val="100"/>
        <c:noMultiLvlLbl val="0"/>
      </c:catAx>
      <c:valAx>
        <c:axId val="4646937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69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45754263072291"/>
          <c:y val="4.6189376443418015E-2"/>
          <c:w val="0.50597276384597789"/>
          <c:h val="0.932255581216320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ostrołęcki!$A$3:$A$7</c:f>
              <c:strCache>
                <c:ptCount val="5"/>
                <c:pt idx="0">
                  <c:v>budowa i przebudowa targowisk/obietów budowlanych (szt)</c:v>
                </c:pt>
                <c:pt idx="1">
                  <c:v>budowa/przebudowa stacji uzdatniania wody (szt)</c:v>
                </c:pt>
                <c:pt idx="2">
                  <c:v>budowa/przebudowa zbiorowych systemów zaopatrzenia w wodę oraz systemów kanalizacji zbiorczej dla ścieków komunalnych (km)</c:v>
                </c:pt>
                <c:pt idx="3">
                  <c:v>przydomowe oczyszczalnie ścieków (szt)</c:v>
                </c:pt>
                <c:pt idx="4">
                  <c:v>budowa i przebudowa drogi lokalnej (km)</c:v>
                </c:pt>
              </c:strCache>
            </c:strRef>
          </c:cat>
          <c:val>
            <c:numRef>
              <c:f>ostrołęcki!$B$3:$B$7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96.02</c:v>
                </c:pt>
                <c:pt idx="3">
                  <c:v>341</c:v>
                </c:pt>
                <c:pt idx="4">
                  <c:v>123.09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D-4A33-9ADA-59599CB23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4692536"/>
        <c:axId val="464695280"/>
      </c:barChart>
      <c:catAx>
        <c:axId val="464692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95280"/>
        <c:crosses val="autoZero"/>
        <c:auto val="1"/>
        <c:lblAlgn val="ctr"/>
        <c:lblOffset val="100"/>
        <c:noMultiLvlLbl val="0"/>
      </c:catAx>
      <c:valAx>
        <c:axId val="464695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469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7A761-4AD4-4A29-8483-31025A7F30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03E7A3-65DD-4724-AD66-6BD84C4C2D94}">
      <dgm:prSet phldrT="[Tekst]"/>
      <dgm:spPr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SPO-ROL </a:t>
          </a:r>
          <a:b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2004 - 2006</a:t>
          </a:r>
          <a:endParaRPr lang="pl-PL" dirty="0"/>
        </a:p>
      </dgm:t>
    </dgm:pt>
    <dgm:pt modelId="{770918C0-0F7E-4E84-B144-B3A80E06D007}" type="parTrans" cxnId="{F5C6A665-27EE-4BDA-92C6-11CD70F415EA}">
      <dgm:prSet/>
      <dgm:spPr/>
      <dgm:t>
        <a:bodyPr/>
        <a:lstStyle/>
        <a:p>
          <a:endParaRPr lang="pl-PL"/>
        </a:p>
      </dgm:t>
    </dgm:pt>
    <dgm:pt modelId="{F5597F76-373F-4F7D-AFFD-5270B48167B4}" type="sibTrans" cxnId="{F5C6A665-27EE-4BDA-92C6-11CD70F415EA}">
      <dgm:prSet/>
      <dgm:spPr/>
      <dgm:t>
        <a:bodyPr/>
        <a:lstStyle/>
        <a:p>
          <a:endParaRPr lang="pl-PL"/>
        </a:p>
      </dgm:t>
    </dgm:pt>
    <dgm:pt modelId="{409A2989-D099-4F38-9A26-21D0193B4C7A}">
      <dgm:prSet phldrT="[Tekst]"/>
      <dgm:spPr>
        <a:solidFill>
          <a:srgbClr val="FF0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PROW </a:t>
          </a:r>
          <a:b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2007-2013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E41ED-833C-4E6E-92F0-EF339696018D}" type="parTrans" cxnId="{06E6A3BA-9D30-470F-82C4-99D95C610380}">
      <dgm:prSet/>
      <dgm:spPr/>
      <dgm:t>
        <a:bodyPr/>
        <a:lstStyle/>
        <a:p>
          <a:endParaRPr lang="pl-PL"/>
        </a:p>
      </dgm:t>
    </dgm:pt>
    <dgm:pt modelId="{F82D6F1C-9A87-432C-9FF8-CFDEE2BB95A1}" type="sibTrans" cxnId="{06E6A3BA-9D30-470F-82C4-99D95C610380}">
      <dgm:prSet/>
      <dgm:spPr/>
      <dgm:t>
        <a:bodyPr/>
        <a:lstStyle/>
        <a:p>
          <a:endParaRPr lang="pl-PL"/>
        </a:p>
      </dgm:t>
    </dgm:pt>
    <dgm:pt modelId="{FCD26121-D9CE-4B8A-A05B-54075593A8D8}">
      <dgm:prSet phldrT="[Teks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PROW</a:t>
          </a:r>
          <a:r>
            <a:rPr lang="pl-PL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2014-2020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FB6E8-6F3B-4141-A896-B5424BCD7997}" type="parTrans" cxnId="{003D4D84-4BAE-43CA-AA13-BB8D064A4E30}">
      <dgm:prSet/>
      <dgm:spPr/>
      <dgm:t>
        <a:bodyPr/>
        <a:lstStyle/>
        <a:p>
          <a:endParaRPr lang="pl-PL"/>
        </a:p>
      </dgm:t>
    </dgm:pt>
    <dgm:pt modelId="{204DFAB1-7E8F-49D0-86CE-0B8B4D223B77}" type="sibTrans" cxnId="{003D4D84-4BAE-43CA-AA13-BB8D064A4E30}">
      <dgm:prSet/>
      <dgm:spPr/>
      <dgm:t>
        <a:bodyPr/>
        <a:lstStyle/>
        <a:p>
          <a:endParaRPr lang="pl-PL"/>
        </a:p>
      </dgm:t>
    </dgm:pt>
    <dgm:pt modelId="{1BC961D3-F1EF-4628-9346-85DB75310898}">
      <dgm:prSet phldrT="[Tekst]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SAMORZĄDOWE INSTRUMENTY WSPARCIA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97957-B205-4195-BE2D-B2D10028DC9F}" type="parTrans" cxnId="{95D67485-B513-40BD-A674-1E25C6E126B3}">
      <dgm:prSet/>
      <dgm:spPr/>
      <dgm:t>
        <a:bodyPr/>
        <a:lstStyle/>
        <a:p>
          <a:endParaRPr lang="pl-PL"/>
        </a:p>
      </dgm:t>
    </dgm:pt>
    <dgm:pt modelId="{114B84AE-A260-416D-8698-5297417B0767}" type="sibTrans" cxnId="{95D67485-B513-40BD-A674-1E25C6E126B3}">
      <dgm:prSet/>
      <dgm:spPr/>
      <dgm:t>
        <a:bodyPr/>
        <a:lstStyle/>
        <a:p>
          <a:endParaRPr lang="pl-PL"/>
        </a:p>
      </dgm:t>
    </dgm:pt>
    <dgm:pt modelId="{1BE5BD62-9666-4CBF-97FB-570A4EE8583B}">
      <dgm:prSet phldrT="[Teks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MIAS 2018</a:t>
          </a:r>
          <a:r>
            <a:rPr lang="pl-PL" dirty="0" smtClean="0"/>
            <a:t> </a:t>
          </a:r>
          <a:endParaRPr lang="pl-PL" dirty="0"/>
        </a:p>
      </dgm:t>
    </dgm:pt>
    <dgm:pt modelId="{E58501DB-E10E-4859-B272-3ECF4BC3FA8B}" type="parTrans" cxnId="{D1AFF89F-96CF-4ED1-BE16-B9B4F5446817}">
      <dgm:prSet/>
      <dgm:spPr/>
      <dgm:t>
        <a:bodyPr/>
        <a:lstStyle/>
        <a:p>
          <a:endParaRPr lang="pl-PL"/>
        </a:p>
      </dgm:t>
    </dgm:pt>
    <dgm:pt modelId="{4A252381-9CCF-4E72-BA7B-C73E6A082C3F}" type="sibTrans" cxnId="{D1AFF89F-96CF-4ED1-BE16-B9B4F5446817}">
      <dgm:prSet/>
      <dgm:spPr/>
      <dgm:t>
        <a:bodyPr/>
        <a:lstStyle/>
        <a:p>
          <a:endParaRPr lang="pl-PL"/>
        </a:p>
      </dgm:t>
    </dgm:pt>
    <dgm:pt modelId="{970C6FDD-C762-4A01-8FA1-CEBC3B237E48}">
      <dgm:prSet phldrT="[Teks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M@ZOWSZANIE I INTERNET DLA MAZOWSZA</a:t>
          </a:r>
          <a:r>
            <a:rPr lang="pl-PL" dirty="0" smtClean="0"/>
            <a:t> </a:t>
          </a:r>
          <a:endParaRPr lang="pl-PL" dirty="0"/>
        </a:p>
      </dgm:t>
    </dgm:pt>
    <dgm:pt modelId="{DF8FD80D-1958-445A-B1DB-D64341E10A0B}" type="parTrans" cxnId="{629905E6-5423-4CE0-A30F-514CAD995925}">
      <dgm:prSet/>
      <dgm:spPr/>
      <dgm:t>
        <a:bodyPr/>
        <a:lstStyle/>
        <a:p>
          <a:endParaRPr lang="pl-PL"/>
        </a:p>
      </dgm:t>
    </dgm:pt>
    <dgm:pt modelId="{C40630D0-75A2-4587-947E-ACB0B631252F}" type="sibTrans" cxnId="{629905E6-5423-4CE0-A30F-514CAD995925}">
      <dgm:prSet/>
      <dgm:spPr/>
      <dgm:t>
        <a:bodyPr/>
        <a:lstStyle/>
        <a:p>
          <a:endParaRPr lang="pl-PL"/>
        </a:p>
      </dgm:t>
    </dgm:pt>
    <dgm:pt modelId="{B1EF2D62-0AA1-4670-8351-9E4C68192CC7}" type="pres">
      <dgm:prSet presAssocID="{9AE7A761-4AD4-4A29-8483-31025A7F30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D5525C-0995-47E4-98CF-73260D5FA449}" type="pres">
      <dgm:prSet presAssocID="{0E03E7A3-65DD-4724-AD66-6BD84C4C2D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7BECCB-C8F8-457C-BCD0-A39FB033789E}" type="pres">
      <dgm:prSet presAssocID="{F5597F76-373F-4F7D-AFFD-5270B48167B4}" presName="sibTrans" presStyleCnt="0"/>
      <dgm:spPr/>
    </dgm:pt>
    <dgm:pt modelId="{BAC31F5E-88D7-4F09-ABE9-E00E328CB669}" type="pres">
      <dgm:prSet presAssocID="{409A2989-D099-4F38-9A26-21D0193B4C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BBDD60-8369-4BB1-94D2-04E110959947}" type="pres">
      <dgm:prSet presAssocID="{F82D6F1C-9A87-432C-9FF8-CFDEE2BB95A1}" presName="sibTrans" presStyleCnt="0"/>
      <dgm:spPr/>
    </dgm:pt>
    <dgm:pt modelId="{96447F68-7618-4FB7-B332-4623AAF4BDA1}" type="pres">
      <dgm:prSet presAssocID="{FCD26121-D9CE-4B8A-A05B-54075593A8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1074EE-B557-4AAB-88EC-2B8A458FB285}" type="pres">
      <dgm:prSet presAssocID="{204DFAB1-7E8F-49D0-86CE-0B8B4D223B77}" presName="sibTrans" presStyleCnt="0"/>
      <dgm:spPr/>
    </dgm:pt>
    <dgm:pt modelId="{149744D7-7E14-45BC-A26B-8AD56085E90F}" type="pres">
      <dgm:prSet presAssocID="{1BC961D3-F1EF-4628-9346-85DB753108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9C74-15B6-41B8-829B-A02874A36653}" type="pres">
      <dgm:prSet presAssocID="{114B84AE-A260-416D-8698-5297417B0767}" presName="sibTrans" presStyleCnt="0"/>
      <dgm:spPr/>
    </dgm:pt>
    <dgm:pt modelId="{7A782935-2FFD-4387-9C3C-5F1AAC49D1A2}" type="pres">
      <dgm:prSet presAssocID="{1BE5BD62-9666-4CBF-97FB-570A4EE858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9CAC98-106E-42C6-8537-74B3B3B875EA}" type="pres">
      <dgm:prSet presAssocID="{4A252381-9CCF-4E72-BA7B-C73E6A082C3F}" presName="sibTrans" presStyleCnt="0"/>
      <dgm:spPr/>
    </dgm:pt>
    <dgm:pt modelId="{5020D804-2C7C-4A74-8C66-9F5ACF0FB518}" type="pres">
      <dgm:prSet presAssocID="{970C6FDD-C762-4A01-8FA1-CEBC3B237E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E6A3BA-9D30-470F-82C4-99D95C610380}" srcId="{9AE7A761-4AD4-4A29-8483-31025A7F308E}" destId="{409A2989-D099-4F38-9A26-21D0193B4C7A}" srcOrd="1" destOrd="0" parTransId="{D68E41ED-833C-4E6E-92F0-EF339696018D}" sibTransId="{F82D6F1C-9A87-432C-9FF8-CFDEE2BB95A1}"/>
    <dgm:cxn modelId="{D3531BA5-C9D7-40E3-9547-816C6BD9E3C6}" type="presOf" srcId="{1BC961D3-F1EF-4628-9346-85DB75310898}" destId="{149744D7-7E14-45BC-A26B-8AD56085E90F}" srcOrd="0" destOrd="0" presId="urn:microsoft.com/office/officeart/2005/8/layout/default"/>
    <dgm:cxn modelId="{6C7B7760-4628-4AB1-9296-9CE295A9B752}" type="presOf" srcId="{9AE7A761-4AD4-4A29-8483-31025A7F308E}" destId="{B1EF2D62-0AA1-4670-8351-9E4C68192CC7}" srcOrd="0" destOrd="0" presId="urn:microsoft.com/office/officeart/2005/8/layout/default"/>
    <dgm:cxn modelId="{1A4CB8E9-365F-49B4-ACF1-9CC6E0F2DCBB}" type="presOf" srcId="{FCD26121-D9CE-4B8A-A05B-54075593A8D8}" destId="{96447F68-7618-4FB7-B332-4623AAF4BDA1}" srcOrd="0" destOrd="0" presId="urn:microsoft.com/office/officeart/2005/8/layout/default"/>
    <dgm:cxn modelId="{629905E6-5423-4CE0-A30F-514CAD995925}" srcId="{9AE7A761-4AD4-4A29-8483-31025A7F308E}" destId="{970C6FDD-C762-4A01-8FA1-CEBC3B237E48}" srcOrd="5" destOrd="0" parTransId="{DF8FD80D-1958-445A-B1DB-D64341E10A0B}" sibTransId="{C40630D0-75A2-4587-947E-ACB0B631252F}"/>
    <dgm:cxn modelId="{003D4D84-4BAE-43CA-AA13-BB8D064A4E30}" srcId="{9AE7A761-4AD4-4A29-8483-31025A7F308E}" destId="{FCD26121-D9CE-4B8A-A05B-54075593A8D8}" srcOrd="2" destOrd="0" parTransId="{AF5FB6E8-6F3B-4141-A896-B5424BCD7997}" sibTransId="{204DFAB1-7E8F-49D0-86CE-0B8B4D223B77}"/>
    <dgm:cxn modelId="{B79A391D-D894-419D-9B7A-CF9FC385E7BB}" type="presOf" srcId="{0E03E7A3-65DD-4724-AD66-6BD84C4C2D94}" destId="{65D5525C-0995-47E4-98CF-73260D5FA449}" srcOrd="0" destOrd="0" presId="urn:microsoft.com/office/officeart/2005/8/layout/default"/>
    <dgm:cxn modelId="{F5C6A665-27EE-4BDA-92C6-11CD70F415EA}" srcId="{9AE7A761-4AD4-4A29-8483-31025A7F308E}" destId="{0E03E7A3-65DD-4724-AD66-6BD84C4C2D94}" srcOrd="0" destOrd="0" parTransId="{770918C0-0F7E-4E84-B144-B3A80E06D007}" sibTransId="{F5597F76-373F-4F7D-AFFD-5270B48167B4}"/>
    <dgm:cxn modelId="{48E3A18D-B314-4CEC-B57B-2060DF7544C2}" type="presOf" srcId="{970C6FDD-C762-4A01-8FA1-CEBC3B237E48}" destId="{5020D804-2C7C-4A74-8C66-9F5ACF0FB518}" srcOrd="0" destOrd="0" presId="urn:microsoft.com/office/officeart/2005/8/layout/default"/>
    <dgm:cxn modelId="{D1AFF89F-96CF-4ED1-BE16-B9B4F5446817}" srcId="{9AE7A761-4AD4-4A29-8483-31025A7F308E}" destId="{1BE5BD62-9666-4CBF-97FB-570A4EE8583B}" srcOrd="4" destOrd="0" parTransId="{E58501DB-E10E-4859-B272-3ECF4BC3FA8B}" sibTransId="{4A252381-9CCF-4E72-BA7B-C73E6A082C3F}"/>
    <dgm:cxn modelId="{9B175693-EFDF-45DD-A71A-F8BDA5B77794}" type="presOf" srcId="{1BE5BD62-9666-4CBF-97FB-570A4EE8583B}" destId="{7A782935-2FFD-4387-9C3C-5F1AAC49D1A2}" srcOrd="0" destOrd="0" presId="urn:microsoft.com/office/officeart/2005/8/layout/default"/>
    <dgm:cxn modelId="{8D7060DB-B162-46D0-8D81-7EE9DAEDC9EB}" type="presOf" srcId="{409A2989-D099-4F38-9A26-21D0193B4C7A}" destId="{BAC31F5E-88D7-4F09-ABE9-E00E328CB669}" srcOrd="0" destOrd="0" presId="urn:microsoft.com/office/officeart/2005/8/layout/default"/>
    <dgm:cxn modelId="{95D67485-B513-40BD-A674-1E25C6E126B3}" srcId="{9AE7A761-4AD4-4A29-8483-31025A7F308E}" destId="{1BC961D3-F1EF-4628-9346-85DB75310898}" srcOrd="3" destOrd="0" parTransId="{75397957-B205-4195-BE2D-B2D10028DC9F}" sibTransId="{114B84AE-A260-416D-8698-5297417B0767}"/>
    <dgm:cxn modelId="{F2825398-9993-4E45-A894-BBC769CA2E6C}" type="presParOf" srcId="{B1EF2D62-0AA1-4670-8351-9E4C68192CC7}" destId="{65D5525C-0995-47E4-98CF-73260D5FA449}" srcOrd="0" destOrd="0" presId="urn:microsoft.com/office/officeart/2005/8/layout/default"/>
    <dgm:cxn modelId="{D5D94746-50E1-4E31-9C84-723AC7A56D0D}" type="presParOf" srcId="{B1EF2D62-0AA1-4670-8351-9E4C68192CC7}" destId="{367BECCB-C8F8-457C-BCD0-A39FB033789E}" srcOrd="1" destOrd="0" presId="urn:microsoft.com/office/officeart/2005/8/layout/default"/>
    <dgm:cxn modelId="{79320200-FAD2-4159-AFD5-65E2AF376830}" type="presParOf" srcId="{B1EF2D62-0AA1-4670-8351-9E4C68192CC7}" destId="{BAC31F5E-88D7-4F09-ABE9-E00E328CB669}" srcOrd="2" destOrd="0" presId="urn:microsoft.com/office/officeart/2005/8/layout/default"/>
    <dgm:cxn modelId="{01E6DA82-45D1-4387-A74B-56DEA0FA6B75}" type="presParOf" srcId="{B1EF2D62-0AA1-4670-8351-9E4C68192CC7}" destId="{47BBDD60-8369-4BB1-94D2-04E110959947}" srcOrd="3" destOrd="0" presId="urn:microsoft.com/office/officeart/2005/8/layout/default"/>
    <dgm:cxn modelId="{BF7D0E69-5983-4FCC-A4AF-7EB41124D387}" type="presParOf" srcId="{B1EF2D62-0AA1-4670-8351-9E4C68192CC7}" destId="{96447F68-7618-4FB7-B332-4623AAF4BDA1}" srcOrd="4" destOrd="0" presId="urn:microsoft.com/office/officeart/2005/8/layout/default"/>
    <dgm:cxn modelId="{9A95BCB6-0C30-4D63-91CE-9011C559BFB8}" type="presParOf" srcId="{B1EF2D62-0AA1-4670-8351-9E4C68192CC7}" destId="{541074EE-B557-4AAB-88EC-2B8A458FB285}" srcOrd="5" destOrd="0" presId="urn:microsoft.com/office/officeart/2005/8/layout/default"/>
    <dgm:cxn modelId="{BB236D6D-67FA-48D6-88A9-BA0FAA39FDEC}" type="presParOf" srcId="{B1EF2D62-0AA1-4670-8351-9E4C68192CC7}" destId="{149744D7-7E14-45BC-A26B-8AD56085E90F}" srcOrd="6" destOrd="0" presId="urn:microsoft.com/office/officeart/2005/8/layout/default"/>
    <dgm:cxn modelId="{E9C24D4E-2C6E-40F2-932F-D30A0B96F4E9}" type="presParOf" srcId="{B1EF2D62-0AA1-4670-8351-9E4C68192CC7}" destId="{C7DF9C74-15B6-41B8-829B-A02874A36653}" srcOrd="7" destOrd="0" presId="urn:microsoft.com/office/officeart/2005/8/layout/default"/>
    <dgm:cxn modelId="{EED378FB-F6D4-42D0-B8F1-6973C3DBBEDA}" type="presParOf" srcId="{B1EF2D62-0AA1-4670-8351-9E4C68192CC7}" destId="{7A782935-2FFD-4387-9C3C-5F1AAC49D1A2}" srcOrd="8" destOrd="0" presId="urn:microsoft.com/office/officeart/2005/8/layout/default"/>
    <dgm:cxn modelId="{8A375C05-0777-47A5-8FF2-D34BAFDC9D48}" type="presParOf" srcId="{B1EF2D62-0AA1-4670-8351-9E4C68192CC7}" destId="{599CAC98-106E-42C6-8537-74B3B3B875EA}" srcOrd="9" destOrd="0" presId="urn:microsoft.com/office/officeart/2005/8/layout/default"/>
    <dgm:cxn modelId="{09C5A430-AA3E-4D86-95ED-428654CBB1A5}" type="presParOf" srcId="{B1EF2D62-0AA1-4670-8351-9E4C68192CC7}" destId="{5020D804-2C7C-4A74-8C66-9F5ACF0FB5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5525C-0995-47E4-98CF-73260D5FA449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SPO-ROL </a:t>
          </a:r>
          <a:b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</a:b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2004 - 2006</a:t>
          </a:r>
          <a:endParaRPr lang="pl-PL" sz="2200" kern="1200" dirty="0"/>
        </a:p>
      </dsp:txBody>
      <dsp:txXfrm>
        <a:off x="0" y="29766"/>
        <a:ext cx="2464593" cy="1478756"/>
      </dsp:txXfrm>
    </dsp:sp>
    <dsp:sp modelId="{BAC31F5E-88D7-4F09-ABE9-E00E328CB669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PROW </a:t>
          </a:r>
          <a:b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2007-2013</a:t>
          </a:r>
          <a:endParaRPr lang="pl-PL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1053" y="29766"/>
        <a:ext cx="2464593" cy="1478756"/>
      </dsp:txXfrm>
    </dsp:sp>
    <dsp:sp modelId="{96447F68-7618-4FB7-B332-4623AAF4BDA1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PROW</a:t>
          </a:r>
          <a:r>
            <a:rPr lang="pl-PL" sz="2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2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2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2014-2020</a:t>
          </a:r>
          <a:endParaRPr lang="pl-PL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2106" y="29766"/>
        <a:ext cx="2464593" cy="1478756"/>
      </dsp:txXfrm>
    </dsp:sp>
    <dsp:sp modelId="{149744D7-7E14-45BC-A26B-8AD56085E90F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SAMORZĄDOWE INSTRUMENTY WSPARCIA</a:t>
          </a:r>
          <a:endParaRPr lang="pl-PL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54981"/>
        <a:ext cx="2464593" cy="1478756"/>
      </dsp:txXfrm>
    </dsp:sp>
    <dsp:sp modelId="{7A782935-2FFD-4387-9C3C-5F1AAC49D1A2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MIAS 2018</a:t>
          </a:r>
          <a:r>
            <a:rPr lang="pl-PL" sz="2200" kern="1200" dirty="0" smtClean="0"/>
            <a:t> </a:t>
          </a:r>
          <a:endParaRPr lang="pl-PL" sz="2200" kern="1200" dirty="0"/>
        </a:p>
      </dsp:txBody>
      <dsp:txXfrm>
        <a:off x="2711053" y="1754981"/>
        <a:ext cx="2464593" cy="1478756"/>
      </dsp:txXfrm>
    </dsp:sp>
    <dsp:sp modelId="{5020D804-2C7C-4A74-8C66-9F5ACF0FB518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M@ZOWSZANIE I INTERNET DLA MAZOWSZA</a:t>
          </a:r>
          <a:r>
            <a:rPr lang="pl-PL" sz="2200" kern="1200" dirty="0" smtClean="0"/>
            <a:t> </a:t>
          </a:r>
          <a:endParaRPr lang="pl-PL" sz="2200" kern="1200" dirty="0"/>
        </a:p>
      </dsp:txBody>
      <dsp:txXfrm>
        <a:off x="5422106" y="175498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B225B44-D74A-4569-8DE4-73F1DDA67532}" type="datetimeFigureOut">
              <a:rPr lang="pl-PL"/>
              <a:pPr>
                <a:defRPr/>
              </a:pPr>
              <a:t>13.06.2018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3642D8-59B5-4C86-9FF3-62787F6DF6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66EB9A4-BE87-445C-8B06-26BD9FE4DE13}" type="datetimeFigureOut">
              <a:rPr lang="pl-PL"/>
              <a:pPr>
                <a:defRPr/>
              </a:pPr>
              <a:t>13.06.2018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7CD67-2658-476D-A417-6DF8BF9962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B2712-5B49-4902-93FD-51EC74D63EF7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50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53B7C-5013-4CC1-BE97-6D6B34FFBF7B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2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39A7A-BFAC-4423-8A5D-261F830C525F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7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76768-CE69-49E8-B766-A601AF43B8E7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4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4BFB61-FBFC-4D3A-A8B3-F32BA1D9A15B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782CA-4179-4421-8A9C-5B1F012F9207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3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0A8C5-CF49-4870-8B41-905BAE248C03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51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E7BAA-D21E-48A2-A721-DE5E5C7B9F44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2CF5F-D590-45B6-86B6-AEE3D50F77DB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4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1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0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B2712-5B49-4902-93FD-51EC74D63EF7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3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18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98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17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22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3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27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5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307676-330E-4D7B-AB85-3B6FD88B961C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9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9D32E-EF94-41A9-890B-FDB5E599E88E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4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A089D-707B-4830-9A48-845D0382B1A3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5EF974-427B-49F9-A9B1-4CAD36037F40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7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00B97-CBC2-4C84-B888-0F67C2456E96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F2E4B-3C05-487D-AFC1-8118646BEE3B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9214A-4F32-49DC-873A-CF8396A2B817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7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6F119F-8219-4738-90AF-3B5DB169AD45}" type="slidenum">
              <a:rPr lang="pl-PL" altLang="pl-PL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8FEB-BF3D-4520-B539-F4A729C28D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1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E9A4-30FD-42F7-8352-CEF39983FB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772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0DE2-083A-4DDA-8E3D-EFC11D0AB2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58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687C-BBF1-4821-886C-DE09559665A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99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FF7B-2064-494F-B230-37E6DF0915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85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43A1-A127-4402-A0FA-CC3AF2006A6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077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2E21-0CDC-4AF1-904F-F78DAA5B3A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604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5AE1-8D63-416E-89FF-71D8E3EA921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605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8606-5A2E-4BFC-B20C-D3B74F1566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61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D10B-ED36-481B-B7B3-36F18AD414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58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81CD-1A0A-4A09-A331-F63A219E14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554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B552F7-261C-4E3A-92B5-2DAE8A9B00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lnictwo@mazovia.p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6" name="Prostokąt 22"/>
          <p:cNvSpPr>
            <a:spLocks noChangeArrowheads="1"/>
          </p:cNvSpPr>
          <p:nvPr/>
        </p:nvSpPr>
        <p:spPr bwMode="auto">
          <a:xfrm>
            <a:off x="714375" y="1285875"/>
            <a:ext cx="750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117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850" y="1087468"/>
            <a:ext cx="82994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Zmiany na mazowieckiej wsi finansowane 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z Programu Rozwoju Obszarów Wiejskich oraz Budżetu Województwa Mazowieckiego</a:t>
            </a:r>
          </a:p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 dwudziestoleciu samorządu regionalnego</a:t>
            </a:r>
          </a:p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(subregion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ostrołęcki) 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pic>
        <p:nvPicPr>
          <p:cNvPr id="18435" name="Picture 6" descr="C:\Users\mgapinska.UMWM\Desktop\mapa LGd\wojewodztwo_2012_2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21493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42875" y="1143000"/>
            <a:ext cx="3714750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2007-2013</a:t>
            </a:r>
            <a:endParaRPr lang="pl-PL" dirty="0">
              <a:latin typeface="Arial" pitchFamily="34" charset="0"/>
            </a:endParaRPr>
          </a:p>
          <a:p>
            <a:pPr algn="just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LEADER</a:t>
            </a:r>
          </a:p>
          <a:p>
            <a:pPr algn="just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 Mazowszu</a:t>
            </a:r>
          </a:p>
          <a:p>
            <a:pPr algn="just" eaLnBrk="1" hangingPunct="1">
              <a:defRPr/>
            </a:pPr>
            <a:endParaRPr lang="pl-PL" sz="2000" dirty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35 LGD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budżet ok. 337 mln zł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l-PL" sz="2000" dirty="0">
                <a:latin typeface="Arial" pitchFamily="34" charset="0"/>
              </a:rPr>
              <a:t>   </a:t>
            </a:r>
            <a:r>
              <a:rPr lang="pl-PL" sz="2000" dirty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pl-PL" sz="2000" b="1" dirty="0">
                <a:solidFill>
                  <a:srgbClr val="C00000"/>
                </a:solidFill>
                <a:latin typeface="Arial" pitchFamily="34" charset="0"/>
              </a:rPr>
              <a:t>z czego działania SW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l-PL" sz="2000" b="1" dirty="0">
                <a:solidFill>
                  <a:srgbClr val="C00000"/>
                </a:solidFill>
                <a:latin typeface="Arial" pitchFamily="34" charset="0"/>
              </a:rPr>
              <a:t>    - 268 mln zł</a:t>
            </a:r>
            <a:r>
              <a:rPr lang="pl-PL" sz="2000" dirty="0">
                <a:solidFill>
                  <a:srgbClr val="C00000"/>
                </a:solidFill>
                <a:latin typeface="Arial" pitchFamily="34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obszar ok. 32 </a:t>
            </a:r>
            <a:r>
              <a:rPr lang="pl-PL" sz="2000" dirty="0" smtClean="0">
                <a:latin typeface="Arial" pitchFamily="34" charset="0"/>
              </a:rPr>
              <a:t>tys. </a:t>
            </a:r>
            <a:r>
              <a:rPr lang="pl-PL" sz="2000" dirty="0" err="1" smtClean="0">
                <a:latin typeface="Arial" pitchFamily="34" charset="0"/>
              </a:rPr>
              <a:t>km</a:t>
            </a:r>
            <a:r>
              <a:rPr lang="pl-PL" sz="2000" baseline="30000" dirty="0" err="1" smtClean="0">
                <a:latin typeface="Arial" pitchFamily="34" charset="0"/>
              </a:rPr>
              <a:t>2</a:t>
            </a:r>
            <a:endParaRPr lang="pl-PL" sz="2000" baseline="30000" dirty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ludność – 2 mln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liczba gmin – 265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pl-PL" sz="2000" dirty="0">
              <a:latin typeface="Arial" pitchFamily="34" charset="0"/>
            </a:endParaRPr>
          </a:p>
        </p:txBody>
      </p:sp>
      <p:sp>
        <p:nvSpPr>
          <p:cNvPr id="18437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8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6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945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CFC2B92-EE24-4F0E-94AD-9E7D02627F9C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7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53578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Działania LEADER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subregion</a:t>
            </a:r>
            <a:r>
              <a:rPr lang="pl-PL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Arial" pitchFamily="34" charset="0"/>
              </a:rPr>
              <a:t> ostrołęcki</a:t>
            </a:r>
            <a:endParaRPr lang="pl-PL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Lokalnych Grup Działania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Stowarzyszenie Lokalna Grupa Działania „Zaścianek Mazowsza”</a:t>
            </a:r>
            <a:endParaRPr lang="pl-PL" sz="1600" b="1" dirty="0" smtClean="0">
              <a:solidFill>
                <a:srgbClr val="009A4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Lokalna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Grupa Działania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„Ciuchcia Krasińskich”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Lokalna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Grupa Działania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„Zielone Sioło”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Lokalna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Grupa Działania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„Orzyc-Narew”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Związek Stowarzyszeń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„Kurpsie Razem”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łączny budżet LGD ok. 38 mln zł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9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1507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08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0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2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6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8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0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2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76FB905-AC9E-438E-9B7B-AE52E30F702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25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3578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Działania LEADER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subregion ostrołęcki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Małe projekty – 377 umów na kwotę ok. </a:t>
            </a: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6</a:t>
            </a: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,6 mln zł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graphicFrame>
        <p:nvGraphicFramePr>
          <p:cNvPr id="21529" name="Wykres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16329"/>
              </p:ext>
            </p:extLst>
          </p:nvPr>
        </p:nvGraphicFramePr>
        <p:xfrm>
          <a:off x="390525" y="2159000"/>
          <a:ext cx="8339137" cy="443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Wykres" r:id="rId4" imgW="6620830" imgH="3584759" progId="Excel.Chart.8">
                  <p:embed/>
                </p:oleObj>
              </mc:Choice>
              <mc:Fallback>
                <p:oleObj name="Wykres" r:id="rId4" imgW="6620830" imgH="3584759" progId="Excel.Chart.8">
                  <p:embed/>
                  <p:pic>
                    <p:nvPicPr>
                      <p:cNvPr id="21529" name="Wykres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159000"/>
                        <a:ext cx="8339137" cy="443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7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355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7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2E4AE5FC-FEA7-4FBC-88DD-9101565B612A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73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53578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Działania LEADER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subregion ostrołęcki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Odnowa wsi – 137 umów na kwotę ok. 24 mln zł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5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graphicFrame>
        <p:nvGraphicFramePr>
          <p:cNvPr id="23577" name="Wykres 26"/>
          <p:cNvGraphicFramePr>
            <a:graphicFrameLocks/>
          </p:cNvGraphicFramePr>
          <p:nvPr/>
        </p:nvGraphicFramePr>
        <p:xfrm>
          <a:off x="812800" y="1814513"/>
          <a:ext cx="755967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Wykres" r:id="rId4" imgW="7565792" imgH="4145639" progId="Excel.Chart.8">
                  <p:embed/>
                </p:oleObj>
              </mc:Choice>
              <mc:Fallback>
                <p:oleObj name="Wykres" r:id="rId4" imgW="7565792" imgH="4145639" progId="Excel.Chart.8">
                  <p:embed/>
                  <p:pic>
                    <p:nvPicPr>
                      <p:cNvPr id="23577" name="Wykres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814513"/>
                        <a:ext cx="7559675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3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5603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4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6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8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0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2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4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6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8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1928813" y="3000375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0" name="Podtytuł 3"/>
          <p:cNvSpPr txBox="1">
            <a:spLocks/>
          </p:cNvSpPr>
          <p:nvPr/>
        </p:nvSpPr>
        <p:spPr bwMode="auto">
          <a:xfrm>
            <a:off x="571500" y="18573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3200" kern="0" dirty="0">
              <a:latin typeface="+mn-lt"/>
              <a:cs typeface="+mn-cs"/>
            </a:endParaRPr>
          </a:p>
        </p:txBody>
      </p:sp>
      <p:sp>
        <p:nvSpPr>
          <p:cNvPr id="25621" name="Prostokąt 24"/>
          <p:cNvSpPr>
            <a:spLocks noChangeArrowheads="1"/>
          </p:cNvSpPr>
          <p:nvPr/>
        </p:nvSpPr>
        <p:spPr bwMode="auto">
          <a:xfrm>
            <a:off x="785813" y="857250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/>
            </a:r>
            <a:br>
              <a:rPr lang="pl-PL" altLang="pl-PL" sz="2000" b="1">
                <a:latin typeface="Arial" panose="020B0604020202020204" pitchFamily="34" charset="0"/>
              </a:rPr>
            </a:b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5143" name="Prostokąt 26"/>
          <p:cNvSpPr>
            <a:spLocks noChangeArrowheads="1"/>
          </p:cNvSpPr>
          <p:nvPr/>
        </p:nvSpPr>
        <p:spPr bwMode="auto">
          <a:xfrm>
            <a:off x="357188" y="1785938"/>
            <a:ext cx="86074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Inwestycje w środki trwałe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: </a:t>
            </a:r>
          </a:p>
          <a:p>
            <a:pPr algn="just" eaLnBrk="1" hangingPunct="1"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-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   Scalenia gruntów -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budżet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10,41 mln euro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</a:t>
            </a: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Podstawowe usługi i odnowa wsi na obszarach wiejskich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:</a:t>
            </a:r>
          </a:p>
          <a:p>
            <a:pPr algn="just" eaLnBrk="1" hangingPunct="1"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-    Budowa lub modernizacja dróg lokalnych - budżet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39,2 mln euro</a:t>
            </a:r>
          </a:p>
          <a:p>
            <a:pPr algn="just" eaLnBrk="1" hangingPunct="1"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-    Gospodarka wodno-ściekowa - budżet 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16,8 mln euro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Inwestycje w obiekty pełniące funkcje kulturalne – budżet 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1,87 mln euro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Kształtowanie przestrzeni publicznej - budżet 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1,24 mln euro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Inwestycje w targowiska lub obiekty budowlane przeznaczone na cele promocji lokalnych produktów - budżet 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6,83 mln euro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Ochrona zabytków i budownictwa tradycyjnego - budżet </a:t>
            </a:r>
            <a:r>
              <a:rPr 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3,11 mln euro</a:t>
            </a: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</a:t>
            </a: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Działania LEADER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- budżet </a:t>
            </a:r>
            <a:r>
              <a:rPr lang="pl-PL" sz="1800" b="1" dirty="0">
                <a:solidFill>
                  <a:srgbClr val="C51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78,2 mln euro</a:t>
            </a:r>
          </a:p>
          <a:p>
            <a:pPr algn="just" eaLnBrk="1" hangingPunct="1">
              <a:defRPr/>
            </a:pPr>
            <a:endParaRPr lang="pl-PL" sz="2000" b="1" dirty="0">
              <a:solidFill>
                <a:srgbClr val="FF0000"/>
              </a:solidFill>
              <a:latin typeface="Arial "/>
            </a:endParaRP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RAZEM BUDŻET PROW 2014-2020 – ok. 646 mln złotych</a:t>
            </a:r>
          </a:p>
        </p:txBody>
      </p:sp>
      <p:sp>
        <p:nvSpPr>
          <p:cNvPr id="6168" name="Prostokąt 25"/>
          <p:cNvSpPr>
            <a:spLocks noChangeArrowheads="1"/>
          </p:cNvSpPr>
          <p:nvPr/>
        </p:nvSpPr>
        <p:spPr bwMode="auto">
          <a:xfrm>
            <a:off x="571500" y="785813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realizowane przez Samorząd Województwa Mazowieckiego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2014-2020</a:t>
            </a:r>
          </a:p>
        </p:txBody>
      </p:sp>
    </p:spTree>
    <p:extLst>
      <p:ext uri="{BB962C8B-B14F-4D97-AF65-F5344CB8AC3E}">
        <p14:creationId xmlns:p14="http://schemas.microsoft.com/office/powerpoint/2010/main" val="30473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76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1928813" y="3000375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7668" name="Prostokąt 24"/>
          <p:cNvSpPr>
            <a:spLocks noChangeArrowheads="1"/>
          </p:cNvSpPr>
          <p:nvPr/>
        </p:nvSpPr>
        <p:spPr bwMode="auto">
          <a:xfrm>
            <a:off x="785813" y="857250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/>
            </a:r>
            <a:br>
              <a:rPr lang="pl-PL" altLang="pl-PL" sz="2000" b="1">
                <a:latin typeface="Arial" panose="020B0604020202020204" pitchFamily="34" charset="0"/>
              </a:rPr>
            </a:b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5143" name="Prostokąt 26"/>
          <p:cNvSpPr>
            <a:spLocks noChangeArrowheads="1"/>
          </p:cNvSpPr>
          <p:nvPr/>
        </p:nvSpPr>
        <p:spPr bwMode="auto">
          <a:xfrm>
            <a:off x="323850" y="2278063"/>
            <a:ext cx="8607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Podstawowe usługi i odnowa wsi na obszarach wiejskich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: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Budowa lub modernizacja dróg lokalnych –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64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umowy na kwotę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35,1 mln zł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Gospodarka wodno-ściekowa –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13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umów na kwotę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20,3 mln zł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Inwestycje w targowiska lub obiekty budowlane przeznaczone na cele promocji lokalnych produktów –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5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umów na kwotę </a:t>
            </a:r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4,59 mln </a:t>
            </a:r>
            <a:r>
              <a:rPr lang="pl-PL" sz="1800" b="1" dirty="0">
                <a:solidFill>
                  <a:srgbClr val="FF0000"/>
                </a:solidFill>
                <a:latin typeface="Arial "/>
                <a:cs typeface="+mn-cs"/>
              </a:rPr>
              <a:t>zł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pl-PL" sz="1800" b="1" dirty="0">
              <a:latin typeface="Arial "/>
              <a:cs typeface="+mn-cs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endParaRPr lang="pl-PL" sz="1800" b="1" dirty="0">
              <a:latin typeface="Arial "/>
              <a:cs typeface="+mn-cs"/>
            </a:endParaRPr>
          </a:p>
          <a:p>
            <a:pPr algn="just" eaLnBrk="1" hangingPunct="1">
              <a:defRPr/>
            </a:pPr>
            <a:endParaRPr lang="pl-PL" sz="1800" b="1" dirty="0">
              <a:latin typeface="Arial "/>
              <a:cs typeface="+mn-cs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endParaRPr lang="pl-PL" sz="1800" b="1" dirty="0">
              <a:solidFill>
                <a:srgbClr val="C00000"/>
              </a:solidFill>
              <a:latin typeface="Arial "/>
              <a:cs typeface="+mn-cs"/>
            </a:endParaRPr>
          </a:p>
        </p:txBody>
      </p:sp>
      <p:sp>
        <p:nvSpPr>
          <p:cNvPr id="6168" name="Prostokąt 25"/>
          <p:cNvSpPr>
            <a:spLocks noChangeArrowheads="1"/>
          </p:cNvSpPr>
          <p:nvPr/>
        </p:nvSpPr>
        <p:spPr bwMode="auto">
          <a:xfrm>
            <a:off x="571500" y="785813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realizowane przez Samorząd Województwa Mazowieckiego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2014-2020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subregion ostrołęcki</a:t>
            </a:r>
          </a:p>
        </p:txBody>
      </p:sp>
    </p:spTree>
    <p:extLst>
      <p:ext uri="{BB962C8B-B14F-4D97-AF65-F5344CB8AC3E}">
        <p14:creationId xmlns:p14="http://schemas.microsoft.com/office/powerpoint/2010/main" val="26600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96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1928813" y="3000375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9716" name="Prostokąt 24"/>
          <p:cNvSpPr>
            <a:spLocks noChangeArrowheads="1"/>
          </p:cNvSpPr>
          <p:nvPr/>
        </p:nvSpPr>
        <p:spPr bwMode="auto">
          <a:xfrm>
            <a:off x="785813" y="857250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/>
            </a:r>
            <a:br>
              <a:rPr lang="pl-PL" altLang="pl-PL" sz="2000" b="1">
                <a:latin typeface="Arial" panose="020B0604020202020204" pitchFamily="34" charset="0"/>
              </a:rPr>
            </a:b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6168" name="Prostokąt 25"/>
          <p:cNvSpPr>
            <a:spLocks noChangeArrowheads="1"/>
          </p:cNvSpPr>
          <p:nvPr/>
        </p:nvSpPr>
        <p:spPr bwMode="auto">
          <a:xfrm>
            <a:off x="571500" y="78581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Planowane efekty rzeczowe dla działań Podstawowe usługi i odnowa wsi na obszarach wiejskich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2014-2020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subregion ostrołęcki</a:t>
            </a:r>
          </a:p>
        </p:txBody>
      </p:sp>
      <p:graphicFrame>
        <p:nvGraphicFramePr>
          <p:cNvPr id="24" name="Wykres 23"/>
          <p:cNvGraphicFramePr>
            <a:graphicFrameLocks/>
          </p:cNvGraphicFramePr>
          <p:nvPr/>
        </p:nvGraphicFramePr>
        <p:xfrm>
          <a:off x="323850" y="2166937"/>
          <a:ext cx="8134350" cy="39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Wykres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903616"/>
              </p:ext>
            </p:extLst>
          </p:nvPr>
        </p:nvGraphicFramePr>
        <p:xfrm>
          <a:off x="395536" y="2060848"/>
          <a:ext cx="8280919" cy="447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73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2875" y="1143000"/>
            <a:ext cx="371475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2014-2020</a:t>
            </a:r>
            <a:endParaRPr lang="pl-PL" dirty="0">
              <a:latin typeface="Arial" pitchFamily="34" charset="0"/>
            </a:endParaRPr>
          </a:p>
          <a:p>
            <a:pPr algn="just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LEADER</a:t>
            </a:r>
          </a:p>
          <a:p>
            <a:pPr algn="just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 Mazowszu</a:t>
            </a:r>
          </a:p>
          <a:p>
            <a:pPr algn="just" eaLnBrk="1" hangingPunct="1">
              <a:defRPr/>
            </a:pPr>
            <a:endParaRPr lang="pl-PL" sz="2000" dirty="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29</a:t>
            </a:r>
            <a:r>
              <a:rPr lang="pl-PL" sz="2000" dirty="0">
                <a:latin typeface="Arial" pitchFamily="34" charset="0"/>
              </a:rPr>
              <a:t> LGD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budżet ok. </a:t>
            </a:r>
            <a:r>
              <a:rPr lang="pl-PL" sz="2000" b="1" dirty="0">
                <a:latin typeface="Arial" pitchFamily="34" charset="0"/>
              </a:rPr>
              <a:t>312 mln zł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 smtClean="0">
                <a:latin typeface="Arial" pitchFamily="34" charset="0"/>
              </a:rPr>
              <a:t> ludność </a:t>
            </a:r>
            <a:r>
              <a:rPr lang="pl-PL" sz="2000" dirty="0">
                <a:latin typeface="Arial" pitchFamily="34" charset="0"/>
              </a:rPr>
              <a:t>– 2 mln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l-PL" sz="2000" dirty="0">
                <a:latin typeface="Arial" pitchFamily="34" charset="0"/>
              </a:rPr>
              <a:t> liczba gmin – 251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pl-PL" sz="2000" dirty="0">
              <a:latin typeface="Arial" pitchFamily="34" charset="0"/>
            </a:endParaRPr>
          </a:p>
        </p:txBody>
      </p:sp>
      <p:sp>
        <p:nvSpPr>
          <p:cNvPr id="31748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749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  <p:pic>
        <p:nvPicPr>
          <p:cNvPr id="31751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1" t="18132"/>
          <a:stretch>
            <a:fillRect/>
          </a:stretch>
        </p:blipFill>
        <p:spPr bwMode="auto">
          <a:xfrm>
            <a:off x="3563938" y="-46038"/>
            <a:ext cx="4968875" cy="59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66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52DB3B8-A27E-4E2B-80FB-DA7C57386448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53578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Działania LEADER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subregion</a:t>
            </a:r>
            <a:r>
              <a:rPr lang="pl-PL" sz="28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Arial" pitchFamily="34" charset="0"/>
              </a:rPr>
              <a:t> ostrołęcki</a:t>
            </a:r>
            <a:endParaRPr lang="pl-PL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Lokalnych Grup Działania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1400" b="1" dirty="0">
                <a:latin typeface="Arial" pitchFamily="34" charset="0"/>
                <a:cs typeface="Arial" pitchFamily="34" charset="0"/>
              </a:rPr>
              <a:t>Stowarzyszenie Lokalna Grupa Działania „Zaścianek Mazowsza”</a:t>
            </a:r>
            <a:endParaRPr lang="pl-PL" sz="1400" b="1" dirty="0">
              <a:solidFill>
                <a:srgbClr val="009A4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Lokalna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Grupa Działania „Zielone Sioło”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Związek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Stowarzyszeń „Kurpsie Razem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sz="1400" b="1" dirty="0">
                <a:latin typeface="Arial" pitchFamily="34" charset="0"/>
                <a:cs typeface="Arial" pitchFamily="34" charset="0"/>
              </a:rPr>
              <a:t>Lokalna Grupa Działania „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Zielony Szlak Niziny Mazowieckiej”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1400" b="1" dirty="0">
                <a:latin typeface="Arial" pitchFamily="34" charset="0"/>
                <a:cs typeface="Arial" pitchFamily="34" charset="0"/>
              </a:rPr>
              <a:t>Lokalna Grupa Działania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„Północne Mazowsze”</a:t>
            </a: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solidFill>
                  <a:srgbClr val="009A46"/>
                </a:solidFill>
                <a:latin typeface="Arial" pitchFamily="34" charset="0"/>
                <a:cs typeface="Arial" pitchFamily="34" charset="0"/>
              </a:rPr>
              <a:t>łączny budżet LGD ok. 59,6 mln zł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481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2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32D4815-275A-42EB-A305-A836D0B18674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7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35781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Działania LEADER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subregion ostrołęcki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Wsparcie na wdrażanie operacji w ramach LSR –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101 umów na kwotę ok. 11,4 mln zł</a:t>
            </a:r>
          </a:p>
          <a:p>
            <a:pPr lvl="4"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l-PL" sz="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9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graphicFrame>
        <p:nvGraphicFramePr>
          <p:cNvPr id="34841" name="Wykres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788411"/>
              </p:ext>
            </p:extLst>
          </p:nvPr>
        </p:nvGraphicFramePr>
        <p:xfrm>
          <a:off x="899592" y="2236788"/>
          <a:ext cx="7271271" cy="436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Wykres" r:id="rId4" imgW="6072142" imgH="3865199" progId="Excel.Chart.8">
                  <p:embed/>
                </p:oleObj>
              </mc:Choice>
              <mc:Fallback>
                <p:oleObj name="Wykres" r:id="rId4" imgW="6072142" imgH="3865199" progId="Excel.Chart.8">
                  <p:embed/>
                  <p:pic>
                    <p:nvPicPr>
                      <p:cNvPr id="34841" name="Wykres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36788"/>
                        <a:ext cx="7271271" cy="4360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9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6" name="Prostokąt 22"/>
          <p:cNvSpPr>
            <a:spLocks noChangeArrowheads="1"/>
          </p:cNvSpPr>
          <p:nvPr/>
        </p:nvSpPr>
        <p:spPr bwMode="auto">
          <a:xfrm>
            <a:off x="714375" y="1285875"/>
            <a:ext cx="750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117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  <p:pic>
        <p:nvPicPr>
          <p:cNvPr id="411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1225"/>
            <a:ext cx="8231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7504" y="90328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Najbardziej wymierne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 widoczne są obiektywne liczby </a:t>
            </a:r>
            <a:b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pieniądze, kilometry, ilości…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346598" y="2488216"/>
            <a:ext cx="640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pl-PL" sz="18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27" name="Symbol zastępczy zawartości 5"/>
          <p:cNvGraphicFramePr>
            <a:graphicFrameLocks/>
          </p:cNvGraphicFramePr>
          <p:nvPr>
            <p:extLst/>
          </p:nvPr>
        </p:nvGraphicFramePr>
        <p:xfrm>
          <a:off x="603648" y="2200084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6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68956" y="3833812"/>
            <a:ext cx="7772400" cy="1362075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Łącznie z powyższych źródeł do beneficjentów</a:t>
            </a:r>
            <a:b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ZIEMI OSTROŁĘCKIEJ trafiło</a:t>
            </a:r>
            <a:b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PONAD 100 mln zł</a:t>
            </a:r>
            <a:b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692 przedsięwzięcia</a:t>
            </a:r>
            <a:endParaRPr lang="pl-P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8579881"/>
              </p:ext>
            </p:extLst>
          </p:nvPr>
        </p:nvGraphicFramePr>
        <p:xfrm>
          <a:off x="539552" y="885824"/>
          <a:ext cx="8208912" cy="2871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414">
                  <a:extLst>
                    <a:ext uri="{9D8B030D-6E8A-4147-A177-3AD203B41FA5}">
                      <a16:colId xmlns:a16="http://schemas.microsoft.com/office/drawing/2014/main" val="2803768957"/>
                    </a:ext>
                  </a:extLst>
                </a:gridCol>
                <a:gridCol w="7729498">
                  <a:extLst>
                    <a:ext uri="{9D8B030D-6E8A-4147-A177-3AD203B41FA5}">
                      <a16:colId xmlns:a16="http://schemas.microsoft.com/office/drawing/2014/main" val="1703739897"/>
                    </a:ext>
                  </a:extLst>
                </a:gridCol>
              </a:tblGrid>
              <a:tr h="5192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celowe przyznane przez Sejmik Województwa Mazowieckiego ze środków </a:t>
                      </a: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własnych</a:t>
                      </a:r>
                      <a:b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budżetu </a:t>
                      </a: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Województwa </a:t>
                      </a: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latach </a:t>
                      </a:r>
                      <a:r>
                        <a:rPr lang="pl-PL" sz="1200" b="1" u="none" strike="noStrike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2005-2009 </a:t>
                      </a:r>
                      <a:r>
                        <a:rPr lang="pl-PL" sz="1200" b="1" u="none" strike="noStrike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</a:t>
                      </a:r>
                      <a:r>
                        <a:rPr lang="pl-PL" sz="1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INWESTYCJE W DROGI</a:t>
                      </a:r>
                      <a:r>
                        <a:rPr lang="pl-PL" sz="1200" b="1" u="none" strike="noStrike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INNĄ INFRASTRUKTURĘ :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60325"/>
                  </a:ext>
                </a:extLst>
              </a:tr>
              <a:tr h="519286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uzupełnienie finansowe Programu Aktywizacji Obszarów Wiejskich środkami z budżetu Województwa Mazowieckiego - 2005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2122172369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Mazowiecki Kontrakt Samorządowy - 2005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3887324759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Samorządowy Program Rozwoju Mazowsza 2005/2006, w tym: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3488011977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- Mazowiecki Program Wyrównywania Rozwoju Obszarów Wiejskich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2097294356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- Mazowiecki Program Wsparcia Rozwoju Powiatowej Infrastruktury Drogowej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3094202529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Samorządowy Instrument Wsparcia Rozwoju Mazowsza - </a:t>
                      </a: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2007-2009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2797289781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przyznane na usunięcie skutków wichury w 2008 roku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2411067036"/>
                  </a:ext>
                </a:extLst>
              </a:tr>
              <a:tr h="261888"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przyznana w wyjątkowej sytuacji na indywidualne zadanie własne realizowane przez j.s.t.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0" marR="3190" marT="3190" marB="0" anchor="ctr"/>
                </a:tc>
                <a:extLst>
                  <a:ext uri="{0D108BD9-81ED-4DB2-BD59-A6C34878D82A}">
                    <a16:rowId xmlns:a16="http://schemas.microsoft.com/office/drawing/2014/main" val="136112036"/>
                  </a:ext>
                </a:extLst>
              </a:tr>
            </a:tbl>
          </a:graphicData>
        </a:graphic>
      </p:graphicFrame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178594" y="1032264"/>
            <a:ext cx="8786812" cy="5357813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Dotacje ze środków związanych 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wyłączeniem</a:t>
            </a:r>
            <a:b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gruntów z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produkcji 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rolnej </a:t>
            </a:r>
          </a:p>
          <a:p>
            <a:pPr algn="ctr">
              <a:buNone/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(dawniej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Fundusz Ochrony Gruntów Rolnych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pic>
        <p:nvPicPr>
          <p:cNvPr id="25" name="Picture 5" descr="2007_0104Image000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505" y="2574925"/>
            <a:ext cx="4168720" cy="3662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Prostokąt 25"/>
          <p:cNvSpPr/>
          <p:nvPr/>
        </p:nvSpPr>
        <p:spPr>
          <a:xfrm>
            <a:off x="199409" y="2537609"/>
            <a:ext cx="3826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Środki FOGR przeznacza się </a:t>
            </a:r>
            <a:b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</a:b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na ochronę, rekultywację</a:t>
            </a:r>
            <a:b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</a:b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i poprawę jakości gruntów rolnych.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194427" y="4000996"/>
            <a:ext cx="3873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skali Województwa Mazowieckiego łączna wysokość wypłaconych w latach 1999-2017 dotacji, przyznanych na zadania wymienione w ustawie </a:t>
            </a:r>
            <a:b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dnia 3 lutego 1995 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r. o 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ochronie gruntów rolnych 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 leśnych, </a:t>
            </a:r>
            <a:b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wyniosła </a:t>
            </a:r>
            <a:r>
              <a:rPr lang="pl-PL" sz="18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243 </a:t>
            </a:r>
            <a:r>
              <a:rPr lang="pl-PL" sz="1800" b="1" dirty="0">
                <a:solidFill>
                  <a:srgbClr val="C5141D"/>
                </a:solidFill>
                <a:latin typeface="Arial" panose="020B0604020202020204" pitchFamily="34" charset="0"/>
              </a:rPr>
              <a:t>150 </a:t>
            </a:r>
            <a:r>
              <a:rPr lang="pl-PL" sz="18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244 zł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pl-PL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-252536" y="1196752"/>
            <a:ext cx="9217942" cy="3885874"/>
          </a:xfrm>
        </p:spPr>
        <p:txBody>
          <a:bodyPr/>
          <a:lstStyle/>
          <a:p>
            <a:pPr indent="12700" algn="just">
              <a:spcAft>
                <a:spcPts val="1200"/>
              </a:spcAft>
              <a:buNone/>
              <a:defRPr/>
            </a:pPr>
            <a:r>
              <a:rPr lang="pl-PL" sz="2000" b="1" spc="-10" dirty="0" smtClean="0">
                <a:solidFill>
                  <a:srgbClr val="C51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 podregionie NUTS ostrołęckim</a:t>
            </a:r>
            <a:r>
              <a:rPr lang="pl-PL" sz="2000" b="1" spc="-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latach </a:t>
            </a: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1999-2017 przeważająca część </a:t>
            </a:r>
            <a:r>
              <a:rPr lang="pl-PL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dotacji ze </a:t>
            </a: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środków dawnego FOGR </a:t>
            </a:r>
            <a:r>
              <a:rPr lang="pl-PL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została przekazana na </a:t>
            </a: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zadania </a:t>
            </a:r>
            <a:b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zakresu </a:t>
            </a: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budowy i </a:t>
            </a:r>
            <a:r>
              <a:rPr lang="pl-PL" sz="2000" b="1" spc="-1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modernizacji dróg dojazdowych do gruntów </a:t>
            </a:r>
            <a:r>
              <a:rPr lang="pl-PL" sz="20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rolnych.</a:t>
            </a:r>
          </a:p>
          <a:p>
            <a:pPr indent="12700">
              <a:spcAft>
                <a:spcPts val="1200"/>
              </a:spcAft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tym okresie wybudowano lub zmodernizowano </a:t>
            </a: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999,5 </a:t>
            </a:r>
            <a:r>
              <a:rPr lang="pl-PL" sz="2000" b="1" dirty="0">
                <a:solidFill>
                  <a:srgbClr val="C5141D"/>
                </a:solidFill>
                <a:latin typeface="Arial" panose="020B0604020202020204" pitchFamily="34" charset="0"/>
              </a:rPr>
              <a:t>km dróg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 łączną sumę przekraczającą </a:t>
            </a: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38,1 </a:t>
            </a:r>
            <a:r>
              <a:rPr lang="pl-PL" sz="2000" b="1" dirty="0">
                <a:solidFill>
                  <a:srgbClr val="C5141D"/>
                </a:solidFill>
                <a:latin typeface="Arial" panose="020B0604020202020204" pitchFamily="34" charset="0"/>
              </a:rPr>
              <a:t>mln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złotych.</a:t>
            </a:r>
          </a:p>
          <a:p>
            <a:pPr indent="12700">
              <a:spcAft>
                <a:spcPts val="1200"/>
              </a:spcAft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Ponadto kwotą ponad </a:t>
            </a: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178 </a:t>
            </a:r>
            <a:r>
              <a:rPr lang="pl-PL" sz="2000" b="1" dirty="0">
                <a:solidFill>
                  <a:srgbClr val="C5141D"/>
                </a:solidFill>
                <a:latin typeface="Arial" panose="020B0604020202020204" pitchFamily="34" charset="0"/>
              </a:rPr>
              <a:t>tys. zł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współfinansowano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szereg inwestycji z zakresu: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odbudowy i renowacji zbiorników małej retencji,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zakupu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sprzętu informatycznego dla powiatów.</a:t>
            </a:r>
          </a:p>
          <a:p>
            <a:pPr indent="12700" algn="just">
              <a:buNone/>
              <a:defRPr/>
            </a:pP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07504" y="5157192"/>
            <a:ext cx="8851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roku 2018 Zarząd Województwa Mazowieckiego rozdysponował kwotę 30 177 000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zł na realizację kolejnych inwestycji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drogowych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tym </a:t>
            </a:r>
            <a:r>
              <a:rPr lang="pl-PL" sz="2000" b="1" dirty="0" smtClean="0">
                <a:solidFill>
                  <a:srgbClr val="C5141D"/>
                </a:solidFill>
                <a:latin typeface="Arial" panose="020B0604020202020204" pitchFamily="34" charset="0"/>
              </a:rPr>
              <a:t>4 698 000 zł dla 48 inwestycji podregionu NUTS ostrołęckiego</a:t>
            </a:r>
            <a:r>
              <a:rPr lang="pl-PL" sz="2000" b="1" dirty="0" smtClean="0">
                <a:latin typeface="Arial" panose="020B0604020202020204" pitchFamily="34" charset="0"/>
              </a:rPr>
              <a:t>.</a:t>
            </a:r>
            <a:endParaRPr lang="pl-PL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970088"/>
            <a:ext cx="7772400" cy="13620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MIAS w tym roku pochłonie Blisko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mln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złotych.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subregionie wsparcie 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poziomu 10.000 zł otrzyma 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projektów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łączną sumę 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635 981,82 zł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type="body" idx="1"/>
          </p:nvPr>
        </p:nvSpPr>
        <p:spPr>
          <a:xfrm>
            <a:off x="520325" y="179388"/>
            <a:ext cx="7772400" cy="1500187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Mazowiecki Instrument Wsparcia Sołectw 2018 – nowe narzędzie wsparcia małych projektów i inicjatyw lokalnych </a:t>
            </a: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9081" y="970564"/>
            <a:ext cx="848201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Rozwój szerokopasmowej sieci internetowej </a:t>
            </a:r>
            <a:br>
              <a:rPr kumimoji="0" lang="pl-PL" altLang="pl-PL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kumimoji="0" lang="pl-PL" altLang="pl-PL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– „Internet dla Mazowsza”</a:t>
            </a:r>
            <a:endParaRPr lang="pl-PL" altLang="pl-PL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To</a:t>
            </a:r>
            <a:r>
              <a:rPr kumimoji="0" lang="pl-PL" altLang="pl-PL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3680 km sieci światłowodowej Internetu szerokopasmowego oraz 350 węzłów szkieletowych i dystrybucyjnych umożliwiających dostęp do sieci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Mazowiecka Sieć Społeczeństwa Informacyjnego </a:t>
            </a:r>
            <a:r>
              <a:rPr kumimoji="0" lang="pl-PL" altLang="pl-PL" sz="2000" b="1" i="0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M@zowszanie</a:t>
            </a:r>
            <a:endParaRPr kumimoji="0" lang="pl-PL" altLang="pl-PL" sz="2000" b="1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174 Lokalne Centra Kompetencji (LCK)</a:t>
            </a:r>
            <a:b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5 Regionalnych Centrów Kompetencji </a:t>
            </a:r>
            <a:b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i</a:t>
            </a:r>
            <a:r>
              <a:rPr kumimoji="0" lang="pl-PL" altLang="pl-PL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Wojewódzkie Centrum Kompetencji.</a:t>
            </a:r>
            <a:b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Całkowity koszt projektu </a:t>
            </a:r>
            <a:br>
              <a:rPr kumimoji="0" lang="pl-PL" altLang="pl-PL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to ponad 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21 mln zł </a:t>
            </a:r>
            <a:r>
              <a:rPr kumimoji="0" lang="pl-PL" altLang="pl-PL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brutto</a:t>
            </a:r>
            <a:endParaRPr kumimoji="0" lang="pl-PL" altLang="pl-PL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9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25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51520" y="4285267"/>
            <a:ext cx="8712968" cy="2172492"/>
          </a:xfrm>
        </p:spPr>
        <p:txBody>
          <a:bodyPr/>
          <a:lstStyle/>
          <a:p>
            <a:pPr algn="l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Ziemia Ostrołęcka gościła: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Dożynki Województwa Mazowieckiego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(Myszyniec,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aków Mazowiecki, Wyszków, Przasnysz)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Finał Konkursu na najlepszą orkiestrę dętą KSOW w roku 2016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(Joniec)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Cykle informacyjne PROW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(wszystkie miasta powiatowe)</a:t>
            </a:r>
            <a:b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Szkolenia specjalistyczne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(Przasnysz, Wyszków,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aków Mazowiecki)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type="subTitle" idx="1"/>
          </p:nvPr>
        </p:nvSpPr>
        <p:spPr>
          <a:xfrm>
            <a:off x="1260983" y="941309"/>
            <a:ext cx="6400800" cy="1752600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Dopełnieniem działalności inwestycyjnej przez ostatnie 20 lat było wsparcie przedsięwzięć „miękkich” – targów, wystaw, konkursów, szkoleń </a:t>
            </a:r>
            <a:b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seminariów finansowane z Pomocy Technicznej PROW – Krajowej Sieci Obszarów Wiejskich oraz Budżetu Województwa Mazowieckiego </a:t>
            </a: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932559"/>
            <a:ext cx="2947119" cy="12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26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956" y="476672"/>
            <a:ext cx="8812088" cy="5873327"/>
          </a:xfrm>
        </p:spPr>
        <p:txBody>
          <a:bodyPr/>
          <a:lstStyle/>
          <a:p>
            <a:pPr algn="ctr"/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Gratulujemy laureatom konkursów KSOW:</a:t>
            </a:r>
            <a:b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Justyna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Kaczorek z Gminy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Baranowo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gronie najaktywniejszych liderek wiejskich 2017</a:t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 „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infrastruktury technicznej terenów inwestycyjnych w Przasnyskiej Strefie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Gospodarczej”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Powiatu przasnyskiego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prestiżowym tytułem „przyjaznej wsi” 2013</a:t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Budowa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boiska sportowego przy szkole podstawowej w Nasiadkach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Gminie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Lelis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ten sam konkurs I 3 MIEJSCE W ROKU 2011</a:t>
            </a: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27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3969" y="806450"/>
            <a:ext cx="7772400" cy="976312"/>
          </a:xfrm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Wspieramy także produkt tradycyjny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i regionalny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048" y="1778380"/>
            <a:ext cx="8740080" cy="1752600"/>
          </a:xfrm>
        </p:spPr>
        <p:txBody>
          <a:bodyPr/>
          <a:lstStyle/>
          <a:p>
            <a:r>
              <a:rPr lang="pl-P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Sieć Dziedzictwa Kulinarnego Mazowsze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/>
            </a:r>
            <a:b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– </a:t>
            </a: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od 2008 roku – 98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członków, </a:t>
            </a:r>
            <a:b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w tym na ziemi ostrołęckiej 16 podmiotów (najwięcej!)</a:t>
            </a:r>
          </a:p>
          <a:p>
            <a:r>
              <a:rPr lang="pl-P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Lista Produktów Tradycyjnych </a:t>
            </a:r>
          </a:p>
          <a:p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Ministerialna lista produktów, których jakość lub wyjątkowe cechy i właściwości wynikają ze stosowania tradycyjnych metod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produkcji </a:t>
            </a:r>
            <a:b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– 26 produktów z ziemi ostrołęckiej </a:t>
            </a:r>
          </a:p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Laur Marszałka</a:t>
            </a:r>
          </a:p>
          <a:p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189 nagrodzonych z czego ponad 30 z subregionu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endParaRPr lang="pl-PL" dirty="0"/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28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idx="1"/>
          </p:nvPr>
        </p:nvSpPr>
        <p:spPr>
          <a:xfrm>
            <a:off x="178594" y="611189"/>
            <a:ext cx="8786812" cy="5716586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1" dirty="0"/>
              <a:t>ROK 2016</a:t>
            </a:r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Zadanie 13. Propagowanie idei Sieci Dziedzictwa Kulinarnego Mazowsze</a:t>
            </a:r>
          </a:p>
          <a:p>
            <a:pPr marL="0" indent="0" algn="ctr">
              <a:buNone/>
            </a:pPr>
            <a:r>
              <a:rPr lang="pl-PL" sz="1800" b="1" dirty="0"/>
              <a:t>NUTS Ostrołęcki: – 1 zadanie, kwota udzielonej dotacji: 3 000,00 </a:t>
            </a:r>
            <a:endParaRPr lang="pl-PL" sz="1800" b="1" dirty="0" smtClean="0"/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Zadanie 14. Upowszechnienie produktów tradycyjnych i regionalnych z listy produktów tradycyjnych i regionalnych</a:t>
            </a:r>
          </a:p>
          <a:p>
            <a:pPr marL="0" indent="0" algn="ctr">
              <a:buNone/>
            </a:pPr>
            <a:r>
              <a:rPr lang="pl-PL" sz="1800" b="1" dirty="0"/>
              <a:t>NUTS Ostrołęcki – 3 zadania, kwota udzielonych dotacji: 19 </a:t>
            </a:r>
            <a:r>
              <a:rPr lang="pl-PL" sz="1800" b="1" dirty="0" smtClean="0"/>
              <a:t>000,00</a:t>
            </a:r>
          </a:p>
          <a:p>
            <a:pPr marL="0" indent="0" algn="ctr">
              <a:buNone/>
            </a:pPr>
            <a:endParaRPr lang="pl-PL" sz="1800" b="1" dirty="0" smtClean="0"/>
          </a:p>
          <a:p>
            <a:pPr marL="0" indent="0" algn="ctr">
              <a:buNone/>
            </a:pPr>
            <a:r>
              <a:rPr lang="pl-PL" sz="1800" b="1" dirty="0" smtClean="0"/>
              <a:t>ROK 2017 </a:t>
            </a:r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Zadanie 13. Upowszechnienie produktów tradycyjnych i regionalnych z listy produktów tradycyjnych i regionalnych</a:t>
            </a:r>
          </a:p>
          <a:p>
            <a:pPr marL="0" indent="0" algn="ctr">
              <a:buNone/>
            </a:pPr>
            <a:r>
              <a:rPr lang="pl-PL" sz="1800" b="1" dirty="0"/>
              <a:t>NUTS Ostrołęcki – 4 zadania, kwota udzielonych dotacji: 23 </a:t>
            </a:r>
            <a:r>
              <a:rPr lang="pl-PL" sz="1800" b="1" dirty="0" smtClean="0"/>
              <a:t>000,00</a:t>
            </a:r>
            <a:r>
              <a:rPr lang="pl-PL" sz="1800" b="1" dirty="0"/>
              <a:t> </a:t>
            </a:r>
            <a:endParaRPr lang="pl-PL" sz="1800" b="1" dirty="0" smtClean="0"/>
          </a:p>
          <a:p>
            <a:pPr marL="0" indent="0" algn="ctr">
              <a:buNone/>
            </a:pPr>
            <a:endParaRPr lang="pl-PL" sz="1800" b="1" dirty="0"/>
          </a:p>
          <a:p>
            <a:pPr marL="0" indent="0" algn="ctr">
              <a:buNone/>
            </a:pPr>
            <a:r>
              <a:rPr lang="pl-PL" sz="1800" b="1" dirty="0"/>
              <a:t>ROK </a:t>
            </a:r>
            <a:r>
              <a:rPr lang="pl-PL" sz="1800" b="1" dirty="0" smtClean="0"/>
              <a:t>2018</a:t>
            </a:r>
            <a:endParaRPr lang="pl-PL" sz="1800" b="1" dirty="0"/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Zadanie 16. Propagowanie idei Sieci Dziedzictwa Kulinarnego Mazowsze</a:t>
            </a:r>
          </a:p>
          <a:p>
            <a:pPr marL="0" indent="0" algn="ctr">
              <a:buNone/>
            </a:pPr>
            <a:r>
              <a:rPr lang="pl-PL" sz="1800" b="1" dirty="0" smtClean="0"/>
              <a:t>NUTS </a:t>
            </a:r>
            <a:r>
              <a:rPr lang="pl-PL" sz="1800" b="1" dirty="0"/>
              <a:t>Ostrołęcki – 1 zadanie, kwota udzielonej dotacji: 9 </a:t>
            </a:r>
            <a:r>
              <a:rPr lang="pl-PL" sz="1800" b="1" dirty="0" smtClean="0"/>
              <a:t>999,00</a:t>
            </a:r>
            <a:r>
              <a:rPr lang="pl-PL" sz="1800" b="1" dirty="0"/>
              <a:t> </a:t>
            </a:r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Zadanie 17. Upowszechnienie produktów tradycyjnych i regionalnych z listy produktów tradycyjnych i regionalnych</a:t>
            </a:r>
          </a:p>
          <a:p>
            <a:pPr marL="0" indent="0" algn="ctr">
              <a:buNone/>
            </a:pPr>
            <a:r>
              <a:rPr lang="pl-PL" sz="1800" b="1" dirty="0" smtClean="0"/>
              <a:t>NUTS </a:t>
            </a:r>
            <a:r>
              <a:rPr lang="pl-PL" sz="1800" b="1" dirty="0"/>
              <a:t>Ostrołęcki – 5 zadań, kwota udzielonych dotacji: 45 750,00</a:t>
            </a:r>
          </a:p>
          <a:p>
            <a:pPr marL="0" indent="0" algn="ctr">
              <a:buNone/>
            </a:pPr>
            <a:endParaRPr lang="pl-PL" sz="1800" b="1" dirty="0"/>
          </a:p>
          <a:p>
            <a:pPr marL="0" indent="0" algn="ctr">
              <a:buNone/>
            </a:pPr>
            <a:endParaRPr lang="pl-PL" sz="2000" b="1" dirty="0"/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29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253536" y="312342"/>
            <a:ext cx="8229600" cy="64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Naszym i Państwa celem jest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rozwój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modernizacja obszarów wiejskich,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 za tym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idzie poprawa spójności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STARAMY SIĘ WSPÓLNIE WYRÓWNYWAC DYSPROPORCJE </a:t>
            </a:r>
            <a:br>
              <a:rPr lang="pl-PL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REGIONIE PRZY WYKORZYSTANIU ZARÓWNO ŹRÓDEŁ EUROPEJSKICH JAK I ŚRODKÓW </a:t>
            </a:r>
            <a:r>
              <a:rPr lang="pl-PL" alt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WŁASNYCH </a:t>
            </a:r>
            <a:endParaRPr lang="pl-PL" alt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Odpowiedzmy sobie sami patrząc na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obiektywne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liczby </a:t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pieniądze, kilometry,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ilości – czy misja, do której jesteśmy wspólnie powołani i której się 20 lat temu podjęliśmy – nam się udała i z czego możemy być dumni.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SUMUJĄC WSZYSTKIE ŚRODKI, JAKIE PRZEZ 20 LAT SKIEROWANO W SUBREGIONIE OSTROŁĘCKIM NA OBSZARY WIEJSKIE,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 PONAD 450 MLN ZŁOTYCH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!!!</a:t>
            </a: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250825" y="2203450"/>
            <a:ext cx="87820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Scalenia gruntów – </a:t>
            </a:r>
            <a:b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   zrealizowano 2 umowy na kwotę ok. </a:t>
            </a:r>
            <a:r>
              <a:rPr lang="pl-PL" alt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 mln zł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l-PL" altLang="pl-PL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Odnowa wsi oraz zachowanie i ochrona dziedzictwa kulturowego –</a:t>
            </a:r>
            <a:b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zrealizowano 267 umów na kwotę ok. </a:t>
            </a:r>
            <a:r>
              <a:rPr lang="pl-PL" alt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mln zł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pl-PL" altLang="pl-PL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Gospodarowanie rolniczymi zasobami wodnymi</a:t>
            </a: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– </a:t>
            </a:r>
            <a:b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</a:br>
            <a:r>
              <a:rPr lang="pl-PL" alt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   zrealizowano 31 umów na kwotę ok.</a:t>
            </a:r>
            <a:r>
              <a:rPr lang="pl-PL" altLang="pl-P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pl-PL" alt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33 mln zł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l-PL" alt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4116" name="Prostokąt 22"/>
          <p:cNvSpPr>
            <a:spLocks noChangeArrowheads="1"/>
          </p:cNvSpPr>
          <p:nvPr/>
        </p:nvSpPr>
        <p:spPr bwMode="auto">
          <a:xfrm>
            <a:off x="714375" y="1285875"/>
            <a:ext cx="750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4117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  <p:pic>
        <p:nvPicPr>
          <p:cNvPr id="411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1225"/>
            <a:ext cx="8231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5800" y="903288"/>
            <a:ext cx="8051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realizowane przez Samorząd Województwa Mazowieckiego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SPO-ROL 2004 - 2006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6413" y="4627563"/>
            <a:ext cx="8299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- subregion ostrołęcki -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55 umów na kwotę ok. 14 mln złotych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(ok. 16% zrealizowanych inwestycji)</a:t>
            </a:r>
          </a:p>
        </p:txBody>
      </p:sp>
    </p:spTree>
    <p:extLst>
      <p:ext uri="{BB962C8B-B14F-4D97-AF65-F5344CB8AC3E}">
        <p14:creationId xmlns:p14="http://schemas.microsoft.com/office/powerpoint/2010/main" val="30083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7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278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71FF26B-A245-45A1-AE20-900EAC5BA1E3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30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89" name="Tytuł 2"/>
          <p:cNvSpPr txBox="1">
            <a:spLocks/>
          </p:cNvSpPr>
          <p:nvPr/>
        </p:nvSpPr>
        <p:spPr bwMode="auto">
          <a:xfrm>
            <a:off x="395288" y="10525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694" y="2209800"/>
            <a:ext cx="7772400" cy="136207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pl-PL" sz="2000" kern="0" dirty="0">
                <a:latin typeface="Arial "/>
              </a:rPr>
              <a:t>Urząd Marszałkowski Województwa </a:t>
            </a:r>
            <a:r>
              <a:rPr lang="pl-PL" sz="2000" kern="0" dirty="0" smtClean="0">
                <a:latin typeface="Arial "/>
              </a:rPr>
              <a:t>Mazowieckiego w </a:t>
            </a:r>
            <a:r>
              <a:rPr lang="pl-PL" sz="2000" kern="0" dirty="0">
                <a:latin typeface="Arial "/>
              </a:rPr>
              <a:t>Warszawie</a:t>
            </a:r>
            <a:br>
              <a:rPr lang="pl-PL" sz="2000" kern="0" dirty="0">
                <a:latin typeface="Arial "/>
              </a:rPr>
            </a:br>
            <a:r>
              <a:rPr lang="pl-PL" sz="2000" kern="0" dirty="0">
                <a:latin typeface="Arial "/>
              </a:rPr>
              <a:t>Departament Rolnictwa i </a:t>
            </a:r>
            <a:r>
              <a:rPr lang="pl-PL" sz="2000" kern="0" dirty="0" smtClean="0">
                <a:latin typeface="Arial "/>
              </a:rPr>
              <a:t>Rozwoju</a:t>
            </a:r>
            <a:br>
              <a:rPr lang="pl-PL" sz="2000" kern="0" dirty="0" smtClean="0">
                <a:latin typeface="Arial "/>
              </a:rPr>
            </a:br>
            <a:r>
              <a:rPr lang="pl-PL" sz="2000" kern="0" dirty="0" smtClean="0">
                <a:latin typeface="Arial "/>
              </a:rPr>
              <a:t>Obszarów </a:t>
            </a:r>
            <a:r>
              <a:rPr lang="pl-PL" sz="2000" kern="0" dirty="0">
                <a:latin typeface="Arial "/>
              </a:rPr>
              <a:t>Wiejskich</a:t>
            </a:r>
            <a:br>
              <a:rPr lang="pl-PL" sz="2000" kern="0" dirty="0">
                <a:latin typeface="Arial "/>
              </a:rPr>
            </a:br>
            <a:r>
              <a:rPr lang="pl-PL" sz="2000" kern="0" dirty="0">
                <a:latin typeface="Arial "/>
              </a:rPr>
              <a:t> 03-469 Warszawa, ul. Skoczylasa </a:t>
            </a:r>
            <a:r>
              <a:rPr lang="pl-PL" sz="2000" kern="0" dirty="0" smtClean="0">
                <a:latin typeface="Arial "/>
              </a:rPr>
              <a:t>4</a:t>
            </a:r>
            <a:r>
              <a:rPr lang="pl-PL" sz="2000" kern="0" dirty="0">
                <a:latin typeface="Arial "/>
              </a:rPr>
              <a:t/>
            </a:r>
            <a:br>
              <a:rPr lang="pl-PL" sz="2000" kern="0" dirty="0">
                <a:latin typeface="Arial "/>
              </a:rPr>
            </a:br>
            <a:r>
              <a:rPr lang="pl-PL" sz="2000" kern="0" dirty="0">
                <a:latin typeface="Arial "/>
              </a:rPr>
              <a:t>tel. </a:t>
            </a:r>
            <a:r>
              <a:rPr lang="pl-PL" sz="2000" kern="0" dirty="0" smtClean="0">
                <a:latin typeface="Arial "/>
              </a:rPr>
              <a:t>22 59 79 701</a:t>
            </a:r>
            <a:r>
              <a:rPr lang="pl-PL" sz="2000" kern="0" dirty="0">
                <a:latin typeface="Arial "/>
              </a:rPr>
              <a:t/>
            </a:r>
            <a:br>
              <a:rPr lang="pl-PL" sz="2000" kern="0" dirty="0">
                <a:latin typeface="Arial "/>
              </a:rPr>
            </a:br>
            <a:r>
              <a:rPr lang="pl-PL" sz="2000" kern="0" dirty="0">
                <a:solidFill>
                  <a:srgbClr val="002060"/>
                </a:solidFill>
                <a:latin typeface="Arial "/>
                <a:hlinkClick r:id="rId3"/>
              </a:rPr>
              <a:t>rolnictwo@mazovia.pl</a:t>
            </a: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7" name="Symbol zastępczy zawartości 23"/>
          <p:cNvSpPr>
            <a:spLocks noGrp="1"/>
          </p:cNvSpPr>
          <p:nvPr>
            <p:ph type="body" idx="1"/>
          </p:nvPr>
        </p:nvSpPr>
        <p:spPr>
          <a:xfrm>
            <a:off x="645694" y="742950"/>
            <a:ext cx="7772400" cy="1500187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32791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6147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8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0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2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4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6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8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60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62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63" name="Prostokąt 22"/>
          <p:cNvSpPr>
            <a:spLocks noChangeArrowheads="1"/>
          </p:cNvSpPr>
          <p:nvPr/>
        </p:nvSpPr>
        <p:spPr bwMode="auto">
          <a:xfrm>
            <a:off x="714375" y="1285875"/>
            <a:ext cx="750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6164" name="Rectangle 2"/>
          <p:cNvSpPr>
            <a:spLocks noChangeArrowheads="1"/>
          </p:cNvSpPr>
          <p:nvPr/>
        </p:nvSpPr>
        <p:spPr bwMode="auto">
          <a:xfrm>
            <a:off x="0" y="6429375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latin typeface="Times New Roman" panose="02020603050405020304" pitchFamily="18" charset="0"/>
            </a:endParaRPr>
          </a:p>
        </p:txBody>
      </p:sp>
      <p:pic>
        <p:nvPicPr>
          <p:cNvPr id="616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03288"/>
            <a:ext cx="87233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4138" y="903288"/>
            <a:ext cx="8880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Efekty rzeczowe w działaniu Odnowa wsi </a:t>
            </a:r>
          </a:p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 ramach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SPO-ROL 2004-2006</a:t>
            </a:r>
          </a:p>
          <a:p>
            <a:pPr algn="ctr" eaLnBrk="1" hangingPunct="1">
              <a:defRPr/>
            </a:pPr>
            <a:r>
              <a:rPr lang="pl-PL" b="1" u="sng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subregion ostrołęcki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2587625"/>
            <a:ext cx="78672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PRZYBYŁO:</a:t>
            </a:r>
          </a:p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16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placów miejskich, centrów wsi</a:t>
            </a:r>
          </a:p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21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świetlic, domów kultury</a:t>
            </a:r>
          </a:p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placów zabaw, parków,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terenów zielonych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16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obiektów sportowych</a:t>
            </a:r>
          </a:p>
          <a:p>
            <a:pPr algn="ctr" eaLnBrk="1" hangingPunct="1"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obiekty małej infrastruktury turystycznej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819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1928813" y="3000375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8212" name="Tytuł 2"/>
          <p:cNvSpPr txBox="1">
            <a:spLocks/>
          </p:cNvSpPr>
          <p:nvPr/>
        </p:nvSpPr>
        <p:spPr bwMode="auto">
          <a:xfrm>
            <a:off x="357188" y="78581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40" name="Podtytuł 3"/>
          <p:cNvSpPr txBox="1">
            <a:spLocks/>
          </p:cNvSpPr>
          <p:nvPr/>
        </p:nvSpPr>
        <p:spPr bwMode="auto">
          <a:xfrm>
            <a:off x="571500" y="18573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3200" kern="0" dirty="0">
              <a:latin typeface="+mn-lt"/>
              <a:cs typeface="+mn-cs"/>
            </a:endParaRPr>
          </a:p>
        </p:txBody>
      </p:sp>
      <p:sp>
        <p:nvSpPr>
          <p:cNvPr id="8214" name="Prostokąt 24"/>
          <p:cNvSpPr>
            <a:spLocks noChangeArrowheads="1"/>
          </p:cNvSpPr>
          <p:nvPr/>
        </p:nvSpPr>
        <p:spPr bwMode="auto">
          <a:xfrm>
            <a:off x="785813" y="857250"/>
            <a:ext cx="750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/>
            </a:r>
            <a:br>
              <a:rPr lang="pl-PL" altLang="pl-PL" sz="2000" b="1">
                <a:latin typeface="Arial" panose="020B0604020202020204" pitchFamily="34" charset="0"/>
              </a:rPr>
            </a:b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5143" name="Prostokąt 26"/>
          <p:cNvSpPr>
            <a:spLocks noChangeArrowheads="1"/>
          </p:cNvSpPr>
          <p:nvPr/>
        </p:nvSpPr>
        <p:spPr bwMode="auto">
          <a:xfrm>
            <a:off x="357188" y="1785938"/>
            <a:ext cx="84296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Scalenia i melioracje - budżet 46,3 mln euro (190 mln zł)</a:t>
            </a:r>
          </a:p>
          <a:p>
            <a:pPr algn="just" eaLnBrk="1" hangingPunct="1">
              <a:defRPr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Odnowa i rozwój wsi </a:t>
            </a: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-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budżet 43,3 mln euro (180 mln zł)</a:t>
            </a:r>
          </a:p>
          <a:p>
            <a:pPr algn="just" eaLnBrk="1" hangingPunct="1">
              <a:defRPr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Podstawowe usługi dla gospodarki i ludności wiejskiej</a:t>
            </a:r>
          </a:p>
          <a:p>
            <a:pPr algn="just" eaLnBrk="1" hangingPunct="1">
              <a:defRPr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   -   budżet 164,1 </a:t>
            </a: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mln euro (682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mln zł)</a:t>
            </a:r>
          </a:p>
          <a:p>
            <a:pPr algn="just" eaLnBrk="1" hangingPunct="1">
              <a:defRPr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Działania LEADER budżet ogólny 337 mln zł, z czego działania wdrażane przez SW – 268 mln zł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pl-PL" sz="2000" dirty="0">
              <a:solidFill>
                <a:srgbClr val="C00000"/>
              </a:solidFill>
              <a:latin typeface="Arial "/>
            </a:endParaRPr>
          </a:p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RAZEM BUDŻET PROW 2007-2013 – ok. 1,3 mld złotych</a:t>
            </a:r>
          </a:p>
        </p:txBody>
      </p:sp>
      <p:sp>
        <p:nvSpPr>
          <p:cNvPr id="6168" name="Prostokąt 25"/>
          <p:cNvSpPr>
            <a:spLocks noChangeArrowheads="1"/>
          </p:cNvSpPr>
          <p:nvPr/>
        </p:nvSpPr>
        <p:spPr bwMode="auto">
          <a:xfrm>
            <a:off x="571500" y="785813"/>
            <a:ext cx="79295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Działania realizowane przez Samorząd Województwa Mazowieckiego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PROW 2007-2013</a:t>
            </a:r>
          </a:p>
          <a:p>
            <a:pPr algn="ctr" eaLnBrk="1" hangingPunct="1">
              <a:defRPr/>
            </a:pPr>
            <a:endParaRPr lang="pl-PL" sz="28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0243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4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6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8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0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2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4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6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8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5917D44-9FC8-47A4-87F5-24E4329A707B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61" name="Tytuł 2"/>
          <p:cNvSpPr txBox="1">
            <a:spLocks/>
          </p:cNvSpPr>
          <p:nvPr/>
        </p:nvSpPr>
        <p:spPr bwMode="auto">
          <a:xfrm>
            <a:off x="153988" y="841375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40" name="Podtytuł 3"/>
          <p:cNvSpPr txBox="1">
            <a:spLocks/>
          </p:cNvSpPr>
          <p:nvPr/>
        </p:nvSpPr>
        <p:spPr bwMode="auto">
          <a:xfrm>
            <a:off x="642938" y="18573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3200" kern="0" dirty="0">
              <a:latin typeface="+mn-lt"/>
              <a:cs typeface="+mn-cs"/>
            </a:endParaRPr>
          </a:p>
        </p:txBody>
      </p:sp>
      <p:sp>
        <p:nvSpPr>
          <p:cNvPr id="15383" name="Prostokąt 23"/>
          <p:cNvSpPr>
            <a:spLocks noChangeArrowheads="1"/>
          </p:cNvSpPr>
          <p:nvPr/>
        </p:nvSpPr>
        <p:spPr bwMode="auto">
          <a:xfrm>
            <a:off x="285750" y="928688"/>
            <a:ext cx="835818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Działanie: Odnowa i rozwój wsi –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subregion ostrołęcki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168 umów na kwotę pomocy ok. 40,7 mln zł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eaLnBrk="1" hangingPunct="1"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eaLnBrk="1" hangingPunct="1">
              <a:defRPr/>
            </a:pPr>
            <a:endParaRPr lang="pl-PL" dirty="0">
              <a:latin typeface="Arial "/>
              <a:cs typeface="+mn-cs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b="1" dirty="0"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sz="2000" b="1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sz="2000" b="1" dirty="0">
              <a:latin typeface="Arial "/>
              <a:cs typeface="+mn-cs"/>
            </a:endParaRPr>
          </a:p>
        </p:txBody>
      </p:sp>
      <p:sp>
        <p:nvSpPr>
          <p:cNvPr id="10264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65" name="Wykres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14448"/>
              </p:ext>
            </p:extLst>
          </p:nvPr>
        </p:nvGraphicFramePr>
        <p:xfrm>
          <a:off x="0" y="1533525"/>
          <a:ext cx="9144000" cy="497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Wykres" r:id="rId4" imgW="6474513" imgH="3895682" progId="Excel.Chart.8">
                  <p:embed/>
                </p:oleObj>
              </mc:Choice>
              <mc:Fallback>
                <p:oleObj name="Wykres" r:id="rId4" imgW="6474513" imgH="3895682" progId="Excel.Chart.8">
                  <p:embed/>
                  <p:pic>
                    <p:nvPicPr>
                      <p:cNvPr id="10265" name="Wykres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3525"/>
                        <a:ext cx="9144000" cy="497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229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2308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53EB7BF-75AF-40AF-84CA-26E525B20CCD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9" name="Tytuł 2"/>
          <p:cNvSpPr txBox="1">
            <a:spLocks/>
          </p:cNvSpPr>
          <p:nvPr/>
        </p:nvSpPr>
        <p:spPr bwMode="auto">
          <a:xfrm>
            <a:off x="436563" y="946150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40" name="Podtytuł 3"/>
          <p:cNvSpPr txBox="1">
            <a:spLocks/>
          </p:cNvSpPr>
          <p:nvPr/>
        </p:nvSpPr>
        <p:spPr bwMode="auto">
          <a:xfrm>
            <a:off x="642938" y="18573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3200" kern="0" dirty="0">
              <a:latin typeface="+mn-lt"/>
              <a:cs typeface="+mn-cs"/>
            </a:endParaRPr>
          </a:p>
        </p:txBody>
      </p:sp>
      <p:sp>
        <p:nvSpPr>
          <p:cNvPr id="15383" name="Prostokąt 23"/>
          <p:cNvSpPr>
            <a:spLocks noChangeArrowheads="1"/>
          </p:cNvSpPr>
          <p:nvPr/>
        </p:nvSpPr>
        <p:spPr bwMode="auto">
          <a:xfrm>
            <a:off x="173038" y="933450"/>
            <a:ext cx="8358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Działanie: Odnowa i rozwój wsi –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subregion</a:t>
            </a:r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</a:t>
            </a: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ostrołęcki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eaLnBrk="1" hangingPunct="1"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eaLnBrk="1" hangingPunct="1">
              <a:defRPr/>
            </a:pPr>
            <a:endParaRPr lang="pl-PL" dirty="0">
              <a:latin typeface="Arial "/>
              <a:cs typeface="+mn-cs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pl-PL" b="1" dirty="0"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sz="2000" b="1" dirty="0">
              <a:latin typeface="Arial "/>
              <a:cs typeface="+mn-cs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endParaRPr lang="pl-PL" sz="2000" b="1" dirty="0">
              <a:latin typeface="Arial "/>
              <a:cs typeface="+mn-cs"/>
            </a:endParaRPr>
          </a:p>
        </p:txBody>
      </p:sp>
      <p:sp>
        <p:nvSpPr>
          <p:cNvPr id="12312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313" name="Wykres 26"/>
          <p:cNvGraphicFramePr>
            <a:graphicFrameLocks/>
          </p:cNvGraphicFramePr>
          <p:nvPr/>
        </p:nvGraphicFramePr>
        <p:xfrm>
          <a:off x="501650" y="1581150"/>
          <a:ext cx="8140700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Wykres" r:id="rId4" imgW="8144962" imgH="4712616" progId="Excel.Chart.8">
                  <p:embed/>
                </p:oleObj>
              </mc:Choice>
              <mc:Fallback>
                <p:oleObj name="Wykres" r:id="rId4" imgW="8144962" imgH="4712616" progId="Excel.Chart.8">
                  <p:embed/>
                  <p:pic>
                    <p:nvPicPr>
                      <p:cNvPr id="12313" name="Wykres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581150"/>
                        <a:ext cx="8140700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ostokąt 1"/>
          <p:cNvSpPr/>
          <p:nvPr/>
        </p:nvSpPr>
        <p:spPr>
          <a:xfrm>
            <a:off x="501650" y="982663"/>
            <a:ext cx="8029575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PRZYBYŁO: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112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świetlic, domów kultury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44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obiektów sportowych i placów zabaw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76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placów miejskich,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centrów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wsi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9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terenów zielonych i miejsc odpoczynku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2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zagospodarowane zbiorniki wodne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30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obiektów małej architektury</a:t>
            </a:r>
          </a:p>
        </p:txBody>
      </p:sp>
    </p:spTree>
    <p:extLst>
      <p:ext uri="{BB962C8B-B14F-4D97-AF65-F5344CB8AC3E}">
        <p14:creationId xmlns:p14="http://schemas.microsoft.com/office/powerpoint/2010/main" val="36452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433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5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5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5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285750" y="928688"/>
            <a:ext cx="8429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Podstawowe usługi dla gospodarki i ludności wiejskiej </a:t>
            </a:r>
            <a:endParaRPr lang="pl-PL" b="1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  <a:cs typeface="+mn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subregion ostrołęcki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104 umowy na kwotę 122 mln zł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pl-PL" dirty="0">
              <a:latin typeface="Arial "/>
              <a:cs typeface="+mn-cs"/>
            </a:endParaRPr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5C20B8D-AD2D-46EA-83A6-0D1F8B7AA532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57" name="Tytuł 2"/>
          <p:cNvSpPr txBox="1">
            <a:spLocks/>
          </p:cNvSpPr>
          <p:nvPr/>
        </p:nvSpPr>
        <p:spPr bwMode="auto">
          <a:xfrm>
            <a:off x="357188" y="785813"/>
            <a:ext cx="822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C5141D"/>
              </a:solidFill>
              <a:latin typeface="Arial" panose="020B0604020202020204" pitchFamily="34" charset="0"/>
            </a:endParaRPr>
          </a:p>
        </p:txBody>
      </p:sp>
      <p:sp>
        <p:nvSpPr>
          <p:cNvPr id="40" name="Podtytuł 3"/>
          <p:cNvSpPr txBox="1">
            <a:spLocks/>
          </p:cNvSpPr>
          <p:nvPr/>
        </p:nvSpPr>
        <p:spPr bwMode="auto">
          <a:xfrm>
            <a:off x="571500" y="1857375"/>
            <a:ext cx="8229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pl-PL" sz="3200" kern="0" dirty="0">
              <a:latin typeface="+mn-lt"/>
              <a:cs typeface="+mn-cs"/>
            </a:endParaRPr>
          </a:p>
        </p:txBody>
      </p:sp>
      <p:sp>
        <p:nvSpPr>
          <p:cNvPr id="14359" name="Prostokąt 23"/>
          <p:cNvSpPr>
            <a:spLocks noChangeArrowheads="1"/>
          </p:cNvSpPr>
          <p:nvPr/>
        </p:nvSpPr>
        <p:spPr bwMode="auto">
          <a:xfrm>
            <a:off x="285750" y="928688"/>
            <a:ext cx="8358188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>
              <a:latin typeface="Arial 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b="1">
              <a:latin typeface="Arial 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b="1">
              <a:latin typeface="Arial "/>
            </a:endParaRPr>
          </a:p>
        </p:txBody>
      </p:sp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61" name="Wykres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421950"/>
              </p:ext>
            </p:extLst>
          </p:nvPr>
        </p:nvGraphicFramePr>
        <p:xfrm>
          <a:off x="0" y="1772816"/>
          <a:ext cx="9143999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Wykres" r:id="rId4" imgW="6389162" imgH="3889585" progId="Excel.Chart.8">
                  <p:embed/>
                </p:oleObj>
              </mc:Choice>
              <mc:Fallback>
                <p:oleObj name="Wykres" r:id="rId4" imgW="6389162" imgH="3889585" progId="Excel.Chart.8">
                  <p:embed/>
                  <p:pic>
                    <p:nvPicPr>
                      <p:cNvPr id="14361" name="Wykres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9143999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6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6387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6 w 4766"/>
              <a:gd name="T1" fmla="*/ 2147483646 h 716"/>
              <a:gd name="T2" fmla="*/ 2147483646 w 4766"/>
              <a:gd name="T3" fmla="*/ 2147483646 h 716"/>
              <a:gd name="T4" fmla="*/ 2147483646 w 4766"/>
              <a:gd name="T5" fmla="*/ 2147483646 h 716"/>
              <a:gd name="T6" fmla="*/ 2147483646 w 4766"/>
              <a:gd name="T7" fmla="*/ 2147483646 h 716"/>
              <a:gd name="T8" fmla="*/ 2147483646 w 4766"/>
              <a:gd name="T9" fmla="*/ 2147483646 h 716"/>
              <a:gd name="T10" fmla="*/ 2147483646 w 4766"/>
              <a:gd name="T11" fmla="*/ 2147483646 h 716"/>
              <a:gd name="T12" fmla="*/ 2147483646 w 4766"/>
              <a:gd name="T13" fmla="*/ 2147483646 h 716"/>
              <a:gd name="T14" fmla="*/ 2147483646 w 4766"/>
              <a:gd name="T15" fmla="*/ 2147483646 h 716"/>
              <a:gd name="T16" fmla="*/ 2147483646 w 4766"/>
              <a:gd name="T17" fmla="*/ 2147483646 h 716"/>
              <a:gd name="T18" fmla="*/ 2147483646 w 4766"/>
              <a:gd name="T19" fmla="*/ 2147483646 h 716"/>
              <a:gd name="T20" fmla="*/ 2147483646 w 4766"/>
              <a:gd name="T21" fmla="*/ 2147483646 h 716"/>
              <a:gd name="T22" fmla="*/ 2147483646 w 4766"/>
              <a:gd name="T23" fmla="*/ 2147483646 h 716"/>
              <a:gd name="T24" fmla="*/ 2147483646 w 4766"/>
              <a:gd name="T25" fmla="*/ 2147483646 h 716"/>
              <a:gd name="T26" fmla="*/ 2147483646 w 4766"/>
              <a:gd name="T27" fmla="*/ 2147483646 h 716"/>
              <a:gd name="T28" fmla="*/ 2147483646 w 4766"/>
              <a:gd name="T29" fmla="*/ 2147483646 h 716"/>
              <a:gd name="T30" fmla="*/ 2147483646 w 4766"/>
              <a:gd name="T31" fmla="*/ 2147483646 h 716"/>
              <a:gd name="T32" fmla="*/ 2147483646 w 4766"/>
              <a:gd name="T33" fmla="*/ 2147483646 h 716"/>
              <a:gd name="T34" fmla="*/ 2147483646 w 4766"/>
              <a:gd name="T35" fmla="*/ 2147483646 h 716"/>
              <a:gd name="T36" fmla="*/ 2147483646 w 4766"/>
              <a:gd name="T37" fmla="*/ 2147483646 h 716"/>
              <a:gd name="T38" fmla="*/ 2147483646 w 4766"/>
              <a:gd name="T39" fmla="*/ 2147483646 h 716"/>
              <a:gd name="T40" fmla="*/ 2147483646 w 4766"/>
              <a:gd name="T41" fmla="*/ 2147483646 h 716"/>
              <a:gd name="T42" fmla="*/ 2147483646 w 4766"/>
              <a:gd name="T43" fmla="*/ 2147483646 h 716"/>
              <a:gd name="T44" fmla="*/ 2147483646 w 4766"/>
              <a:gd name="T45" fmla="*/ 2147483646 h 716"/>
              <a:gd name="T46" fmla="*/ 2147483646 w 4766"/>
              <a:gd name="T47" fmla="*/ 2147483646 h 716"/>
              <a:gd name="T48" fmla="*/ 2147483646 w 4766"/>
              <a:gd name="T49" fmla="*/ 2147483646 h 716"/>
              <a:gd name="T50" fmla="*/ 2147483646 w 4766"/>
              <a:gd name="T51" fmla="*/ 2147483646 h 716"/>
              <a:gd name="T52" fmla="*/ 2147483646 w 4766"/>
              <a:gd name="T53" fmla="*/ 2147483646 h 716"/>
              <a:gd name="T54" fmla="*/ 2147483646 w 4766"/>
              <a:gd name="T55" fmla="*/ 2147483646 h 716"/>
              <a:gd name="T56" fmla="*/ 2147483646 w 4766"/>
              <a:gd name="T57" fmla="*/ 2147483646 h 716"/>
              <a:gd name="T58" fmla="*/ 2147483646 w 4766"/>
              <a:gd name="T59" fmla="*/ 2147483646 h 716"/>
              <a:gd name="T60" fmla="*/ 2147483646 w 4766"/>
              <a:gd name="T61" fmla="*/ 2147483646 h 716"/>
              <a:gd name="T62" fmla="*/ 2147483646 w 4766"/>
              <a:gd name="T63" fmla="*/ 2147483646 h 716"/>
              <a:gd name="T64" fmla="*/ 2147483646 w 4766"/>
              <a:gd name="T65" fmla="*/ 2147483646 h 716"/>
              <a:gd name="T66" fmla="*/ 2147483646 w 4766"/>
              <a:gd name="T67" fmla="*/ 2147483646 h 716"/>
              <a:gd name="T68" fmla="*/ 2147483646 w 4766"/>
              <a:gd name="T69" fmla="*/ 2147483646 h 716"/>
              <a:gd name="T70" fmla="*/ 2147483646 w 4766"/>
              <a:gd name="T71" fmla="*/ 2147483646 h 716"/>
              <a:gd name="T72" fmla="*/ 2147483646 w 4766"/>
              <a:gd name="T73" fmla="*/ 2147483646 h 716"/>
              <a:gd name="T74" fmla="*/ 2147483646 w 4766"/>
              <a:gd name="T75" fmla="*/ 2147483646 h 716"/>
              <a:gd name="T76" fmla="*/ 2147483646 w 4766"/>
              <a:gd name="T77" fmla="*/ 2147483646 h 716"/>
              <a:gd name="T78" fmla="*/ 2147483646 w 4766"/>
              <a:gd name="T79" fmla="*/ 2147483646 h 716"/>
              <a:gd name="T80" fmla="*/ 2147483646 w 4766"/>
              <a:gd name="T81" fmla="*/ 2147483646 h 716"/>
              <a:gd name="T82" fmla="*/ 2147483646 w 4766"/>
              <a:gd name="T83" fmla="*/ 2147483646 h 716"/>
              <a:gd name="T84" fmla="*/ 2147483646 w 4766"/>
              <a:gd name="T85" fmla="*/ 2147483646 h 716"/>
              <a:gd name="T86" fmla="*/ 2147483646 w 4766"/>
              <a:gd name="T87" fmla="*/ 2147483646 h 716"/>
              <a:gd name="T88" fmla="*/ 2147483646 w 4766"/>
              <a:gd name="T89" fmla="*/ 2147483646 h 716"/>
              <a:gd name="T90" fmla="*/ 2147483646 w 4766"/>
              <a:gd name="T91" fmla="*/ 2147483646 h 716"/>
              <a:gd name="T92" fmla="*/ 2147483646 w 4766"/>
              <a:gd name="T93" fmla="*/ 2147483646 h 716"/>
              <a:gd name="T94" fmla="*/ 2147483646 w 4766"/>
              <a:gd name="T95" fmla="*/ 2147483646 h 716"/>
              <a:gd name="T96" fmla="*/ 2147483646 w 4766"/>
              <a:gd name="T97" fmla="*/ 2147483646 h 716"/>
              <a:gd name="T98" fmla="*/ 2147483646 w 4766"/>
              <a:gd name="T99" fmla="*/ 2147483646 h 716"/>
              <a:gd name="T100" fmla="*/ 2147483646 w 4766"/>
              <a:gd name="T101" fmla="*/ 2147483646 h 716"/>
              <a:gd name="T102" fmla="*/ 2147483646 w 4766"/>
              <a:gd name="T103" fmla="*/ 2147483646 h 716"/>
              <a:gd name="T104" fmla="*/ 2147483646 w 4766"/>
              <a:gd name="T105" fmla="*/ 2147483646 h 716"/>
              <a:gd name="T106" fmla="*/ 2147483646 w 4766"/>
              <a:gd name="T107" fmla="*/ 2147483646 h 716"/>
              <a:gd name="T108" fmla="*/ 2147483646 w 4766"/>
              <a:gd name="T109" fmla="*/ 2147483646 h 716"/>
              <a:gd name="T110" fmla="*/ 2147483646 w 4766"/>
              <a:gd name="T111" fmla="*/ 2147483646 h 716"/>
              <a:gd name="T112" fmla="*/ 2147483646 w 4766"/>
              <a:gd name="T113" fmla="*/ 2147483646 h 716"/>
              <a:gd name="T114" fmla="*/ 2147483646 w 4766"/>
              <a:gd name="T115" fmla="*/ 2147483646 h 716"/>
              <a:gd name="T116" fmla="*/ 2147483646 w 4766"/>
              <a:gd name="T117" fmla="*/ 2147483646 h 716"/>
              <a:gd name="T118" fmla="*/ 2147483646 w 4766"/>
              <a:gd name="T119" fmla="*/ 2147483646 h 716"/>
              <a:gd name="T120" fmla="*/ 2147483646 w 4766"/>
              <a:gd name="T121" fmla="*/ 2147483646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8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6 w 1390"/>
              <a:gd name="T1" fmla="*/ 2147483646 h 202"/>
              <a:gd name="T2" fmla="*/ 2147483646 w 1390"/>
              <a:gd name="T3" fmla="*/ 2147483646 h 202"/>
              <a:gd name="T4" fmla="*/ 2147483646 w 1390"/>
              <a:gd name="T5" fmla="*/ 2147483646 h 202"/>
              <a:gd name="T6" fmla="*/ 2147483646 w 1390"/>
              <a:gd name="T7" fmla="*/ 2147483646 h 202"/>
              <a:gd name="T8" fmla="*/ 2147483646 w 1390"/>
              <a:gd name="T9" fmla="*/ 2147483646 h 202"/>
              <a:gd name="T10" fmla="*/ 2147483646 w 1390"/>
              <a:gd name="T11" fmla="*/ 2147483646 h 202"/>
              <a:gd name="T12" fmla="*/ 2147483646 w 1390"/>
              <a:gd name="T13" fmla="*/ 2147483646 h 202"/>
              <a:gd name="T14" fmla="*/ 2147483646 w 1390"/>
              <a:gd name="T15" fmla="*/ 2147483646 h 202"/>
              <a:gd name="T16" fmla="*/ 2147483646 w 1390"/>
              <a:gd name="T17" fmla="*/ 2147483646 h 202"/>
              <a:gd name="T18" fmla="*/ 2147483646 w 1390"/>
              <a:gd name="T19" fmla="*/ 2147483646 h 202"/>
              <a:gd name="T20" fmla="*/ 2147483646 w 1390"/>
              <a:gd name="T21" fmla="*/ 2147483646 h 202"/>
              <a:gd name="T22" fmla="*/ 2147483646 w 1390"/>
              <a:gd name="T23" fmla="*/ 2147483646 h 202"/>
              <a:gd name="T24" fmla="*/ 2147483646 w 1390"/>
              <a:gd name="T25" fmla="*/ 2147483646 h 202"/>
              <a:gd name="T26" fmla="*/ 2147483646 w 1390"/>
              <a:gd name="T27" fmla="*/ 2147483646 h 202"/>
              <a:gd name="T28" fmla="*/ 2147483646 w 1390"/>
              <a:gd name="T29" fmla="*/ 2147483646 h 202"/>
              <a:gd name="T30" fmla="*/ 2147483646 w 1390"/>
              <a:gd name="T31" fmla="*/ 2147483646 h 202"/>
              <a:gd name="T32" fmla="*/ 2147483646 w 1390"/>
              <a:gd name="T33" fmla="*/ 2147483646 h 202"/>
              <a:gd name="T34" fmla="*/ 2147483646 w 1390"/>
              <a:gd name="T35" fmla="*/ 2147483646 h 202"/>
              <a:gd name="T36" fmla="*/ 2147483646 w 1390"/>
              <a:gd name="T37" fmla="*/ 2147483646 h 202"/>
              <a:gd name="T38" fmla="*/ 2147483646 w 1390"/>
              <a:gd name="T39" fmla="*/ 2147483646 h 202"/>
              <a:gd name="T40" fmla="*/ 2147483646 w 1390"/>
              <a:gd name="T41" fmla="*/ 2147483646 h 202"/>
              <a:gd name="T42" fmla="*/ 2147483646 w 1390"/>
              <a:gd name="T43" fmla="*/ 2147483646 h 202"/>
              <a:gd name="T44" fmla="*/ 2147483646 w 1390"/>
              <a:gd name="T45" fmla="*/ 2147483646 h 202"/>
              <a:gd name="T46" fmla="*/ 2147483646 w 1390"/>
              <a:gd name="T47" fmla="*/ 2147483646 h 202"/>
              <a:gd name="T48" fmla="*/ 2147483646 w 1390"/>
              <a:gd name="T49" fmla="*/ 2147483646 h 202"/>
              <a:gd name="T50" fmla="*/ 2147483646 w 1390"/>
              <a:gd name="T51" fmla="*/ 2147483646 h 202"/>
              <a:gd name="T52" fmla="*/ 2147483646 w 1390"/>
              <a:gd name="T53" fmla="*/ 2147483646 h 202"/>
              <a:gd name="T54" fmla="*/ 2147483646 w 1390"/>
              <a:gd name="T55" fmla="*/ 2147483646 h 202"/>
              <a:gd name="T56" fmla="*/ 2147483646 w 1390"/>
              <a:gd name="T57" fmla="*/ 2147483646 h 202"/>
              <a:gd name="T58" fmla="*/ 2147483646 w 1390"/>
              <a:gd name="T59" fmla="*/ 2147483646 h 202"/>
              <a:gd name="T60" fmla="*/ 2147483646 w 1390"/>
              <a:gd name="T61" fmla="*/ 2147483646 h 202"/>
              <a:gd name="T62" fmla="*/ 2147483646 w 1390"/>
              <a:gd name="T63" fmla="*/ 2147483646 h 202"/>
              <a:gd name="T64" fmla="*/ 2147483646 w 1390"/>
              <a:gd name="T65" fmla="*/ 2147483646 h 202"/>
              <a:gd name="T66" fmla="*/ 2147483646 w 1390"/>
              <a:gd name="T67" fmla="*/ 2147483646 h 202"/>
              <a:gd name="T68" fmla="*/ 2147483646 w 1390"/>
              <a:gd name="T69" fmla="*/ 2147483646 h 202"/>
              <a:gd name="T70" fmla="*/ 2147483646 w 1390"/>
              <a:gd name="T71" fmla="*/ 2147483646 h 202"/>
              <a:gd name="T72" fmla="*/ 2147483646 w 1390"/>
              <a:gd name="T73" fmla="*/ 2147483646 h 202"/>
              <a:gd name="T74" fmla="*/ 2147483646 w 1390"/>
              <a:gd name="T75" fmla="*/ 2147483646 h 202"/>
              <a:gd name="T76" fmla="*/ 2147483646 w 1390"/>
              <a:gd name="T77" fmla="*/ 2147483646 h 202"/>
              <a:gd name="T78" fmla="*/ 2147483646 w 1390"/>
              <a:gd name="T79" fmla="*/ 2147483646 h 202"/>
              <a:gd name="T80" fmla="*/ 2147483646 w 1390"/>
              <a:gd name="T81" fmla="*/ 2147483646 h 202"/>
              <a:gd name="T82" fmla="*/ 2147483646 w 1390"/>
              <a:gd name="T83" fmla="*/ 2147483646 h 202"/>
              <a:gd name="T84" fmla="*/ 2147483646 w 1390"/>
              <a:gd name="T85" fmla="*/ 2147483646 h 202"/>
              <a:gd name="T86" fmla="*/ 2147483646 w 1390"/>
              <a:gd name="T87" fmla="*/ 2147483646 h 202"/>
              <a:gd name="T88" fmla="*/ 2147483646 w 1390"/>
              <a:gd name="T89" fmla="*/ 2147483646 h 202"/>
              <a:gd name="T90" fmla="*/ 2147483646 w 1390"/>
              <a:gd name="T91" fmla="*/ 2147483646 h 202"/>
              <a:gd name="T92" fmla="*/ 2147483646 w 1390"/>
              <a:gd name="T93" fmla="*/ 2147483646 h 202"/>
              <a:gd name="T94" fmla="*/ 2147483646 w 1390"/>
              <a:gd name="T95" fmla="*/ 2147483646 h 202"/>
              <a:gd name="T96" fmla="*/ 2147483646 w 1390"/>
              <a:gd name="T97" fmla="*/ 2147483646 h 202"/>
              <a:gd name="T98" fmla="*/ 2147483646 w 1390"/>
              <a:gd name="T99" fmla="*/ 2147483646 h 202"/>
              <a:gd name="T100" fmla="*/ 2147483646 w 1390"/>
              <a:gd name="T101" fmla="*/ 2147483646 h 202"/>
              <a:gd name="T102" fmla="*/ 2147483646 w 1390"/>
              <a:gd name="T103" fmla="*/ 2147483646 h 202"/>
              <a:gd name="T104" fmla="*/ 2147483646 w 1390"/>
              <a:gd name="T105" fmla="*/ 2147483646 h 202"/>
              <a:gd name="T106" fmla="*/ 2147483646 w 1390"/>
              <a:gd name="T107" fmla="*/ 2147483646 h 202"/>
              <a:gd name="T108" fmla="*/ 2147483646 w 1390"/>
              <a:gd name="T109" fmla="*/ 2147483646 h 202"/>
              <a:gd name="T110" fmla="*/ 2147483646 w 1390"/>
              <a:gd name="T111" fmla="*/ 2147483646 h 202"/>
              <a:gd name="T112" fmla="*/ 2147483646 w 1390"/>
              <a:gd name="T113" fmla="*/ 2147483646 h 202"/>
              <a:gd name="T114" fmla="*/ 2147483646 w 1390"/>
              <a:gd name="T115" fmla="*/ 2147483646 h 202"/>
              <a:gd name="T116" fmla="*/ 2147483646 w 1390"/>
              <a:gd name="T117" fmla="*/ 2147483646 h 202"/>
              <a:gd name="T118" fmla="*/ 2147483646 w 1390"/>
              <a:gd name="T119" fmla="*/ 2147483646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6 w 527"/>
              <a:gd name="T1" fmla="*/ 2147483646 h 449"/>
              <a:gd name="T2" fmla="*/ 2147483646 w 527"/>
              <a:gd name="T3" fmla="*/ 2147483646 h 449"/>
              <a:gd name="T4" fmla="*/ 2147483646 w 527"/>
              <a:gd name="T5" fmla="*/ 2147483646 h 449"/>
              <a:gd name="T6" fmla="*/ 2147483646 w 527"/>
              <a:gd name="T7" fmla="*/ 2147483646 h 449"/>
              <a:gd name="T8" fmla="*/ 2147483646 w 527"/>
              <a:gd name="T9" fmla="*/ 2147483646 h 449"/>
              <a:gd name="T10" fmla="*/ 2147483646 w 527"/>
              <a:gd name="T11" fmla="*/ 2147483646 h 449"/>
              <a:gd name="T12" fmla="*/ 2147483646 w 527"/>
              <a:gd name="T13" fmla="*/ 2147483646 h 449"/>
              <a:gd name="T14" fmla="*/ 2147483646 w 527"/>
              <a:gd name="T15" fmla="*/ 2147483646 h 449"/>
              <a:gd name="T16" fmla="*/ 2147483646 w 527"/>
              <a:gd name="T17" fmla="*/ 2147483646 h 449"/>
              <a:gd name="T18" fmla="*/ 2147483646 w 527"/>
              <a:gd name="T19" fmla="*/ 2147483646 h 449"/>
              <a:gd name="T20" fmla="*/ 2147483646 w 527"/>
              <a:gd name="T21" fmla="*/ 2147483646 h 449"/>
              <a:gd name="T22" fmla="*/ 2147483646 w 527"/>
              <a:gd name="T23" fmla="*/ 2147483646 h 449"/>
              <a:gd name="T24" fmla="*/ 2147483646 w 527"/>
              <a:gd name="T25" fmla="*/ 2147483646 h 449"/>
              <a:gd name="T26" fmla="*/ 2147483646 w 527"/>
              <a:gd name="T27" fmla="*/ 2147483646 h 449"/>
              <a:gd name="T28" fmla="*/ 2147483646 w 527"/>
              <a:gd name="T29" fmla="*/ 2147483646 h 449"/>
              <a:gd name="T30" fmla="*/ 2147483646 w 527"/>
              <a:gd name="T31" fmla="*/ 2147483646 h 449"/>
              <a:gd name="T32" fmla="*/ 0 w 527"/>
              <a:gd name="T33" fmla="*/ 2147483646 h 449"/>
              <a:gd name="T34" fmla="*/ 2147483646 w 527"/>
              <a:gd name="T35" fmla="*/ 2147483646 h 449"/>
              <a:gd name="T36" fmla="*/ 2147483646 w 527"/>
              <a:gd name="T37" fmla="*/ 2147483646 h 449"/>
              <a:gd name="T38" fmla="*/ 2147483646 w 527"/>
              <a:gd name="T39" fmla="*/ 2147483646 h 449"/>
              <a:gd name="T40" fmla="*/ 2147483646 w 527"/>
              <a:gd name="T41" fmla="*/ 2147483646 h 449"/>
              <a:gd name="T42" fmla="*/ 2147483646 w 527"/>
              <a:gd name="T43" fmla="*/ 2147483646 h 449"/>
              <a:gd name="T44" fmla="*/ 2147483646 w 527"/>
              <a:gd name="T45" fmla="*/ 2147483646 h 449"/>
              <a:gd name="T46" fmla="*/ 2147483646 w 527"/>
              <a:gd name="T47" fmla="*/ 2147483646 h 449"/>
              <a:gd name="T48" fmla="*/ 2147483646 w 527"/>
              <a:gd name="T49" fmla="*/ 2147483646 h 449"/>
              <a:gd name="T50" fmla="*/ 2147483646 w 527"/>
              <a:gd name="T51" fmla="*/ 2147483646 h 449"/>
              <a:gd name="T52" fmla="*/ 2147483646 w 527"/>
              <a:gd name="T53" fmla="*/ 2147483646 h 449"/>
              <a:gd name="T54" fmla="*/ 2147483646 w 527"/>
              <a:gd name="T55" fmla="*/ 2147483646 h 449"/>
              <a:gd name="T56" fmla="*/ 2147483646 w 527"/>
              <a:gd name="T57" fmla="*/ 2147483646 h 449"/>
              <a:gd name="T58" fmla="*/ 2147483646 w 527"/>
              <a:gd name="T59" fmla="*/ 2147483646 h 449"/>
              <a:gd name="T60" fmla="*/ 2147483646 w 527"/>
              <a:gd name="T61" fmla="*/ 2147483646 h 449"/>
              <a:gd name="T62" fmla="*/ 2147483646 w 527"/>
              <a:gd name="T63" fmla="*/ 2147483646 h 449"/>
              <a:gd name="T64" fmla="*/ 2147483646 w 527"/>
              <a:gd name="T65" fmla="*/ 2147483646 h 449"/>
              <a:gd name="T66" fmla="*/ 2147483646 w 527"/>
              <a:gd name="T67" fmla="*/ 2147483646 h 449"/>
              <a:gd name="T68" fmla="*/ 2147483646 w 527"/>
              <a:gd name="T69" fmla="*/ 2147483646 h 449"/>
              <a:gd name="T70" fmla="*/ 2147483646 w 527"/>
              <a:gd name="T71" fmla="*/ 2147483646 h 449"/>
              <a:gd name="T72" fmla="*/ 2147483646 w 527"/>
              <a:gd name="T73" fmla="*/ 2147483646 h 449"/>
              <a:gd name="T74" fmla="*/ 2147483646 w 527"/>
              <a:gd name="T75" fmla="*/ 2147483646 h 449"/>
              <a:gd name="T76" fmla="*/ 2147483646 w 527"/>
              <a:gd name="T77" fmla="*/ 2147483646 h 449"/>
              <a:gd name="T78" fmla="*/ 2147483646 w 527"/>
              <a:gd name="T79" fmla="*/ 2147483646 h 449"/>
              <a:gd name="T80" fmla="*/ 2147483646 w 527"/>
              <a:gd name="T81" fmla="*/ 2147483646 h 449"/>
              <a:gd name="T82" fmla="*/ 2147483646 w 527"/>
              <a:gd name="T83" fmla="*/ 2147483646 h 449"/>
              <a:gd name="T84" fmla="*/ 2147483646 w 527"/>
              <a:gd name="T85" fmla="*/ 2147483646 h 449"/>
              <a:gd name="T86" fmla="*/ 2147483646 w 527"/>
              <a:gd name="T87" fmla="*/ 2147483646 h 449"/>
              <a:gd name="T88" fmla="*/ 2147483646 w 527"/>
              <a:gd name="T89" fmla="*/ 2147483646 h 449"/>
              <a:gd name="T90" fmla="*/ 2147483646 w 527"/>
              <a:gd name="T91" fmla="*/ 2147483646 h 449"/>
              <a:gd name="T92" fmla="*/ 2147483646 w 527"/>
              <a:gd name="T93" fmla="*/ 2147483646 h 449"/>
              <a:gd name="T94" fmla="*/ 2147483646 w 527"/>
              <a:gd name="T95" fmla="*/ 2147483646 h 449"/>
              <a:gd name="T96" fmla="*/ 2147483646 w 527"/>
              <a:gd name="T97" fmla="*/ 2147483646 h 449"/>
              <a:gd name="T98" fmla="*/ 2147483646 w 527"/>
              <a:gd name="T99" fmla="*/ 2147483646 h 449"/>
              <a:gd name="T100" fmla="*/ 2147483646 w 527"/>
              <a:gd name="T101" fmla="*/ 2147483646 h 449"/>
              <a:gd name="T102" fmla="*/ 2147483646 w 527"/>
              <a:gd name="T103" fmla="*/ 2147483646 h 449"/>
              <a:gd name="T104" fmla="*/ 2147483646 w 527"/>
              <a:gd name="T105" fmla="*/ 2147483646 h 449"/>
              <a:gd name="T106" fmla="*/ 2147483646 w 527"/>
              <a:gd name="T107" fmla="*/ 2147483646 h 449"/>
              <a:gd name="T108" fmla="*/ 2147483646 w 527"/>
              <a:gd name="T109" fmla="*/ 2147483646 h 449"/>
              <a:gd name="T110" fmla="*/ 2147483646 w 527"/>
              <a:gd name="T111" fmla="*/ 2147483646 h 449"/>
              <a:gd name="T112" fmla="*/ 2147483646 w 527"/>
              <a:gd name="T113" fmla="*/ 2147483646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2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6 w 402"/>
              <a:gd name="T1" fmla="*/ 2147483646 h 455"/>
              <a:gd name="T2" fmla="*/ 2147483646 w 402"/>
              <a:gd name="T3" fmla="*/ 0 h 455"/>
              <a:gd name="T4" fmla="*/ 2147483646 w 402"/>
              <a:gd name="T5" fmla="*/ 2147483646 h 455"/>
              <a:gd name="T6" fmla="*/ 2147483646 w 402"/>
              <a:gd name="T7" fmla="*/ 2147483646 h 455"/>
              <a:gd name="T8" fmla="*/ 2147483646 w 402"/>
              <a:gd name="T9" fmla="*/ 2147483646 h 455"/>
              <a:gd name="T10" fmla="*/ 2147483646 w 402"/>
              <a:gd name="T11" fmla="*/ 2147483646 h 455"/>
              <a:gd name="T12" fmla="*/ 2147483646 w 402"/>
              <a:gd name="T13" fmla="*/ 2147483646 h 455"/>
              <a:gd name="T14" fmla="*/ 2147483646 w 402"/>
              <a:gd name="T15" fmla="*/ 2147483646 h 455"/>
              <a:gd name="T16" fmla="*/ 2147483646 w 402"/>
              <a:gd name="T17" fmla="*/ 2147483646 h 455"/>
              <a:gd name="T18" fmla="*/ 2147483646 w 402"/>
              <a:gd name="T19" fmla="*/ 2147483646 h 455"/>
              <a:gd name="T20" fmla="*/ 2147483646 w 402"/>
              <a:gd name="T21" fmla="*/ 2147483646 h 455"/>
              <a:gd name="T22" fmla="*/ 2147483646 w 402"/>
              <a:gd name="T23" fmla="*/ 2147483646 h 455"/>
              <a:gd name="T24" fmla="*/ 2147483646 w 402"/>
              <a:gd name="T25" fmla="*/ 2147483646 h 455"/>
              <a:gd name="T26" fmla="*/ 2147483646 w 402"/>
              <a:gd name="T27" fmla="*/ 2147483646 h 455"/>
              <a:gd name="T28" fmla="*/ 2147483646 w 402"/>
              <a:gd name="T29" fmla="*/ 2147483646 h 455"/>
              <a:gd name="T30" fmla="*/ 2147483646 w 402"/>
              <a:gd name="T31" fmla="*/ 2147483646 h 455"/>
              <a:gd name="T32" fmla="*/ 2147483646 w 402"/>
              <a:gd name="T33" fmla="*/ 2147483646 h 455"/>
              <a:gd name="T34" fmla="*/ 2147483646 w 402"/>
              <a:gd name="T35" fmla="*/ 2147483646 h 455"/>
              <a:gd name="T36" fmla="*/ 2147483646 w 402"/>
              <a:gd name="T37" fmla="*/ 2147483646 h 455"/>
              <a:gd name="T38" fmla="*/ 2147483646 w 402"/>
              <a:gd name="T39" fmla="*/ 2147483646 h 455"/>
              <a:gd name="T40" fmla="*/ 2147483646 w 402"/>
              <a:gd name="T41" fmla="*/ 2147483646 h 455"/>
              <a:gd name="T42" fmla="*/ 2147483646 w 402"/>
              <a:gd name="T43" fmla="*/ 2147483646 h 455"/>
              <a:gd name="T44" fmla="*/ 2147483646 w 402"/>
              <a:gd name="T45" fmla="*/ 2147483646 h 455"/>
              <a:gd name="T46" fmla="*/ 2147483646 w 402"/>
              <a:gd name="T47" fmla="*/ 2147483646 h 455"/>
              <a:gd name="T48" fmla="*/ 2147483646 w 402"/>
              <a:gd name="T49" fmla="*/ 2147483646 h 455"/>
              <a:gd name="T50" fmla="*/ 2147483646 w 402"/>
              <a:gd name="T51" fmla="*/ 2147483646 h 455"/>
              <a:gd name="T52" fmla="*/ 2147483646 w 402"/>
              <a:gd name="T53" fmla="*/ 2147483646 h 455"/>
              <a:gd name="T54" fmla="*/ 2147483646 w 402"/>
              <a:gd name="T55" fmla="*/ 2147483646 h 455"/>
              <a:gd name="T56" fmla="*/ 2147483646 w 402"/>
              <a:gd name="T57" fmla="*/ 2147483646 h 455"/>
              <a:gd name="T58" fmla="*/ 2147483646 w 402"/>
              <a:gd name="T59" fmla="*/ 2147483646 h 455"/>
              <a:gd name="T60" fmla="*/ 2147483646 w 402"/>
              <a:gd name="T61" fmla="*/ 2147483646 h 455"/>
              <a:gd name="T62" fmla="*/ 2147483646 w 402"/>
              <a:gd name="T63" fmla="*/ 2147483646 h 455"/>
              <a:gd name="T64" fmla="*/ 2147483646 w 402"/>
              <a:gd name="T65" fmla="*/ 2147483646 h 455"/>
              <a:gd name="T66" fmla="*/ 2147483646 w 402"/>
              <a:gd name="T67" fmla="*/ 2147483646 h 455"/>
              <a:gd name="T68" fmla="*/ 2147483646 w 402"/>
              <a:gd name="T69" fmla="*/ 2147483646 h 455"/>
              <a:gd name="T70" fmla="*/ 2147483646 w 402"/>
              <a:gd name="T71" fmla="*/ 2147483646 h 455"/>
              <a:gd name="T72" fmla="*/ 2147483646 w 402"/>
              <a:gd name="T73" fmla="*/ 2147483646 h 455"/>
              <a:gd name="T74" fmla="*/ 2147483646 w 402"/>
              <a:gd name="T75" fmla="*/ 2147483646 h 455"/>
              <a:gd name="T76" fmla="*/ 2147483646 w 402"/>
              <a:gd name="T77" fmla="*/ 2147483646 h 455"/>
              <a:gd name="T78" fmla="*/ 2147483646 w 402"/>
              <a:gd name="T79" fmla="*/ 2147483646 h 455"/>
              <a:gd name="T80" fmla="*/ 2147483646 w 402"/>
              <a:gd name="T81" fmla="*/ 2147483646 h 455"/>
              <a:gd name="T82" fmla="*/ 2147483646 w 402"/>
              <a:gd name="T83" fmla="*/ 2147483646 h 455"/>
              <a:gd name="T84" fmla="*/ 2147483646 w 402"/>
              <a:gd name="T85" fmla="*/ 2147483646 h 455"/>
              <a:gd name="T86" fmla="*/ 2147483646 w 402"/>
              <a:gd name="T87" fmla="*/ 2147483646 h 455"/>
              <a:gd name="T88" fmla="*/ 2147483646 w 402"/>
              <a:gd name="T89" fmla="*/ 2147483646 h 455"/>
              <a:gd name="T90" fmla="*/ 2147483646 w 402"/>
              <a:gd name="T91" fmla="*/ 2147483646 h 455"/>
              <a:gd name="T92" fmla="*/ 2147483646 w 402"/>
              <a:gd name="T93" fmla="*/ 2147483646 h 455"/>
              <a:gd name="T94" fmla="*/ 2147483646 w 402"/>
              <a:gd name="T95" fmla="*/ 2147483646 h 455"/>
              <a:gd name="T96" fmla="*/ 2147483646 w 402"/>
              <a:gd name="T97" fmla="*/ 2147483646 h 455"/>
              <a:gd name="T98" fmla="*/ 2147483646 w 402"/>
              <a:gd name="T99" fmla="*/ 2147483646 h 455"/>
              <a:gd name="T100" fmla="*/ 2147483646 w 402"/>
              <a:gd name="T101" fmla="*/ 2147483646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4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6 w 465"/>
              <a:gd name="T1" fmla="*/ 2147483646 h 516"/>
              <a:gd name="T2" fmla="*/ 2147483646 w 465"/>
              <a:gd name="T3" fmla="*/ 2147483646 h 516"/>
              <a:gd name="T4" fmla="*/ 2147483646 w 465"/>
              <a:gd name="T5" fmla="*/ 2147483646 h 516"/>
              <a:gd name="T6" fmla="*/ 2147483646 w 465"/>
              <a:gd name="T7" fmla="*/ 2147483646 h 516"/>
              <a:gd name="T8" fmla="*/ 2147483646 w 465"/>
              <a:gd name="T9" fmla="*/ 2147483646 h 516"/>
              <a:gd name="T10" fmla="*/ 2147483646 w 465"/>
              <a:gd name="T11" fmla="*/ 2147483646 h 516"/>
              <a:gd name="T12" fmla="*/ 2147483646 w 465"/>
              <a:gd name="T13" fmla="*/ 2147483646 h 516"/>
              <a:gd name="T14" fmla="*/ 2147483646 w 465"/>
              <a:gd name="T15" fmla="*/ 2147483646 h 516"/>
              <a:gd name="T16" fmla="*/ 2147483646 w 465"/>
              <a:gd name="T17" fmla="*/ 2147483646 h 516"/>
              <a:gd name="T18" fmla="*/ 2147483646 w 465"/>
              <a:gd name="T19" fmla="*/ 2147483646 h 516"/>
              <a:gd name="T20" fmla="*/ 2147483646 w 465"/>
              <a:gd name="T21" fmla="*/ 2147483646 h 516"/>
              <a:gd name="T22" fmla="*/ 2147483646 w 465"/>
              <a:gd name="T23" fmla="*/ 2147483646 h 516"/>
              <a:gd name="T24" fmla="*/ 2147483646 w 465"/>
              <a:gd name="T25" fmla="*/ 2147483646 h 516"/>
              <a:gd name="T26" fmla="*/ 2147483646 w 465"/>
              <a:gd name="T27" fmla="*/ 2147483646 h 516"/>
              <a:gd name="T28" fmla="*/ 2147483646 w 465"/>
              <a:gd name="T29" fmla="*/ 2147483646 h 516"/>
              <a:gd name="T30" fmla="*/ 2147483646 w 465"/>
              <a:gd name="T31" fmla="*/ 2147483646 h 516"/>
              <a:gd name="T32" fmla="*/ 2147483646 w 465"/>
              <a:gd name="T33" fmla="*/ 2147483646 h 516"/>
              <a:gd name="T34" fmla="*/ 2147483646 w 465"/>
              <a:gd name="T35" fmla="*/ 2147483646 h 516"/>
              <a:gd name="T36" fmla="*/ 2147483646 w 465"/>
              <a:gd name="T37" fmla="*/ 2147483646 h 516"/>
              <a:gd name="T38" fmla="*/ 2147483646 w 465"/>
              <a:gd name="T39" fmla="*/ 2147483646 h 516"/>
              <a:gd name="T40" fmla="*/ 2147483646 w 465"/>
              <a:gd name="T41" fmla="*/ 2147483646 h 516"/>
              <a:gd name="T42" fmla="*/ 2147483646 w 465"/>
              <a:gd name="T43" fmla="*/ 2147483646 h 516"/>
              <a:gd name="T44" fmla="*/ 2147483646 w 465"/>
              <a:gd name="T45" fmla="*/ 2147483646 h 516"/>
              <a:gd name="T46" fmla="*/ 2147483646 w 465"/>
              <a:gd name="T47" fmla="*/ 2147483646 h 516"/>
              <a:gd name="T48" fmla="*/ 2147483646 w 465"/>
              <a:gd name="T49" fmla="*/ 2147483646 h 516"/>
              <a:gd name="T50" fmla="*/ 2147483646 w 465"/>
              <a:gd name="T51" fmla="*/ 2147483646 h 516"/>
              <a:gd name="T52" fmla="*/ 2147483646 w 465"/>
              <a:gd name="T53" fmla="*/ 2147483646 h 516"/>
              <a:gd name="T54" fmla="*/ 2147483646 w 465"/>
              <a:gd name="T55" fmla="*/ 2147483646 h 516"/>
              <a:gd name="T56" fmla="*/ 2147483646 w 465"/>
              <a:gd name="T57" fmla="*/ 2147483646 h 516"/>
              <a:gd name="T58" fmla="*/ 2147483646 w 465"/>
              <a:gd name="T59" fmla="*/ 2147483646 h 516"/>
              <a:gd name="T60" fmla="*/ 2147483646 w 465"/>
              <a:gd name="T61" fmla="*/ 2147483646 h 516"/>
              <a:gd name="T62" fmla="*/ 2147483646 w 465"/>
              <a:gd name="T63" fmla="*/ 2147483646 h 516"/>
              <a:gd name="T64" fmla="*/ 2147483646 w 465"/>
              <a:gd name="T65" fmla="*/ 2147483646 h 516"/>
              <a:gd name="T66" fmla="*/ 2147483646 w 465"/>
              <a:gd name="T67" fmla="*/ 2147483646 h 516"/>
              <a:gd name="T68" fmla="*/ 2147483646 w 465"/>
              <a:gd name="T69" fmla="*/ 2147483646 h 516"/>
              <a:gd name="T70" fmla="*/ 2147483646 w 465"/>
              <a:gd name="T71" fmla="*/ 2147483646 h 516"/>
              <a:gd name="T72" fmla="*/ 2147483646 w 465"/>
              <a:gd name="T73" fmla="*/ 2147483646 h 516"/>
              <a:gd name="T74" fmla="*/ 2147483646 w 465"/>
              <a:gd name="T75" fmla="*/ 2147483646 h 516"/>
              <a:gd name="T76" fmla="*/ 2147483646 w 465"/>
              <a:gd name="T77" fmla="*/ 2147483646 h 516"/>
              <a:gd name="T78" fmla="*/ 2147483646 w 465"/>
              <a:gd name="T79" fmla="*/ 2147483646 h 516"/>
              <a:gd name="T80" fmla="*/ 2147483646 w 465"/>
              <a:gd name="T81" fmla="*/ 2147483646 h 516"/>
              <a:gd name="T82" fmla="*/ 2147483646 w 465"/>
              <a:gd name="T83" fmla="*/ 2147483646 h 516"/>
              <a:gd name="T84" fmla="*/ 2147483646 w 465"/>
              <a:gd name="T85" fmla="*/ 2147483646 h 516"/>
              <a:gd name="T86" fmla="*/ 2147483646 w 465"/>
              <a:gd name="T87" fmla="*/ 0 h 516"/>
              <a:gd name="T88" fmla="*/ 2147483646 w 465"/>
              <a:gd name="T89" fmla="*/ 2147483646 h 516"/>
              <a:gd name="T90" fmla="*/ 2147483646 w 465"/>
              <a:gd name="T91" fmla="*/ 2147483646 h 516"/>
              <a:gd name="T92" fmla="*/ 2147483646 w 465"/>
              <a:gd name="T93" fmla="*/ 2147483646 h 516"/>
              <a:gd name="T94" fmla="*/ 2147483646 w 465"/>
              <a:gd name="T95" fmla="*/ 2147483646 h 516"/>
              <a:gd name="T96" fmla="*/ 2147483646 w 465"/>
              <a:gd name="T97" fmla="*/ 2147483646 h 516"/>
              <a:gd name="T98" fmla="*/ 2147483646 w 465"/>
              <a:gd name="T99" fmla="*/ 2147483646 h 516"/>
              <a:gd name="T100" fmla="*/ 2147483646 w 465"/>
              <a:gd name="T101" fmla="*/ 2147483646 h 516"/>
              <a:gd name="T102" fmla="*/ 2147483646 w 465"/>
              <a:gd name="T103" fmla="*/ 2147483646 h 516"/>
              <a:gd name="T104" fmla="*/ 2147483646 w 465"/>
              <a:gd name="T105" fmla="*/ 2147483646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6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6 w 527"/>
              <a:gd name="T1" fmla="*/ 2147483646 h 401"/>
              <a:gd name="T2" fmla="*/ 2147483646 w 527"/>
              <a:gd name="T3" fmla="*/ 2147483646 h 401"/>
              <a:gd name="T4" fmla="*/ 2147483646 w 527"/>
              <a:gd name="T5" fmla="*/ 2147483646 h 401"/>
              <a:gd name="T6" fmla="*/ 2147483646 w 527"/>
              <a:gd name="T7" fmla="*/ 2147483646 h 401"/>
              <a:gd name="T8" fmla="*/ 2147483646 w 527"/>
              <a:gd name="T9" fmla="*/ 2147483646 h 401"/>
              <a:gd name="T10" fmla="*/ 2147483646 w 527"/>
              <a:gd name="T11" fmla="*/ 2147483646 h 401"/>
              <a:gd name="T12" fmla="*/ 2147483646 w 527"/>
              <a:gd name="T13" fmla="*/ 2147483646 h 401"/>
              <a:gd name="T14" fmla="*/ 2147483646 w 527"/>
              <a:gd name="T15" fmla="*/ 2147483646 h 401"/>
              <a:gd name="T16" fmla="*/ 2147483646 w 527"/>
              <a:gd name="T17" fmla="*/ 2147483646 h 401"/>
              <a:gd name="T18" fmla="*/ 2147483646 w 527"/>
              <a:gd name="T19" fmla="*/ 2147483646 h 401"/>
              <a:gd name="T20" fmla="*/ 2147483646 w 527"/>
              <a:gd name="T21" fmla="*/ 2147483646 h 401"/>
              <a:gd name="T22" fmla="*/ 2147483646 w 527"/>
              <a:gd name="T23" fmla="*/ 2147483646 h 401"/>
              <a:gd name="T24" fmla="*/ 2147483646 w 527"/>
              <a:gd name="T25" fmla="*/ 2147483646 h 401"/>
              <a:gd name="T26" fmla="*/ 2147483646 w 527"/>
              <a:gd name="T27" fmla="*/ 2147483646 h 401"/>
              <a:gd name="T28" fmla="*/ 2147483646 w 527"/>
              <a:gd name="T29" fmla="*/ 2147483646 h 401"/>
              <a:gd name="T30" fmla="*/ 2147483646 w 527"/>
              <a:gd name="T31" fmla="*/ 2147483646 h 401"/>
              <a:gd name="T32" fmla="*/ 2147483646 w 527"/>
              <a:gd name="T33" fmla="*/ 2147483646 h 401"/>
              <a:gd name="T34" fmla="*/ 2147483646 w 527"/>
              <a:gd name="T35" fmla="*/ 2147483646 h 401"/>
              <a:gd name="T36" fmla="*/ 2147483646 w 527"/>
              <a:gd name="T37" fmla="*/ 2147483646 h 401"/>
              <a:gd name="T38" fmla="*/ 2147483646 w 527"/>
              <a:gd name="T39" fmla="*/ 2147483646 h 401"/>
              <a:gd name="T40" fmla="*/ 2147483646 w 527"/>
              <a:gd name="T41" fmla="*/ 2147483646 h 401"/>
              <a:gd name="T42" fmla="*/ 2147483646 w 527"/>
              <a:gd name="T43" fmla="*/ 2147483646 h 401"/>
              <a:gd name="T44" fmla="*/ 2147483646 w 527"/>
              <a:gd name="T45" fmla="*/ 2147483646 h 401"/>
              <a:gd name="T46" fmla="*/ 2147483646 w 527"/>
              <a:gd name="T47" fmla="*/ 2147483646 h 401"/>
              <a:gd name="T48" fmla="*/ 2147483646 w 527"/>
              <a:gd name="T49" fmla="*/ 2147483646 h 401"/>
              <a:gd name="T50" fmla="*/ 2147483646 w 527"/>
              <a:gd name="T51" fmla="*/ 2147483646 h 401"/>
              <a:gd name="T52" fmla="*/ 2147483646 w 527"/>
              <a:gd name="T53" fmla="*/ 2147483646 h 401"/>
              <a:gd name="T54" fmla="*/ 2147483646 w 527"/>
              <a:gd name="T55" fmla="*/ 2147483646 h 401"/>
              <a:gd name="T56" fmla="*/ 2147483646 w 527"/>
              <a:gd name="T57" fmla="*/ 2147483646 h 401"/>
              <a:gd name="T58" fmla="*/ 2147483646 w 527"/>
              <a:gd name="T59" fmla="*/ 2147483646 h 401"/>
              <a:gd name="T60" fmla="*/ 2147483646 w 527"/>
              <a:gd name="T61" fmla="*/ 2147483646 h 401"/>
              <a:gd name="T62" fmla="*/ 2147483646 w 527"/>
              <a:gd name="T63" fmla="*/ 2147483646 h 401"/>
              <a:gd name="T64" fmla="*/ 2147483646 w 527"/>
              <a:gd name="T65" fmla="*/ 2147483646 h 401"/>
              <a:gd name="T66" fmla="*/ 2147483646 w 527"/>
              <a:gd name="T67" fmla="*/ 2147483646 h 401"/>
              <a:gd name="T68" fmla="*/ 2147483646 w 527"/>
              <a:gd name="T69" fmla="*/ 2147483646 h 401"/>
              <a:gd name="T70" fmla="*/ 2147483646 w 527"/>
              <a:gd name="T71" fmla="*/ 2147483646 h 401"/>
              <a:gd name="T72" fmla="*/ 2147483646 w 527"/>
              <a:gd name="T73" fmla="*/ 2147483646 h 401"/>
              <a:gd name="T74" fmla="*/ 2147483646 w 527"/>
              <a:gd name="T75" fmla="*/ 2147483646 h 401"/>
              <a:gd name="T76" fmla="*/ 2147483646 w 527"/>
              <a:gd name="T77" fmla="*/ 2147483646 h 401"/>
              <a:gd name="T78" fmla="*/ 2147483646 w 527"/>
              <a:gd name="T79" fmla="*/ 2147483646 h 401"/>
              <a:gd name="T80" fmla="*/ 2147483646 w 527"/>
              <a:gd name="T81" fmla="*/ 2147483646 h 401"/>
              <a:gd name="T82" fmla="*/ 2147483646 w 527"/>
              <a:gd name="T83" fmla="*/ 2147483646 h 401"/>
              <a:gd name="T84" fmla="*/ 2147483646 w 527"/>
              <a:gd name="T85" fmla="*/ 2147483646 h 401"/>
              <a:gd name="T86" fmla="*/ 2147483646 w 527"/>
              <a:gd name="T87" fmla="*/ 2147483646 h 401"/>
              <a:gd name="T88" fmla="*/ 2147483646 w 527"/>
              <a:gd name="T89" fmla="*/ 2147483646 h 401"/>
              <a:gd name="T90" fmla="*/ 2147483646 w 527"/>
              <a:gd name="T91" fmla="*/ 2147483646 h 401"/>
              <a:gd name="T92" fmla="*/ 2147483646 w 527"/>
              <a:gd name="T93" fmla="*/ 2147483646 h 401"/>
              <a:gd name="T94" fmla="*/ 2147483646 w 527"/>
              <a:gd name="T95" fmla="*/ 2147483646 h 401"/>
              <a:gd name="T96" fmla="*/ 2147483646 w 527"/>
              <a:gd name="T97" fmla="*/ 2147483646 h 401"/>
              <a:gd name="T98" fmla="*/ 2147483646 w 527"/>
              <a:gd name="T99" fmla="*/ 2147483646 h 401"/>
              <a:gd name="T100" fmla="*/ 2147483646 w 527"/>
              <a:gd name="T101" fmla="*/ 2147483646 h 401"/>
              <a:gd name="T102" fmla="*/ 2147483646 w 527"/>
              <a:gd name="T103" fmla="*/ 2147483646 h 401"/>
              <a:gd name="T104" fmla="*/ 2147483646 w 527"/>
              <a:gd name="T105" fmla="*/ 2147483646 h 401"/>
              <a:gd name="T106" fmla="*/ 2147483646 w 527"/>
              <a:gd name="T107" fmla="*/ 0 h 401"/>
              <a:gd name="T108" fmla="*/ 2147483646 w 527"/>
              <a:gd name="T109" fmla="*/ 2147483646 h 401"/>
              <a:gd name="T110" fmla="*/ 2147483646 w 527"/>
              <a:gd name="T111" fmla="*/ 2147483646 h 401"/>
              <a:gd name="T112" fmla="*/ 2147483646 w 527"/>
              <a:gd name="T113" fmla="*/ 2147483646 h 401"/>
              <a:gd name="T114" fmla="*/ 2147483646 w 527"/>
              <a:gd name="T115" fmla="*/ 2147483646 h 401"/>
              <a:gd name="T116" fmla="*/ 2147483646 w 527"/>
              <a:gd name="T117" fmla="*/ 21474836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8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6 w 542"/>
              <a:gd name="T1" fmla="*/ 2147483646 h 381"/>
              <a:gd name="T2" fmla="*/ 2147483646 w 542"/>
              <a:gd name="T3" fmla="*/ 2147483646 h 381"/>
              <a:gd name="T4" fmla="*/ 2147483646 w 542"/>
              <a:gd name="T5" fmla="*/ 2147483646 h 381"/>
              <a:gd name="T6" fmla="*/ 2147483646 w 542"/>
              <a:gd name="T7" fmla="*/ 2147483646 h 381"/>
              <a:gd name="T8" fmla="*/ 2147483646 w 542"/>
              <a:gd name="T9" fmla="*/ 2147483646 h 381"/>
              <a:gd name="T10" fmla="*/ 2147483646 w 542"/>
              <a:gd name="T11" fmla="*/ 2147483646 h 381"/>
              <a:gd name="T12" fmla="*/ 2147483646 w 542"/>
              <a:gd name="T13" fmla="*/ 2147483646 h 381"/>
              <a:gd name="T14" fmla="*/ 2147483646 w 542"/>
              <a:gd name="T15" fmla="*/ 2147483646 h 381"/>
              <a:gd name="T16" fmla="*/ 2147483646 w 542"/>
              <a:gd name="T17" fmla="*/ 2147483646 h 381"/>
              <a:gd name="T18" fmla="*/ 2147483646 w 542"/>
              <a:gd name="T19" fmla="*/ 2147483646 h 381"/>
              <a:gd name="T20" fmla="*/ 2147483646 w 542"/>
              <a:gd name="T21" fmla="*/ 2147483646 h 381"/>
              <a:gd name="T22" fmla="*/ 2147483646 w 542"/>
              <a:gd name="T23" fmla="*/ 2147483646 h 381"/>
              <a:gd name="T24" fmla="*/ 2147483646 w 542"/>
              <a:gd name="T25" fmla="*/ 2147483646 h 381"/>
              <a:gd name="T26" fmla="*/ 2147483646 w 542"/>
              <a:gd name="T27" fmla="*/ 2147483646 h 381"/>
              <a:gd name="T28" fmla="*/ 2147483646 w 542"/>
              <a:gd name="T29" fmla="*/ 2147483646 h 381"/>
              <a:gd name="T30" fmla="*/ 2147483646 w 542"/>
              <a:gd name="T31" fmla="*/ 2147483646 h 381"/>
              <a:gd name="T32" fmla="*/ 2147483646 w 542"/>
              <a:gd name="T33" fmla="*/ 2147483646 h 381"/>
              <a:gd name="T34" fmla="*/ 2147483646 w 542"/>
              <a:gd name="T35" fmla="*/ 2147483646 h 381"/>
              <a:gd name="T36" fmla="*/ 2147483646 w 542"/>
              <a:gd name="T37" fmla="*/ 2147483646 h 381"/>
              <a:gd name="T38" fmla="*/ 2147483646 w 542"/>
              <a:gd name="T39" fmla="*/ 2147483646 h 381"/>
              <a:gd name="T40" fmla="*/ 2147483646 w 542"/>
              <a:gd name="T41" fmla="*/ 2147483646 h 381"/>
              <a:gd name="T42" fmla="*/ 2147483646 w 542"/>
              <a:gd name="T43" fmla="*/ 2147483646 h 381"/>
              <a:gd name="T44" fmla="*/ 2147483646 w 542"/>
              <a:gd name="T45" fmla="*/ 2147483646 h 381"/>
              <a:gd name="T46" fmla="*/ 2147483646 w 542"/>
              <a:gd name="T47" fmla="*/ 2147483646 h 381"/>
              <a:gd name="T48" fmla="*/ 2147483646 w 542"/>
              <a:gd name="T49" fmla="*/ 2147483646 h 381"/>
              <a:gd name="T50" fmla="*/ 2147483646 w 542"/>
              <a:gd name="T51" fmla="*/ 2147483646 h 381"/>
              <a:gd name="T52" fmla="*/ 2147483646 w 542"/>
              <a:gd name="T53" fmla="*/ 2147483646 h 381"/>
              <a:gd name="T54" fmla="*/ 2147483646 w 542"/>
              <a:gd name="T55" fmla="*/ 2147483646 h 381"/>
              <a:gd name="T56" fmla="*/ 2147483646 w 542"/>
              <a:gd name="T57" fmla="*/ 2147483646 h 381"/>
              <a:gd name="T58" fmla="*/ 2147483646 w 542"/>
              <a:gd name="T59" fmla="*/ 2147483646 h 381"/>
              <a:gd name="T60" fmla="*/ 2147483646 w 542"/>
              <a:gd name="T61" fmla="*/ 2147483646 h 381"/>
              <a:gd name="T62" fmla="*/ 2147483646 w 542"/>
              <a:gd name="T63" fmla="*/ 2147483646 h 381"/>
              <a:gd name="T64" fmla="*/ 2147483646 w 542"/>
              <a:gd name="T65" fmla="*/ 2147483646 h 381"/>
              <a:gd name="T66" fmla="*/ 2147483646 w 542"/>
              <a:gd name="T67" fmla="*/ 2147483646 h 381"/>
              <a:gd name="T68" fmla="*/ 2147483646 w 542"/>
              <a:gd name="T69" fmla="*/ 2147483646 h 381"/>
              <a:gd name="T70" fmla="*/ 2147483646 w 542"/>
              <a:gd name="T71" fmla="*/ 2147483646 h 381"/>
              <a:gd name="T72" fmla="*/ 2147483646 w 542"/>
              <a:gd name="T73" fmla="*/ 2147483646 h 381"/>
              <a:gd name="T74" fmla="*/ 2147483646 w 542"/>
              <a:gd name="T75" fmla="*/ 2147483646 h 381"/>
              <a:gd name="T76" fmla="*/ 2147483646 w 542"/>
              <a:gd name="T77" fmla="*/ 2147483646 h 381"/>
              <a:gd name="T78" fmla="*/ 2147483646 w 542"/>
              <a:gd name="T79" fmla="*/ 2147483646 h 381"/>
              <a:gd name="T80" fmla="*/ 2147483646 w 542"/>
              <a:gd name="T81" fmla="*/ 2147483646 h 381"/>
              <a:gd name="T82" fmla="*/ 2147483646 w 542"/>
              <a:gd name="T83" fmla="*/ 2147483646 h 381"/>
              <a:gd name="T84" fmla="*/ 2147483646 w 542"/>
              <a:gd name="T85" fmla="*/ 2147483646 h 381"/>
              <a:gd name="T86" fmla="*/ 2147483646 w 542"/>
              <a:gd name="T87" fmla="*/ 2147483646 h 381"/>
              <a:gd name="T88" fmla="*/ 2147483646 w 542"/>
              <a:gd name="T89" fmla="*/ 0 h 381"/>
              <a:gd name="T90" fmla="*/ 2147483646 w 542"/>
              <a:gd name="T91" fmla="*/ 2147483646 h 381"/>
              <a:gd name="T92" fmla="*/ 2147483646 w 542"/>
              <a:gd name="T93" fmla="*/ 2147483646 h 381"/>
              <a:gd name="T94" fmla="*/ 2147483646 w 542"/>
              <a:gd name="T95" fmla="*/ 2147483646 h 381"/>
              <a:gd name="T96" fmla="*/ 2147483646 w 542"/>
              <a:gd name="T97" fmla="*/ 2147483646 h 381"/>
              <a:gd name="T98" fmla="*/ 2147483646 w 542"/>
              <a:gd name="T99" fmla="*/ 2147483646 h 381"/>
              <a:gd name="T100" fmla="*/ 2147483646 w 542"/>
              <a:gd name="T101" fmla="*/ 2147483646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0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6 w 706"/>
              <a:gd name="T1" fmla="*/ 2147483646 h 406"/>
              <a:gd name="T2" fmla="*/ 2147483646 w 706"/>
              <a:gd name="T3" fmla="*/ 2147483646 h 406"/>
              <a:gd name="T4" fmla="*/ 2147483646 w 706"/>
              <a:gd name="T5" fmla="*/ 2147483646 h 406"/>
              <a:gd name="T6" fmla="*/ 2147483646 w 706"/>
              <a:gd name="T7" fmla="*/ 2147483646 h 406"/>
              <a:gd name="T8" fmla="*/ 2147483646 w 706"/>
              <a:gd name="T9" fmla="*/ 2147483646 h 406"/>
              <a:gd name="T10" fmla="*/ 2147483646 w 706"/>
              <a:gd name="T11" fmla="*/ 2147483646 h 406"/>
              <a:gd name="T12" fmla="*/ 2147483646 w 706"/>
              <a:gd name="T13" fmla="*/ 2147483646 h 406"/>
              <a:gd name="T14" fmla="*/ 2147483646 w 706"/>
              <a:gd name="T15" fmla="*/ 2147483646 h 406"/>
              <a:gd name="T16" fmla="*/ 2147483646 w 706"/>
              <a:gd name="T17" fmla="*/ 2147483646 h 406"/>
              <a:gd name="T18" fmla="*/ 2147483646 w 706"/>
              <a:gd name="T19" fmla="*/ 2147483646 h 406"/>
              <a:gd name="T20" fmla="*/ 2147483646 w 706"/>
              <a:gd name="T21" fmla="*/ 2147483646 h 406"/>
              <a:gd name="T22" fmla="*/ 2147483646 w 706"/>
              <a:gd name="T23" fmla="*/ 2147483646 h 406"/>
              <a:gd name="T24" fmla="*/ 2147483646 w 706"/>
              <a:gd name="T25" fmla="*/ 2147483646 h 406"/>
              <a:gd name="T26" fmla="*/ 2147483646 w 706"/>
              <a:gd name="T27" fmla="*/ 2147483646 h 406"/>
              <a:gd name="T28" fmla="*/ 2147483646 w 706"/>
              <a:gd name="T29" fmla="*/ 2147483646 h 406"/>
              <a:gd name="T30" fmla="*/ 2147483646 w 706"/>
              <a:gd name="T31" fmla="*/ 2147483646 h 406"/>
              <a:gd name="T32" fmla="*/ 2147483646 w 706"/>
              <a:gd name="T33" fmla="*/ 2147483646 h 406"/>
              <a:gd name="T34" fmla="*/ 2147483646 w 706"/>
              <a:gd name="T35" fmla="*/ 2147483646 h 406"/>
              <a:gd name="T36" fmla="*/ 2147483646 w 706"/>
              <a:gd name="T37" fmla="*/ 2147483646 h 406"/>
              <a:gd name="T38" fmla="*/ 2147483646 w 706"/>
              <a:gd name="T39" fmla="*/ 2147483646 h 406"/>
              <a:gd name="T40" fmla="*/ 2147483646 w 706"/>
              <a:gd name="T41" fmla="*/ 2147483646 h 406"/>
              <a:gd name="T42" fmla="*/ 2147483646 w 706"/>
              <a:gd name="T43" fmla="*/ 2147483646 h 406"/>
              <a:gd name="T44" fmla="*/ 2147483646 w 706"/>
              <a:gd name="T45" fmla="*/ 2147483646 h 406"/>
              <a:gd name="T46" fmla="*/ 2147483646 w 706"/>
              <a:gd name="T47" fmla="*/ 2147483646 h 406"/>
              <a:gd name="T48" fmla="*/ 2147483646 w 706"/>
              <a:gd name="T49" fmla="*/ 2147483646 h 406"/>
              <a:gd name="T50" fmla="*/ 2147483646 w 706"/>
              <a:gd name="T51" fmla="*/ 2147483646 h 406"/>
              <a:gd name="T52" fmla="*/ 2147483646 w 706"/>
              <a:gd name="T53" fmla="*/ 2147483646 h 406"/>
              <a:gd name="T54" fmla="*/ 2147483646 w 706"/>
              <a:gd name="T55" fmla="*/ 2147483646 h 406"/>
              <a:gd name="T56" fmla="*/ 2147483646 w 706"/>
              <a:gd name="T57" fmla="*/ 2147483646 h 406"/>
              <a:gd name="T58" fmla="*/ 2147483646 w 706"/>
              <a:gd name="T59" fmla="*/ 2147483646 h 406"/>
              <a:gd name="T60" fmla="*/ 2147483646 w 706"/>
              <a:gd name="T61" fmla="*/ 2147483646 h 406"/>
              <a:gd name="T62" fmla="*/ 2147483646 w 706"/>
              <a:gd name="T63" fmla="*/ 2147483646 h 406"/>
              <a:gd name="T64" fmla="*/ 2147483646 w 706"/>
              <a:gd name="T65" fmla="*/ 2147483646 h 406"/>
              <a:gd name="T66" fmla="*/ 2147483646 w 706"/>
              <a:gd name="T67" fmla="*/ 2147483646 h 406"/>
              <a:gd name="T68" fmla="*/ 2147483646 w 706"/>
              <a:gd name="T69" fmla="*/ 2147483646 h 406"/>
              <a:gd name="T70" fmla="*/ 2147483646 w 706"/>
              <a:gd name="T71" fmla="*/ 2147483646 h 406"/>
              <a:gd name="T72" fmla="*/ 2147483646 w 706"/>
              <a:gd name="T73" fmla="*/ 2147483646 h 406"/>
              <a:gd name="T74" fmla="*/ 2147483646 w 706"/>
              <a:gd name="T75" fmla="*/ 2147483646 h 406"/>
              <a:gd name="T76" fmla="*/ 2147483646 w 706"/>
              <a:gd name="T77" fmla="*/ 2147483646 h 406"/>
              <a:gd name="T78" fmla="*/ 2147483646 w 706"/>
              <a:gd name="T79" fmla="*/ 2147483646 h 406"/>
              <a:gd name="T80" fmla="*/ 2147483646 w 706"/>
              <a:gd name="T81" fmla="*/ 2147483646 h 406"/>
              <a:gd name="T82" fmla="*/ 2147483646 w 706"/>
              <a:gd name="T83" fmla="*/ 2147483646 h 406"/>
              <a:gd name="T84" fmla="*/ 2147483646 w 706"/>
              <a:gd name="T85" fmla="*/ 2147483646 h 406"/>
              <a:gd name="T86" fmla="*/ 2147483646 w 706"/>
              <a:gd name="T87" fmla="*/ 2147483646 h 406"/>
              <a:gd name="T88" fmla="*/ 2147483646 w 706"/>
              <a:gd name="T89" fmla="*/ 2147483646 h 406"/>
              <a:gd name="T90" fmla="*/ 2147483646 w 706"/>
              <a:gd name="T91" fmla="*/ 2147483646 h 406"/>
              <a:gd name="T92" fmla="*/ 2147483646 w 706"/>
              <a:gd name="T93" fmla="*/ 2147483646 h 406"/>
              <a:gd name="T94" fmla="*/ 2147483646 w 706"/>
              <a:gd name="T95" fmla="*/ 2147483646 h 406"/>
              <a:gd name="T96" fmla="*/ 2147483646 w 706"/>
              <a:gd name="T97" fmla="*/ 2147483646 h 406"/>
              <a:gd name="T98" fmla="*/ 2147483646 w 706"/>
              <a:gd name="T99" fmla="*/ 2147483646 h 406"/>
              <a:gd name="T100" fmla="*/ 2147483646 w 706"/>
              <a:gd name="T101" fmla="*/ 2147483646 h 406"/>
              <a:gd name="T102" fmla="*/ 2147483646 w 706"/>
              <a:gd name="T103" fmla="*/ 2147483646 h 406"/>
              <a:gd name="T104" fmla="*/ 2147483646 w 706"/>
              <a:gd name="T105" fmla="*/ 2147483646 h 406"/>
              <a:gd name="T106" fmla="*/ 2147483646 w 706"/>
              <a:gd name="T107" fmla="*/ 2147483646 h 406"/>
              <a:gd name="T108" fmla="*/ 2147483646 w 706"/>
              <a:gd name="T109" fmla="*/ 2147483646 h 406"/>
              <a:gd name="T110" fmla="*/ 2147483646 w 706"/>
              <a:gd name="T111" fmla="*/ 2147483646 h 406"/>
              <a:gd name="T112" fmla="*/ 2147483646 w 706"/>
              <a:gd name="T113" fmla="*/ 2147483646 h 406"/>
              <a:gd name="T114" fmla="*/ 2147483646 w 706"/>
              <a:gd name="T115" fmla="*/ 2147483646 h 406"/>
              <a:gd name="T116" fmla="*/ 2147483646 w 706"/>
              <a:gd name="T117" fmla="*/ 2147483646 h 406"/>
              <a:gd name="T118" fmla="*/ 2147483646 w 706"/>
              <a:gd name="T119" fmla="*/ 2147483646 h 406"/>
              <a:gd name="T120" fmla="*/ 2147483646 w 706"/>
              <a:gd name="T121" fmla="*/ 2147483646 h 406"/>
              <a:gd name="T122" fmla="*/ 2147483646 w 706"/>
              <a:gd name="T123" fmla="*/ 2147483646 h 406"/>
              <a:gd name="T124" fmla="*/ 2147483646 w 706"/>
              <a:gd name="T125" fmla="*/ 2147483646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2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6 w 519"/>
              <a:gd name="T1" fmla="*/ 2147483646 h 571"/>
              <a:gd name="T2" fmla="*/ 2147483646 w 519"/>
              <a:gd name="T3" fmla="*/ 2147483646 h 571"/>
              <a:gd name="T4" fmla="*/ 2147483646 w 519"/>
              <a:gd name="T5" fmla="*/ 2147483646 h 571"/>
              <a:gd name="T6" fmla="*/ 2147483646 w 519"/>
              <a:gd name="T7" fmla="*/ 2147483646 h 571"/>
              <a:gd name="T8" fmla="*/ 2147483646 w 519"/>
              <a:gd name="T9" fmla="*/ 2147483646 h 571"/>
              <a:gd name="T10" fmla="*/ 2147483646 w 519"/>
              <a:gd name="T11" fmla="*/ 2147483646 h 571"/>
              <a:gd name="T12" fmla="*/ 2147483646 w 519"/>
              <a:gd name="T13" fmla="*/ 2147483646 h 571"/>
              <a:gd name="T14" fmla="*/ 2147483646 w 519"/>
              <a:gd name="T15" fmla="*/ 2147483646 h 571"/>
              <a:gd name="T16" fmla="*/ 2147483646 w 519"/>
              <a:gd name="T17" fmla="*/ 2147483646 h 571"/>
              <a:gd name="T18" fmla="*/ 2147483646 w 519"/>
              <a:gd name="T19" fmla="*/ 2147483646 h 571"/>
              <a:gd name="T20" fmla="*/ 2147483646 w 519"/>
              <a:gd name="T21" fmla="*/ 2147483646 h 571"/>
              <a:gd name="T22" fmla="*/ 2147483646 w 519"/>
              <a:gd name="T23" fmla="*/ 2147483646 h 571"/>
              <a:gd name="T24" fmla="*/ 2147483646 w 519"/>
              <a:gd name="T25" fmla="*/ 2147483646 h 571"/>
              <a:gd name="T26" fmla="*/ 2147483646 w 519"/>
              <a:gd name="T27" fmla="*/ 2147483646 h 571"/>
              <a:gd name="T28" fmla="*/ 2147483646 w 519"/>
              <a:gd name="T29" fmla="*/ 2147483646 h 571"/>
              <a:gd name="T30" fmla="*/ 2147483646 w 519"/>
              <a:gd name="T31" fmla="*/ 2147483646 h 571"/>
              <a:gd name="T32" fmla="*/ 2147483646 w 519"/>
              <a:gd name="T33" fmla="*/ 2147483646 h 571"/>
              <a:gd name="T34" fmla="*/ 2147483646 w 519"/>
              <a:gd name="T35" fmla="*/ 2147483646 h 571"/>
              <a:gd name="T36" fmla="*/ 2147483646 w 519"/>
              <a:gd name="T37" fmla="*/ 2147483646 h 571"/>
              <a:gd name="T38" fmla="*/ 2147483646 w 519"/>
              <a:gd name="T39" fmla="*/ 2147483646 h 571"/>
              <a:gd name="T40" fmla="*/ 2147483646 w 519"/>
              <a:gd name="T41" fmla="*/ 2147483646 h 571"/>
              <a:gd name="T42" fmla="*/ 2147483646 w 519"/>
              <a:gd name="T43" fmla="*/ 2147483646 h 571"/>
              <a:gd name="T44" fmla="*/ 2147483646 w 519"/>
              <a:gd name="T45" fmla="*/ 2147483646 h 571"/>
              <a:gd name="T46" fmla="*/ 2147483646 w 519"/>
              <a:gd name="T47" fmla="*/ 2147483646 h 571"/>
              <a:gd name="T48" fmla="*/ 2147483646 w 519"/>
              <a:gd name="T49" fmla="*/ 2147483646 h 571"/>
              <a:gd name="T50" fmla="*/ 2147483646 w 519"/>
              <a:gd name="T51" fmla="*/ 2147483646 h 571"/>
              <a:gd name="T52" fmla="*/ 2147483646 w 519"/>
              <a:gd name="T53" fmla="*/ 2147483646 h 571"/>
              <a:gd name="T54" fmla="*/ 2147483646 w 519"/>
              <a:gd name="T55" fmla="*/ 2147483646 h 571"/>
              <a:gd name="T56" fmla="*/ 2147483646 w 519"/>
              <a:gd name="T57" fmla="*/ 2147483646 h 571"/>
              <a:gd name="T58" fmla="*/ 2147483646 w 519"/>
              <a:gd name="T59" fmla="*/ 2147483646 h 571"/>
              <a:gd name="T60" fmla="*/ 2147483646 w 519"/>
              <a:gd name="T61" fmla="*/ 2147483646 h 571"/>
              <a:gd name="T62" fmla="*/ 2147483646 w 519"/>
              <a:gd name="T63" fmla="*/ 2147483646 h 571"/>
              <a:gd name="T64" fmla="*/ 2147483646 w 519"/>
              <a:gd name="T65" fmla="*/ 2147483646 h 571"/>
              <a:gd name="T66" fmla="*/ 2147483646 w 519"/>
              <a:gd name="T67" fmla="*/ 2147483646 h 571"/>
              <a:gd name="T68" fmla="*/ 2147483646 w 519"/>
              <a:gd name="T69" fmla="*/ 2147483646 h 571"/>
              <a:gd name="T70" fmla="*/ 2147483646 w 519"/>
              <a:gd name="T71" fmla="*/ 2147483646 h 571"/>
              <a:gd name="T72" fmla="*/ 2147483646 w 519"/>
              <a:gd name="T73" fmla="*/ 2147483646 h 571"/>
              <a:gd name="T74" fmla="*/ 2147483646 w 519"/>
              <a:gd name="T75" fmla="*/ 0 h 571"/>
              <a:gd name="T76" fmla="*/ 2147483646 w 519"/>
              <a:gd name="T77" fmla="*/ 2147483646 h 571"/>
              <a:gd name="T78" fmla="*/ 2147483646 w 519"/>
              <a:gd name="T79" fmla="*/ 2147483646 h 571"/>
              <a:gd name="T80" fmla="*/ 2147483646 w 519"/>
              <a:gd name="T81" fmla="*/ 2147483646 h 571"/>
              <a:gd name="T82" fmla="*/ 2147483646 w 519"/>
              <a:gd name="T83" fmla="*/ 2147483646 h 571"/>
              <a:gd name="T84" fmla="*/ 2147483646 w 519"/>
              <a:gd name="T85" fmla="*/ 2147483646 h 571"/>
              <a:gd name="T86" fmla="*/ 2147483646 w 519"/>
              <a:gd name="T87" fmla="*/ 2147483646 h 571"/>
              <a:gd name="T88" fmla="*/ 0 w 519"/>
              <a:gd name="T89" fmla="*/ 2147483646 h 571"/>
              <a:gd name="T90" fmla="*/ 2147483646 w 519"/>
              <a:gd name="T91" fmla="*/ 2147483646 h 571"/>
              <a:gd name="T92" fmla="*/ 2147483646 w 519"/>
              <a:gd name="T93" fmla="*/ 2147483646 h 571"/>
              <a:gd name="T94" fmla="*/ 2147483646 w 519"/>
              <a:gd name="T95" fmla="*/ 2147483646 h 571"/>
              <a:gd name="T96" fmla="*/ 2147483646 w 519"/>
              <a:gd name="T97" fmla="*/ 2147483646 h 571"/>
              <a:gd name="T98" fmla="*/ 2147483646 w 519"/>
              <a:gd name="T99" fmla="*/ 2147483646 h 571"/>
              <a:gd name="T100" fmla="*/ 2147483646 w 519"/>
              <a:gd name="T101" fmla="*/ 2147483646 h 571"/>
              <a:gd name="T102" fmla="*/ 2147483646 w 519"/>
              <a:gd name="T103" fmla="*/ 2147483646 h 571"/>
              <a:gd name="T104" fmla="*/ 2147483646 w 519"/>
              <a:gd name="T105" fmla="*/ 2147483646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285750" y="928688"/>
            <a:ext cx="8429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Efekty rzeczowe Podstawowe usługi dla gospodarki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i ludności wiejskiej 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subregion ostrołęcki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  <a:cs typeface="+mn-cs"/>
              </a:rPr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wybudowane sieci wodociągowe –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343 km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wybudowane sieci kanalizacyjne –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270 km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wykonane kanalizacje zagrodowe –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4683 szt</a:t>
            </a:r>
            <a:r>
              <a:rPr lang="pl-PL" dirty="0">
                <a:solidFill>
                  <a:srgbClr val="FF0000"/>
                </a:solidFill>
                <a:latin typeface="Arial "/>
                <a:cs typeface="+mn-cs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ilość odpadów komunalnych zbieranych, segregowanych</a:t>
            </a:r>
          </a:p>
          <a:p>
            <a:pPr eaLnBrk="1" hangingPunct="1">
              <a:defRPr/>
            </a:pPr>
            <a:r>
              <a:rPr lang="pl-PL" dirty="0">
                <a:latin typeface="Arial "/>
                <a:cs typeface="+mn-cs"/>
              </a:rPr>
              <a:t>    i wywożonych -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3100 ton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budowa lub modernizacja targowisk –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3 szt.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 "/>
                <a:cs typeface="+mn-cs"/>
              </a:rPr>
              <a:t>budowa </a:t>
            </a:r>
            <a:r>
              <a:rPr lang="pl-PL" dirty="0" err="1">
                <a:latin typeface="Arial "/>
                <a:cs typeface="+mn-cs"/>
              </a:rPr>
              <a:t>mikroinstalacji</a:t>
            </a:r>
            <a:r>
              <a:rPr lang="pl-PL" dirty="0">
                <a:latin typeface="Arial "/>
                <a:cs typeface="+mn-cs"/>
              </a:rPr>
              <a:t> </a:t>
            </a:r>
            <a:r>
              <a:rPr lang="pl-PL" dirty="0" err="1">
                <a:latin typeface="Arial "/>
                <a:cs typeface="+mn-cs"/>
              </a:rPr>
              <a:t>prosumenckich</a:t>
            </a:r>
            <a:r>
              <a:rPr lang="pl-PL" dirty="0">
                <a:latin typeface="Arial "/>
                <a:cs typeface="+mn-cs"/>
              </a:rPr>
              <a:t> wykorzystujących odnawialne źródła energii, służących wytwarzaniu energii elektrycznej lub cieplnej - </a:t>
            </a:r>
            <a:r>
              <a:rPr lang="pl-PL" b="1" dirty="0">
                <a:solidFill>
                  <a:srgbClr val="FF0000"/>
                </a:solidFill>
                <a:latin typeface="Arial "/>
                <a:cs typeface="+mn-cs"/>
              </a:rPr>
              <a:t>189 szt.</a:t>
            </a:r>
          </a:p>
        </p:txBody>
      </p:sp>
      <p:sp>
        <p:nvSpPr>
          <p:cNvPr id="16404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A16388E-BF5A-43BC-BA47-480B3D0CE2DD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5" name="Prostokąt 23"/>
          <p:cNvSpPr>
            <a:spLocks noChangeArrowheads="1"/>
          </p:cNvSpPr>
          <p:nvPr/>
        </p:nvSpPr>
        <p:spPr bwMode="auto">
          <a:xfrm>
            <a:off x="285750" y="928688"/>
            <a:ext cx="8358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>
              <a:latin typeface="Arial 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 b="1">
              <a:latin typeface="Arial "/>
            </a:endParaRPr>
          </a:p>
        </p:txBody>
      </p:sp>
      <p:sp>
        <p:nvSpPr>
          <p:cNvPr id="16406" name="Rectangle 2"/>
          <p:cNvSpPr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rgbClr val="C51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10644</TotalTime>
  <Words>1086</Words>
  <Application>Microsoft Office PowerPoint</Application>
  <PresentationFormat>Pokaz na ekranie (4:3)</PresentationFormat>
  <Paragraphs>304</Paragraphs>
  <Slides>30</Slides>
  <Notes>28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Arial </vt:lpstr>
      <vt:lpstr>Calibri</vt:lpstr>
      <vt:lpstr>Times New Roman</vt:lpstr>
      <vt:lpstr>Wingdings</vt:lpstr>
      <vt:lpstr>Motyw pakietu Office</vt:lpstr>
      <vt:lpstr>Wykres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Łącznie z powyższych źródeł do beneficjentów ZIEMI OSTROŁĘCKIEJ trafiło PONAD 100 mln zł na 692 przedsięwzięcia</vt:lpstr>
      <vt:lpstr>Prezentacja programu PowerPoint</vt:lpstr>
      <vt:lpstr>Prezentacja programu PowerPoint</vt:lpstr>
      <vt:lpstr>MIAS w tym roku pochłonie Blisko 5 mln złotych. W subregionie wsparcie  do poziomu 10.000 zł otrzyma  65 projektów na łączną sumę  635 981,82 zł </vt:lpstr>
      <vt:lpstr>Prezentacja programu PowerPoint</vt:lpstr>
      <vt:lpstr>Ziemia Ostrołęcka gościła: Dożynki Województwa Mazowieckiego (Myszyniec, Maków Mazowiecki, Wyszków, Przasnysz) Finał Konkursu na najlepszą orkiestrę dętą KSOW w roku 2016 (Joniec) Cykle informacyjne PROW (wszystkie miasta powiatowe) Szkolenia specjalistyczne (Przasnysz, Wyszków, Maków Mazowiecki) </vt:lpstr>
      <vt:lpstr> Gratulujemy laureatom konkursów KSOW:  - Justyna Kaczorek z Gminy Baranowo w gronie najaktywniejszych liderek wiejskich 2017   - PROJEKT „Poprawa infrastruktury technicznej terenów inwestycyjnych w Przasnyskiej Strefie Gospodarczej” Powiatu przasnyskiego z prestiżowym tytułem „przyjaznej wsi” 2013  - Budowa boiska sportowego przy szkole podstawowej w Nasiadkach W Gminie Lelis – ten sam konkurs I 3 MIEJSCE W ROKU 2011  </vt:lpstr>
      <vt:lpstr>Wspieramy także produkt tradycyjny  i regionalny</vt:lpstr>
      <vt:lpstr>Prezentacja programu PowerPoint</vt:lpstr>
      <vt:lpstr>Prezentacja programu PowerPoint</vt:lpstr>
      <vt:lpstr>Urząd Marszałkowski Województwa Mazowieckiego w Warszawie Departament Rolnictwa i Rozwoju Obszarów Wiejskich  03-469 Warszawa, ul. Skoczylasa 4 tel. 22 59 79 701 rolnictwo@mazovia.pl</vt:lpstr>
    </vt:vector>
  </TitlesOfParts>
  <Company>Pryzmat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pececiak</dc:creator>
  <cp:lastModifiedBy>Marzec Piotr</cp:lastModifiedBy>
  <cp:revision>1730</cp:revision>
  <cp:lastPrinted>2018-06-13T12:18:49Z</cp:lastPrinted>
  <dcterms:created xsi:type="dcterms:W3CDTF">2009-01-27T11:34:42Z</dcterms:created>
  <dcterms:modified xsi:type="dcterms:W3CDTF">2018-06-13T13:09:39Z</dcterms:modified>
</cp:coreProperties>
</file>