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33"/>
  </p:notesMasterIdLst>
  <p:handoutMasterIdLst>
    <p:handoutMasterId r:id="rId34"/>
  </p:handoutMasterIdLst>
  <p:sldIdLst>
    <p:sldId id="272" r:id="rId2"/>
    <p:sldId id="439" r:id="rId3"/>
    <p:sldId id="447" r:id="rId4"/>
    <p:sldId id="296" r:id="rId5"/>
    <p:sldId id="365" r:id="rId6"/>
    <p:sldId id="375" r:id="rId7"/>
    <p:sldId id="421" r:id="rId8"/>
    <p:sldId id="422" r:id="rId9"/>
    <p:sldId id="429" r:id="rId10"/>
    <p:sldId id="425" r:id="rId11"/>
    <p:sldId id="426" r:id="rId12"/>
    <p:sldId id="423" r:id="rId13"/>
    <p:sldId id="428" r:id="rId14"/>
    <p:sldId id="443" r:id="rId15"/>
    <p:sldId id="440" r:id="rId16"/>
    <p:sldId id="448" r:id="rId17"/>
    <p:sldId id="456" r:id="rId18"/>
    <p:sldId id="442" r:id="rId19"/>
    <p:sldId id="457" r:id="rId20"/>
    <p:sldId id="458" r:id="rId21"/>
    <p:sldId id="459" r:id="rId22"/>
    <p:sldId id="431" r:id="rId23"/>
    <p:sldId id="432" r:id="rId24"/>
    <p:sldId id="430" r:id="rId25"/>
    <p:sldId id="433" r:id="rId26"/>
    <p:sldId id="435" r:id="rId27"/>
    <p:sldId id="434" r:id="rId28"/>
    <p:sldId id="436" r:id="rId29"/>
    <p:sldId id="437" r:id="rId30"/>
    <p:sldId id="438" r:id="rId31"/>
    <p:sldId id="343" r:id="rId32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82918" autoAdjust="0"/>
  </p:normalViewPr>
  <p:slideViewPr>
    <p:cSldViewPr snapToGrid="0">
      <p:cViewPr varScale="1">
        <p:scale>
          <a:sx n="86" d="100"/>
          <a:sy n="86" d="100"/>
        </p:scale>
        <p:origin x="4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zablowski\AppData\Local\Microsoft\Windows\Temporary%20Internet%20Files\Content.Outlook\1MUBJD85\interpelacja_p.%20Rejczak%20POKL%20(002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potocka\Documents\Klaudia\Prezentacja%20RPO%20WM%202014-2020\2018\31.03.2018%20r\wykresy%20do%20prezentacji%20ze%20&#347;rodkami%20przekazanymi%2031.03.2018%20r.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Arkusz_programu_Microsoft_Excel6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zablowski\Documents\ANALIZY%20R&#211;&#379;NE\2018.05.08\14-20%20Umowy%20-%20miejsce%20realizacji%20-%20powiat%20i%20wyd%20kwali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Łączna wartość dofinansowania wg podpisanych umów </a:t>
            </a:r>
            <a:r>
              <a:rPr lang="pl-PL" dirty="0" smtClean="0"/>
              <a:t>o      </a:t>
            </a:r>
            <a:r>
              <a:rPr lang="pl-PL" dirty="0"/>
              <a:t>dofinansowanie (w milionach PLN)</a:t>
            </a:r>
            <a:endParaRPr lang="en-US" dirty="0"/>
          </a:p>
        </c:rich>
      </c:tx>
      <c:layout>
        <c:manualLayout>
          <c:xMode val="edge"/>
          <c:yMode val="edge"/>
          <c:x val="0.11165282755902056"/>
          <c:y val="1.5886414967788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34332196499447"/>
          <c:y val="0.15846523839257096"/>
          <c:w val="0.73380618897224426"/>
          <c:h val="0.6290110045176003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Arkusz2!$D$44</c:f>
              <c:strCache>
                <c:ptCount val="1"/>
                <c:pt idx="0">
                  <c:v>Program Operacyjny Kapitał Ludzki 2007-2013
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Arkusz2!$C$45:$C$52</c:f>
              <c:strCache>
                <c:ptCount val="8"/>
                <c:pt idx="0">
                  <c:v>Warszawa</c:v>
                </c:pt>
                <c:pt idx="1">
                  <c:v>warszawski zachodni </c:v>
                </c:pt>
                <c:pt idx="2">
                  <c:v>warszawski wschodni</c:v>
                </c:pt>
                <c:pt idx="3">
                  <c:v>płocki</c:v>
                </c:pt>
                <c:pt idx="4">
                  <c:v>radomski</c:v>
                </c:pt>
                <c:pt idx="5">
                  <c:v>ciechanowski</c:v>
                </c:pt>
                <c:pt idx="6">
                  <c:v>ostrołęcki</c:v>
                </c:pt>
                <c:pt idx="7">
                  <c:v>siedlecki</c:v>
                </c:pt>
              </c:strCache>
            </c:strRef>
          </c:cat>
          <c:val>
            <c:numRef>
              <c:f>Arkusz2!$D$45:$D$52</c:f>
              <c:numCache>
                <c:formatCode>#\ ##0.00\ "zł"</c:formatCode>
                <c:ptCount val="8"/>
                <c:pt idx="0">
                  <c:v>448550649</c:v>
                </c:pt>
                <c:pt idx="1">
                  <c:v>498291882</c:v>
                </c:pt>
                <c:pt idx="2">
                  <c:v>543931221</c:v>
                </c:pt>
                <c:pt idx="3">
                  <c:v>423400961</c:v>
                </c:pt>
                <c:pt idx="4">
                  <c:v>830071150</c:v>
                </c:pt>
                <c:pt idx="5">
                  <c:v>438718831</c:v>
                </c:pt>
                <c:pt idx="6">
                  <c:v>514151705</c:v>
                </c:pt>
                <c:pt idx="7">
                  <c:v>386847294</c:v>
                </c:pt>
              </c:numCache>
            </c:numRef>
          </c:val>
        </c:ser>
        <c:ser>
          <c:idx val="1"/>
          <c:order val="1"/>
          <c:tx>
            <c:strRef>
              <c:f>Arkusz2!$E$44</c:f>
              <c:strCache>
                <c:ptCount val="1"/>
                <c:pt idx="0">
                  <c:v>Regionalny Program Operacyjny Województwa Mazowieckiego 2007-2013
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Arkusz2!$C$45:$C$52</c:f>
              <c:strCache>
                <c:ptCount val="8"/>
                <c:pt idx="0">
                  <c:v>Warszawa</c:v>
                </c:pt>
                <c:pt idx="1">
                  <c:v>warszawski zachodni </c:v>
                </c:pt>
                <c:pt idx="2">
                  <c:v>warszawski wschodni</c:v>
                </c:pt>
                <c:pt idx="3">
                  <c:v>płocki</c:v>
                </c:pt>
                <c:pt idx="4">
                  <c:v>radomski</c:v>
                </c:pt>
                <c:pt idx="5">
                  <c:v>ciechanowski</c:v>
                </c:pt>
                <c:pt idx="6">
                  <c:v>ostrołęcki</c:v>
                </c:pt>
                <c:pt idx="7">
                  <c:v>siedlecki</c:v>
                </c:pt>
              </c:strCache>
            </c:strRef>
          </c:cat>
          <c:val>
            <c:numRef>
              <c:f>Arkusz2!$E$45:$E$52</c:f>
              <c:numCache>
                <c:formatCode>#\ ##0.00\ "zł"</c:formatCode>
                <c:ptCount val="8"/>
                <c:pt idx="0">
                  <c:v>1578460290.53</c:v>
                </c:pt>
                <c:pt idx="1">
                  <c:v>1083009842.96</c:v>
                </c:pt>
                <c:pt idx="2">
                  <c:v>1370642731.3900001</c:v>
                </c:pt>
                <c:pt idx="3">
                  <c:v>682300671.01999998</c:v>
                </c:pt>
                <c:pt idx="4">
                  <c:v>1013279717.8099999</c:v>
                </c:pt>
                <c:pt idx="5">
                  <c:v>698511787.70000005</c:v>
                </c:pt>
                <c:pt idx="6">
                  <c:v>901570052.49000001</c:v>
                </c:pt>
                <c:pt idx="7">
                  <c:v>695407132.78999996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87002144"/>
        <c:axId val="286580824"/>
        <c:axId val="0"/>
      </c:bar3DChart>
      <c:catAx>
        <c:axId val="28700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80824"/>
        <c:crosses val="autoZero"/>
        <c:auto val="1"/>
        <c:lblAlgn val="ctr"/>
        <c:lblOffset val="100"/>
        <c:noMultiLvlLbl val="0"/>
      </c:catAx>
      <c:valAx>
        <c:axId val="286580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002144"/>
        <c:crosses val="autoZero"/>
        <c:crossBetween val="between"/>
        <c:dispUnits>
          <c:builtInUnit val="millions"/>
          <c:dispUnitsLbl>
            <c:layout/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/>
                    <a:t>m</a:t>
                  </a:r>
                  <a:r>
                    <a:rPr lang="en-US"/>
                    <a:t>illion</a:t>
                  </a:r>
                  <a:r>
                    <a:rPr lang="pl-PL"/>
                    <a:t>ów złotych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44459742805739E-2"/>
          <c:y val="0.20186003321253229"/>
          <c:w val="0.92638462427097967"/>
          <c:h val="0.634477630817463"/>
        </c:manualLayout>
      </c:layout>
      <c:lineChart>
        <c:grouping val="standard"/>
        <c:varyColors val="0"/>
        <c:ser>
          <c:idx val="0"/>
          <c:order val="0"/>
          <c:tx>
            <c:strRef>
              <c:f>'dane do wykresu 2'!$C$3</c:f>
              <c:strCache>
                <c:ptCount val="1"/>
                <c:pt idx="0">
                  <c:v>Nabory</c:v>
                </c:pt>
              </c:strCache>
            </c:strRef>
          </c:tx>
          <c:spPr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37343641465049E-2"/>
                  <c:y val="-2.257285978737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AC-4B8C-BB34-8EF09E5559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CF3B2F9F-A80C-4C6A-A3F1-DE1B5A2000DE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**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3BE-423E-8D48-D765C7B7B1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2'!$A$19:$A$31</c:f>
              <c:numCache>
                <c:formatCode>[$-415]mmm\ yy;@</c:formatCode>
                <c:ptCount val="13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43118</c:v>
                </c:pt>
                <c:pt idx="11">
                  <c:v>43132</c:v>
                </c:pt>
                <c:pt idx="12">
                  <c:v>43160</c:v>
                </c:pt>
              </c:numCache>
            </c:numRef>
          </c:cat>
          <c:val>
            <c:numRef>
              <c:f>'dane do wykresu 2'!$D$19:$D$31</c:f>
              <c:numCache>
                <c:formatCode>0.00%</c:formatCode>
                <c:ptCount val="13"/>
                <c:pt idx="0">
                  <c:v>0.63116352167071255</c:v>
                </c:pt>
                <c:pt idx="1">
                  <c:v>0.66079075597261161</c:v>
                </c:pt>
                <c:pt idx="2">
                  <c:v>0.73532759712556628</c:v>
                </c:pt>
                <c:pt idx="3">
                  <c:v>0.74176917194516689</c:v>
                </c:pt>
                <c:pt idx="4">
                  <c:v>0.75111734852725731</c:v>
                </c:pt>
                <c:pt idx="5">
                  <c:v>0.76988145793624851</c:v>
                </c:pt>
                <c:pt idx="6">
                  <c:v>0.7932804335762228</c:v>
                </c:pt>
                <c:pt idx="7">
                  <c:v>0.84272839236388986</c:v>
                </c:pt>
                <c:pt idx="8">
                  <c:v>0.85125255403914901</c:v>
                </c:pt>
                <c:pt idx="9">
                  <c:v>0.86556400592759253</c:v>
                </c:pt>
                <c:pt idx="10">
                  <c:v>0.88329655969440191</c:v>
                </c:pt>
                <c:pt idx="11">
                  <c:v>0.78266160385186334</c:v>
                </c:pt>
                <c:pt idx="12">
                  <c:v>0.79495120104458339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EAC-4B8C-BB34-8EF09E555928}"/>
            </c:ext>
          </c:extLst>
        </c:ser>
        <c:ser>
          <c:idx val="1"/>
          <c:order val="1"/>
          <c:tx>
            <c:strRef>
              <c:f>'dane do wykresu 2'!$E$3</c:f>
              <c:strCache>
                <c:ptCount val="1"/>
                <c:pt idx="0">
                  <c:v>Kontraktacja </c:v>
                </c:pt>
              </c:strCache>
            </c:strRef>
          </c:tx>
          <c:spPr>
            <a:ln w="38100" cap="rnd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800028161765561E-2"/>
                  <c:y val="-1.7678309303615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AC-4B8C-BB34-8EF09E5559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2'!$A$19:$A$31</c:f>
              <c:numCache>
                <c:formatCode>[$-415]mmm\ yy;@</c:formatCode>
                <c:ptCount val="13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43118</c:v>
                </c:pt>
                <c:pt idx="11">
                  <c:v>43132</c:v>
                </c:pt>
                <c:pt idx="12">
                  <c:v>43160</c:v>
                </c:pt>
              </c:numCache>
            </c:numRef>
          </c:cat>
          <c:val>
            <c:numRef>
              <c:f>'dane do wykresu 2'!$F$19:$F$31</c:f>
              <c:numCache>
                <c:formatCode>0.00%</c:formatCode>
                <c:ptCount val="13"/>
                <c:pt idx="0">
                  <c:v>0.20338385040866194</c:v>
                </c:pt>
                <c:pt idx="1">
                  <c:v>0.23292692312845095</c:v>
                </c:pt>
                <c:pt idx="2">
                  <c:v>0.26750772767122249</c:v>
                </c:pt>
                <c:pt idx="3">
                  <c:v>0.32041222716021273</c:v>
                </c:pt>
                <c:pt idx="4">
                  <c:v>0.34510953112968806</c:v>
                </c:pt>
                <c:pt idx="5">
                  <c:v>0.36060730366424842</c:v>
                </c:pt>
                <c:pt idx="6">
                  <c:v>0.39732336191910778</c:v>
                </c:pt>
                <c:pt idx="7">
                  <c:v>0.43060719599859654</c:v>
                </c:pt>
                <c:pt idx="8">
                  <c:v>0.45438058855641039</c:v>
                </c:pt>
                <c:pt idx="9">
                  <c:v>0.48678487369226014</c:v>
                </c:pt>
                <c:pt idx="10">
                  <c:v>0.49739908960190909</c:v>
                </c:pt>
                <c:pt idx="11">
                  <c:v>0.54261952499417276</c:v>
                </c:pt>
                <c:pt idx="12">
                  <c:v>0.56285736357579097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EAC-4B8C-BB34-8EF09E555928}"/>
            </c:ext>
          </c:extLst>
        </c:ser>
        <c:ser>
          <c:idx val="4"/>
          <c:order val="2"/>
          <c:tx>
            <c:strRef>
              <c:f>'dane do wykresu 2'!$G$3</c:f>
              <c:strCache>
                <c:ptCount val="1"/>
                <c:pt idx="0">
                  <c:v>Środki przekazane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'dane do wykresu 2'!$A$19:$A$31</c:f>
              <c:numCache>
                <c:formatCode>[$-415]mmm\ yy;@</c:formatCode>
                <c:ptCount val="13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43118</c:v>
                </c:pt>
                <c:pt idx="11">
                  <c:v>43132</c:v>
                </c:pt>
                <c:pt idx="12">
                  <c:v>43160</c:v>
                </c:pt>
              </c:numCache>
            </c:numRef>
          </c:cat>
          <c:val>
            <c:numRef>
              <c:f>'dane do wykresu 2'!$H$19:$H$31</c:f>
              <c:numCache>
                <c:formatCode>0.00%</c:formatCode>
                <c:ptCount val="13"/>
                <c:pt idx="0">
                  <c:v>3.1511116416934049E-2</c:v>
                </c:pt>
                <c:pt idx="1">
                  <c:v>4.6910599519266266E-2</c:v>
                </c:pt>
                <c:pt idx="2">
                  <c:v>5.1193233048439167E-2</c:v>
                </c:pt>
                <c:pt idx="3">
                  <c:v>6.4165727121153912E-2</c:v>
                </c:pt>
                <c:pt idx="4">
                  <c:v>6.8872303810867772E-2</c:v>
                </c:pt>
                <c:pt idx="5">
                  <c:v>7.4655754331595811E-2</c:v>
                </c:pt>
                <c:pt idx="6">
                  <c:v>8.0022964251504222E-2</c:v>
                </c:pt>
                <c:pt idx="7">
                  <c:v>8.7321019255754279E-2</c:v>
                </c:pt>
                <c:pt idx="8">
                  <c:v>0.10014338661294873</c:v>
                </c:pt>
                <c:pt idx="9">
                  <c:v>0.11839031105703111</c:v>
                </c:pt>
                <c:pt idx="10">
                  <c:v>0.12737618525411754</c:v>
                </c:pt>
                <c:pt idx="11">
                  <c:v>0.13765491734809165</c:v>
                </c:pt>
                <c:pt idx="12">
                  <c:v>0.14854741809718733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D9-477A-9470-31E4DDF696C8}"/>
            </c:ext>
          </c:extLst>
        </c:ser>
        <c:ser>
          <c:idx val="2"/>
          <c:order val="3"/>
          <c:tx>
            <c:strRef>
              <c:f>'dane do wykresu 2'!$I$3</c:f>
              <c:strCache>
                <c:ptCount val="1"/>
                <c:pt idx="0">
                  <c:v>Zatwierdzone wnioski o płatność </c:v>
                </c:pt>
              </c:strCache>
            </c:strRef>
          </c:tx>
          <c:spPr>
            <a:ln w="38100" cap="rnd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2'!$A$19:$A$31</c:f>
              <c:numCache>
                <c:formatCode>[$-415]mmm\ yy;@</c:formatCode>
                <c:ptCount val="13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43118</c:v>
                </c:pt>
                <c:pt idx="11">
                  <c:v>43132</c:v>
                </c:pt>
                <c:pt idx="12">
                  <c:v>43160</c:v>
                </c:pt>
              </c:numCache>
            </c:numRef>
          </c:cat>
          <c:val>
            <c:numRef>
              <c:f>'dane do wykresu 2'!$J$19:$J$31</c:f>
              <c:numCache>
                <c:formatCode>0.00%</c:formatCode>
                <c:ptCount val="13"/>
                <c:pt idx="0">
                  <c:v>2.5808535974226051E-2</c:v>
                </c:pt>
                <c:pt idx="1">
                  <c:v>2.8655277796777776E-2</c:v>
                </c:pt>
                <c:pt idx="2">
                  <c:v>3.2021556177603883E-2</c:v>
                </c:pt>
                <c:pt idx="3">
                  <c:v>4.3532486885590999E-2</c:v>
                </c:pt>
                <c:pt idx="4">
                  <c:v>4.6619495828315066E-2</c:v>
                </c:pt>
                <c:pt idx="5">
                  <c:v>5.1888172431322849E-2</c:v>
                </c:pt>
                <c:pt idx="6">
                  <c:v>5.601166034650093E-2</c:v>
                </c:pt>
                <c:pt idx="7">
                  <c:v>6.208805431862871E-2</c:v>
                </c:pt>
                <c:pt idx="8">
                  <c:v>7.0093162122791167E-2</c:v>
                </c:pt>
                <c:pt idx="9">
                  <c:v>9.2016646109425296E-2</c:v>
                </c:pt>
                <c:pt idx="10">
                  <c:v>9.7451879344076217E-2</c:v>
                </c:pt>
                <c:pt idx="11">
                  <c:v>0.10862197153332191</c:v>
                </c:pt>
                <c:pt idx="12">
                  <c:v>0.12044007900601768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EAC-4B8C-BB34-8EF09E555928}"/>
            </c:ext>
          </c:extLst>
        </c:ser>
        <c:ser>
          <c:idx val="3"/>
          <c:order val="4"/>
          <c:tx>
            <c:strRef>
              <c:f>'dane do wykresu 2'!$B$3</c:f>
              <c:strCache>
                <c:ptCount val="1"/>
                <c:pt idx="0">
                  <c:v>Alokacja UE</c:v>
                </c:pt>
              </c:strCache>
            </c:strRef>
          </c:tx>
          <c:spPr>
            <a:ln w="44450" cap="rnd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7254961586541721E-2"/>
                  <c:y val="-4.86744826898975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b="1" dirty="0" smtClean="0"/>
                      <a:t>Alokacja</a:t>
                    </a:r>
                    <a:r>
                      <a:rPr lang="pl-PL" b="1" baseline="0" dirty="0" smtClean="0"/>
                      <a:t> RPO WM 2014-2020 </a:t>
                    </a:r>
                    <a:br>
                      <a:rPr lang="pl-PL" b="1" baseline="0" dirty="0" smtClean="0"/>
                    </a:br>
                    <a:r>
                      <a:rPr lang="pl-PL" b="1" baseline="0" dirty="0" smtClean="0"/>
                      <a:t>7 965 814 251</a:t>
                    </a:r>
                    <a:endParaRPr lang="pl-PL" b="1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AC-4B8C-BB34-8EF09E555928}"/>
                </c:ext>
                <c:ext xmlns:c15="http://schemas.microsoft.com/office/drawing/2012/chart" uri="{CE6537A1-D6FC-4f65-9D91-7224C49458BB}">
                  <c15:layout>
                    <c:manualLayout>
                      <c:w val="0.26049868636271462"/>
                      <c:h val="9.729695102821422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'dane do wykresu 2'!$A$19:$A$31</c:f>
              <c:numCache>
                <c:formatCode>[$-415]mmm\ yy;@</c:formatCode>
                <c:ptCount val="13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43118</c:v>
                </c:pt>
                <c:pt idx="11">
                  <c:v>43132</c:v>
                </c:pt>
                <c:pt idx="12">
                  <c:v>43160</c:v>
                </c:pt>
              </c:numCache>
            </c:numRef>
          </c:cat>
          <c:val>
            <c:numRef>
              <c:f>'dane do wykresu 2'!$K$16:$K$29</c:f>
              <c:numCache>
                <c:formatCode>0%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EAC-4B8C-BB34-8EF09E5559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65000"/>
                  <a:lumOff val="35000"/>
                  <a:alpha val="33000"/>
                </a:schemeClr>
              </a:solidFill>
              <a:round/>
            </a:ln>
            <a:effectLst/>
          </c:spPr>
        </c:dropLines>
        <c:smooth val="0"/>
        <c:axId val="284111224"/>
        <c:axId val="284112400"/>
      </c:lineChart>
      <c:dateAx>
        <c:axId val="284111224"/>
        <c:scaling>
          <c:orientation val="minMax"/>
        </c:scaling>
        <c:delete val="0"/>
        <c:axPos val="b"/>
        <c:numFmt formatCode="[$-415]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12400"/>
        <c:crosses val="autoZero"/>
        <c:auto val="1"/>
        <c:lblOffset val="100"/>
        <c:baseTimeUnit val="months"/>
      </c:dateAx>
      <c:valAx>
        <c:axId val="28411240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1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69033620988652"/>
          <c:y val="0.1270507722524086"/>
          <c:w val="0.89303727752333473"/>
          <c:h val="0.7542017974914023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Arkusz1!$A$10</c:f>
              <c:strCache>
                <c:ptCount val="1"/>
                <c:pt idx="0">
                  <c:v>Wnioski o płatność - EFRR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482575111858587E-3"/>
                  <c:y val="-3.07653967056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41287555929294E-3"/>
                  <c:y val="-1.455587301390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50500233635611E-3"/>
                  <c:y val="-1.7178100617114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71564309000953E-3"/>
                  <c:y val="0.1347539717398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267078864101449E-3"/>
                  <c:y val="0.15443375808730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17210127284794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241287555929294E-3"/>
                  <c:y val="0.27476812922371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241287555929294E-3"/>
                  <c:y val="0.28648773327371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.31504891048351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241287555930337E-3"/>
                  <c:y val="0.33901977540680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44349023025783E-16"/>
                  <c:y val="0.38555477099253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8482575111858587E-3"/>
                  <c:y val="0.43983431678651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4241287555928248E-3"/>
                  <c:y val="0.62851451583967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241287555930337E-3"/>
                  <c:y val="0.67116371512880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8482575111857542E-3"/>
                  <c:y val="0.71605760911734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0.71605760911734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Arkusz1!$B$9:$Q$9</c:f>
              <c:strCache>
                <c:ptCount val="16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  <c:pt idx="11">
                  <c:v>XI 17</c:v>
                </c:pt>
                <c:pt idx="12">
                  <c:v>XII 17</c:v>
                </c:pt>
                <c:pt idx="13">
                  <c:v>I 18</c:v>
                </c:pt>
                <c:pt idx="14">
                  <c:v>II 18</c:v>
                </c:pt>
                <c:pt idx="15">
                  <c:v>III 18</c:v>
                </c:pt>
              </c:strCache>
            </c:strRef>
          </c:cat>
          <c:val>
            <c:numRef>
              <c:f>Arkusz1!$B$10:$Q$10</c:f>
              <c:numCache>
                <c:formatCode>#,##0.00</c:formatCode>
                <c:ptCount val="16"/>
                <c:pt idx="0">
                  <c:v>67881618.989999995</c:v>
                </c:pt>
                <c:pt idx="1">
                  <c:v>81781264.739999995</c:v>
                </c:pt>
                <c:pt idx="2">
                  <c:v>94491952.730000004</c:v>
                </c:pt>
                <c:pt idx="3">
                  <c:v>106397934.27</c:v>
                </c:pt>
                <c:pt idx="4">
                  <c:v>122385376.52</c:v>
                </c:pt>
                <c:pt idx="5">
                  <c:v>140875164.09</c:v>
                </c:pt>
                <c:pt idx="6">
                  <c:v>223978433.33000001</c:v>
                </c:pt>
                <c:pt idx="7">
                  <c:v>237474719.49000001</c:v>
                </c:pt>
                <c:pt idx="8">
                  <c:v>261256063.84999999</c:v>
                </c:pt>
                <c:pt idx="9">
                  <c:v>281215341.95999998</c:v>
                </c:pt>
                <c:pt idx="10">
                  <c:v>319962550.81</c:v>
                </c:pt>
                <c:pt idx="11">
                  <c:v>365158193.89999998</c:v>
                </c:pt>
                <c:pt idx="12">
                  <c:v>524517209.60000002</c:v>
                </c:pt>
                <c:pt idx="13">
                  <c:v>560872570.39999998</c:v>
                </c:pt>
                <c:pt idx="14">
                  <c:v>625728962.90999997</c:v>
                </c:pt>
                <c:pt idx="15">
                  <c:v>698076158.96000004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A89-411E-9E0F-7359F567D2C9}"/>
            </c:ext>
          </c:extLst>
        </c:ser>
        <c:ser>
          <c:idx val="0"/>
          <c:order val="1"/>
          <c:tx>
            <c:strRef>
              <c:f>Arkusz1!$A$11</c:f>
              <c:strCache>
                <c:ptCount val="1"/>
                <c:pt idx="0">
                  <c:v>Certyfikacja od IC do KE - EFRR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965150223717174E-3"/>
                  <c:y val="-3.591511519083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47725335575497E-3"/>
                  <c:y val="-3.591511519083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206437779645941E-3"/>
                  <c:y val="-3.591511519083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41287555928771E-3"/>
                  <c:y val="0.10101126147423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1447942967079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241287555929294E-3"/>
                  <c:y val="0.13243698726621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241287555929294E-3"/>
                  <c:y val="0.1526392395610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8482575111858587E-3"/>
                  <c:y val="0.27578124654789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241287555929294E-3"/>
                  <c:y val="0.27578124654789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0.29434681593591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241287555929294E-3"/>
                  <c:y val="0.32195267229136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4241287555929294E-3"/>
                  <c:y val="0.345807767527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0.56117367485685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482575111858587E-3"/>
                  <c:y val="0.55892898015742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4241287555929294E-3"/>
                  <c:y val="0.63973798933681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0.6913659674236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A89-411E-9E0F-7359F567D2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Arkusz1!$B$9:$Q$9</c:f>
              <c:strCache>
                <c:ptCount val="16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  <c:pt idx="11">
                  <c:v>XI 17</c:v>
                </c:pt>
                <c:pt idx="12">
                  <c:v>XII 17</c:v>
                </c:pt>
                <c:pt idx="13">
                  <c:v>I 18</c:v>
                </c:pt>
                <c:pt idx="14">
                  <c:v>II 18</c:v>
                </c:pt>
                <c:pt idx="15">
                  <c:v>III 18</c:v>
                </c:pt>
              </c:strCache>
            </c:strRef>
          </c:cat>
          <c:val>
            <c:numRef>
              <c:f>Arkusz1!$B$11:$Q$11</c:f>
              <c:numCache>
                <c:formatCode>#,##0.00</c:formatCode>
                <c:ptCount val="16"/>
                <c:pt idx="0">
                  <c:v>66600683.439999998</c:v>
                </c:pt>
                <c:pt idx="1">
                  <c:v>66600683.439999998</c:v>
                </c:pt>
                <c:pt idx="2">
                  <c:v>67887038</c:v>
                </c:pt>
                <c:pt idx="3">
                  <c:v>81858212.629999995</c:v>
                </c:pt>
                <c:pt idx="4">
                  <c:v>94601933.569999993</c:v>
                </c:pt>
                <c:pt idx="5">
                  <c:v>107237019.13</c:v>
                </c:pt>
                <c:pt idx="6">
                  <c:v>124200418.63</c:v>
                </c:pt>
                <c:pt idx="7">
                  <c:v>228560024.94999999</c:v>
                </c:pt>
                <c:pt idx="8">
                  <c:v>228560024.94999999</c:v>
                </c:pt>
                <c:pt idx="9">
                  <c:v>244018652.00999999</c:v>
                </c:pt>
                <c:pt idx="10">
                  <c:v>267004517.24000001</c:v>
                </c:pt>
                <c:pt idx="11">
                  <c:v>288736358.54000002</c:v>
                </c:pt>
                <c:pt idx="12">
                  <c:v>468662491.07999998</c:v>
                </c:pt>
                <c:pt idx="13">
                  <c:v>468662491.07999998</c:v>
                </c:pt>
                <c:pt idx="14">
                  <c:v>537122865.73000002</c:v>
                </c:pt>
                <c:pt idx="15">
                  <c:v>579613324.70000005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AA89-411E-9E0F-7359F567D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286402048"/>
        <c:axId val="286402440"/>
        <c:axId val="0"/>
        <c:extLst xmlns:c16r2="http://schemas.microsoft.com/office/drawing/2015/06/chart"/>
      </c:bar3DChart>
      <c:catAx>
        <c:axId val="28640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02440"/>
        <c:crosses val="autoZero"/>
        <c:auto val="1"/>
        <c:lblAlgn val="ctr"/>
        <c:lblOffset val="100"/>
        <c:noMultiLvlLbl val="0"/>
      </c:catAx>
      <c:valAx>
        <c:axId val="286402440"/>
        <c:scaling>
          <c:orientation val="minMax"/>
          <c:max val="6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PLN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0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69033620988652"/>
          <c:y val="0.1270507722524086"/>
          <c:w val="0.89303727752333473"/>
          <c:h val="0.7542017974914023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Arkusz1!$A$10</c:f>
              <c:strCache>
                <c:ptCount val="1"/>
                <c:pt idx="0">
                  <c:v>Wnioski o płatność - EFS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23859796722568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592968803162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63714780426296E-3"/>
                  <c:y val="0.27662433266728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71564309000953E-3"/>
                  <c:y val="0.307595463595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791308172155414E-6"/>
                  <c:y val="0.33176463934207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241287555929294E-3"/>
                  <c:y val="0.36290032229927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48518073400973E-3"/>
                  <c:y val="0.39623810378089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870165908628517E-3"/>
                  <c:y val="0.43373263565158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21147541165863E-3"/>
                  <c:y val="0.4927599758562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6477640746616618E-3"/>
                  <c:y val="0.5230138649665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354114525265167E-16"/>
                  <c:y val="0.54770550666029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872688502464226E-3"/>
                  <c:y val="0.59708879004769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354114525265167E-16"/>
                  <c:y val="0.63749329463738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4347644337616221E-5"/>
                  <c:y val="0.6599402416316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8726885024641228E-3"/>
                  <c:y val="0.71605760911734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119410186654155E-3"/>
                  <c:y val="0.71605760911734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Arkusz1!$B$9:$Q$9</c:f>
              <c:strCache>
                <c:ptCount val="16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  <c:pt idx="11">
                  <c:v>XI 17</c:v>
                </c:pt>
                <c:pt idx="12">
                  <c:v>XII 17</c:v>
                </c:pt>
                <c:pt idx="13">
                  <c:v>I 18</c:v>
                </c:pt>
                <c:pt idx="14">
                  <c:v>II 18</c:v>
                </c:pt>
                <c:pt idx="15">
                  <c:v>III 18</c:v>
                </c:pt>
              </c:strCache>
            </c:strRef>
          </c:cat>
          <c:val>
            <c:numRef>
              <c:f>Arkusz1!$B$10:$Q$10</c:f>
              <c:numCache>
                <c:formatCode>#,##0.00</c:formatCode>
                <c:ptCount val="16"/>
                <c:pt idx="0">
                  <c:v>102634578.65000001</c:v>
                </c:pt>
                <c:pt idx="1">
                  <c:v>111093670.8</c:v>
                </c:pt>
                <c:pt idx="2">
                  <c:v>118410667.31</c:v>
                </c:pt>
                <c:pt idx="3">
                  <c:v>130677412.09999999</c:v>
                </c:pt>
                <c:pt idx="4">
                  <c:v>141787588.52000001</c:v>
                </c:pt>
                <c:pt idx="5">
                  <c:v>154937311.75</c:v>
                </c:pt>
                <c:pt idx="6">
                  <c:v>169000297.78999999</c:v>
                </c:pt>
                <c:pt idx="7">
                  <c:v>181990044.34999999</c:v>
                </c:pt>
                <c:pt idx="8">
                  <c:v>205192044.75999999</c:v>
                </c:pt>
                <c:pt idx="9">
                  <c:v>218467994.66</c:v>
                </c:pt>
                <c:pt idx="10">
                  <c:v>231851171.03</c:v>
                </c:pt>
                <c:pt idx="11">
                  <c:v>250422729.77000001</c:v>
                </c:pt>
                <c:pt idx="12">
                  <c:v>268460720.92000002</c:v>
                </c:pt>
                <c:pt idx="13">
                  <c:v>276422274.86000001</c:v>
                </c:pt>
                <c:pt idx="14">
                  <c:v>302828072.52999997</c:v>
                </c:pt>
                <c:pt idx="15">
                  <c:v>326128152.94999999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60E-4304-95A5-C5A2E7A8D485}"/>
            </c:ext>
          </c:extLst>
        </c:ser>
        <c:ser>
          <c:idx val="0"/>
          <c:order val="1"/>
          <c:tx>
            <c:strRef>
              <c:f>Arkusz1!$A$11</c:f>
              <c:strCache>
                <c:ptCount val="1"/>
                <c:pt idx="0">
                  <c:v>Certyfikacja od IC do KE - EFS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241287555929294E-3"/>
                  <c:y val="0.222224775243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241287555929294E-3"/>
                  <c:y val="0.21998008054388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241287555929294E-3"/>
                  <c:y val="0.23793763813930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41287555929294E-3"/>
                  <c:y val="0.2558951957347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44349023025783E-16"/>
                  <c:y val="0.27160805863071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30527847912212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44349023025783E-16"/>
                  <c:y val="0.32772542611640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873049825953254E-3"/>
                  <c:y val="0.40180035119750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44349023025783E-16"/>
                  <c:y val="0.40180035119750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354114525265167E-16"/>
                  <c:y val="0.43098138229006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362886630030318E-3"/>
                  <c:y val="0.48260936037689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4241704290633051E-3"/>
                  <c:y val="0.5185244755677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4119410186654155E-3"/>
                  <c:y val="0.5903547059494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482296816684472E-3"/>
                  <c:y val="0.59259940064884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4485180734010248E-3"/>
                  <c:y val="0.63300390523853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8848067364039532E-3"/>
                  <c:y val="0.65320615753338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60E-4304-95A5-C5A2E7A8D4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Arkusz1!$B$9:$Q$9</c:f>
              <c:strCache>
                <c:ptCount val="16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  <c:pt idx="11">
                  <c:v>XI 17</c:v>
                </c:pt>
                <c:pt idx="12">
                  <c:v>XII 17</c:v>
                </c:pt>
                <c:pt idx="13">
                  <c:v>I 18</c:v>
                </c:pt>
                <c:pt idx="14">
                  <c:v>II 18</c:v>
                </c:pt>
                <c:pt idx="15">
                  <c:v>III 18</c:v>
                </c:pt>
              </c:strCache>
            </c:strRef>
          </c:cat>
          <c:val>
            <c:numRef>
              <c:f>Arkusz1!$B$11:$Q$11</c:f>
              <c:numCache>
                <c:formatCode>#,##0.00</c:formatCode>
                <c:ptCount val="16"/>
                <c:pt idx="0">
                  <c:v>96183390.939999983</c:v>
                </c:pt>
                <c:pt idx="1">
                  <c:v>96183390.939999983</c:v>
                </c:pt>
                <c:pt idx="2">
                  <c:v>102176830.90999998</c:v>
                </c:pt>
                <c:pt idx="3">
                  <c:v>110746488.39999998</c:v>
                </c:pt>
                <c:pt idx="4">
                  <c:v>118116059.69999997</c:v>
                </c:pt>
                <c:pt idx="5">
                  <c:v>130000346.22999997</c:v>
                </c:pt>
                <c:pt idx="6">
                  <c:v>140247148.07999998</c:v>
                </c:pt>
                <c:pt idx="7">
                  <c:v>168115487.39999998</c:v>
                </c:pt>
                <c:pt idx="8">
                  <c:v>168115487.39999998</c:v>
                </c:pt>
                <c:pt idx="9">
                  <c:v>181346303.56</c:v>
                </c:pt>
                <c:pt idx="10">
                  <c:v>204594852.28999999</c:v>
                </c:pt>
                <c:pt idx="11">
                  <c:v>217890544.19999999</c:v>
                </c:pt>
                <c:pt idx="12">
                  <c:v>248669387.05000001</c:v>
                </c:pt>
                <c:pt idx="13">
                  <c:v>248669387.05000001</c:v>
                </c:pt>
                <c:pt idx="14">
                  <c:v>265726854.91999999</c:v>
                </c:pt>
                <c:pt idx="15">
                  <c:v>273454859.76999998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A60E-4304-95A5-C5A2E7A8D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286402832"/>
        <c:axId val="286403224"/>
        <c:axId val="0"/>
        <c:extLst xmlns:c16r2="http://schemas.microsoft.com/office/drawing/2015/06/chart"/>
      </c:bar3DChart>
      <c:catAx>
        <c:axId val="28640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03224"/>
        <c:crosses val="autoZero"/>
        <c:auto val="1"/>
        <c:lblAlgn val="ctr"/>
        <c:lblOffset val="100"/>
        <c:noMultiLvlLbl val="0"/>
      </c:catAx>
      <c:valAx>
        <c:axId val="286403224"/>
        <c:scaling>
          <c:orientation val="minMax"/>
          <c:max val="3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PLN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0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Zakontraktowana alokacja w ramach s</a:t>
            </a:r>
            <a:r>
              <a:rPr lang="en-US" sz="1600"/>
              <a:t>ubregion</a:t>
            </a:r>
            <a:r>
              <a:rPr lang="pl-PL" sz="1600"/>
              <a:t>u</a:t>
            </a:r>
            <a:r>
              <a:rPr lang="pl-PL" sz="1600" baseline="0"/>
              <a:t> ostrołęckiego </a:t>
            </a:r>
          </a:p>
          <a:p>
            <a:pPr>
              <a:defRPr sz="1600"/>
            </a:pPr>
            <a:r>
              <a:rPr lang="pl-PL" sz="1600"/>
              <a:t>w podziale na działania RPO WM 14-20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04082275558615"/>
          <c:y val="0.18857516244278089"/>
          <c:w val="0.60688078692907688"/>
          <c:h val="0.70096069868995636"/>
        </c:manualLayout>
      </c:layout>
      <c:doughnutChart>
        <c:varyColors val="1"/>
        <c:ser>
          <c:idx val="0"/>
          <c:order val="0"/>
          <c:tx>
            <c:strRef>
              <c:f>wykresy!$BJ$6</c:f>
              <c:strCache>
                <c:ptCount val="1"/>
                <c:pt idx="0">
                  <c:v>Subregion ostrołęcki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6.5202406187023013E-2"/>
                  <c:y val="-1.90240576903343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48045062955593"/>
                      <c:h val="0.136652110625909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4459005336719315E-2"/>
                  <c:y val="-3.84248387366911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51634027853875"/>
                      <c:h val="0.1453421815722816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95593986645874E-2"/>
                  <c:y val="3.56448232384289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80870693712253"/>
                      <c:h val="0.1046727142127555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4563986187963338E-2"/>
                  <c:y val="9.23972414508919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7611208963642"/>
                      <c:h val="0.104672714212755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5029760323152846E-2"/>
                  <c:y val="0.135439477163652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98472556104317"/>
                      <c:h val="0.1046727142127555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3579150360960213"/>
                  <c:y val="0.130378834610898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6888188938271"/>
                      <c:h val="0.1686319422247436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259064819078829"/>
                  <c:y val="5.10141689971066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39684182975948"/>
                      <c:h val="0.13665221027154981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24940705245765213"/>
                  <c:y val="-2.90273955960874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36291240045507"/>
                      <c:h val="0.13665211062590976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21793370167268866"/>
                  <c:y val="-9.34122950519970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23241277081966"/>
                      <c:h val="0.1046727142127555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0.15927189988623439"/>
                  <c:y val="-0.133915574963609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5506257110352671E-3"/>
                  <c:y val="-0.12227074235807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wykresy!$BI$7:$BI$16</c:f>
              <c:strCache>
                <c:ptCount val="10"/>
                <c:pt idx="0">
                  <c:v>07.01 Infrastruktura drogowa</c:v>
                </c:pt>
                <c:pt idx="1">
                  <c:v>04.03 Redukcja emisji zanieczyszczeń powietrza</c:v>
                </c:pt>
                <c:pt idx="2">
                  <c:v>02.01 E-usługi dla Mazowsza</c:v>
                </c:pt>
                <c:pt idx="3">
                  <c:v>04.02 Efektywność energetyczna</c:v>
                </c:pt>
                <c:pt idx="4">
                  <c:v>10.03 Doskonalenie zawodowe</c:v>
                </c:pt>
                <c:pt idx="5">
                  <c:v>08.01 Aktywizacja zawodowa osób bezrobotnych przez PUP</c:v>
                </c:pt>
                <c:pt idx="6">
                  <c:v>01.02 Działalność badawczo - rozwojowa przedsiębiorstw</c:v>
                </c:pt>
                <c:pt idx="7">
                  <c:v>06.02 Rewitalizacja obszarów zmarginalizowanych</c:v>
                </c:pt>
                <c:pt idx="8">
                  <c:v>05.03 Dziedzictwo kulturowe</c:v>
                </c:pt>
                <c:pt idx="9">
                  <c:v>Pozostałe</c:v>
                </c:pt>
              </c:strCache>
            </c:strRef>
          </c:cat>
          <c:val>
            <c:numRef>
              <c:f>wykresy!$BJ$7:$BJ$16</c:f>
              <c:numCache>
                <c:formatCode>_(* #\ ##0.00_);_(* \(#\ ##0.00\);_(* "-"??_);_(@_)</c:formatCode>
                <c:ptCount val="10"/>
                <c:pt idx="0">
                  <c:v>92985916.190000013</c:v>
                </c:pt>
                <c:pt idx="1">
                  <c:v>41808961.689999998</c:v>
                </c:pt>
                <c:pt idx="2">
                  <c:v>30521287.812017094</c:v>
                </c:pt>
                <c:pt idx="3">
                  <c:v>30101645.369999997</c:v>
                </c:pt>
                <c:pt idx="4">
                  <c:v>27954181.87913977</c:v>
                </c:pt>
                <c:pt idx="5">
                  <c:v>25428452.020000003</c:v>
                </c:pt>
                <c:pt idx="6">
                  <c:v>22791607.295000002</c:v>
                </c:pt>
                <c:pt idx="7">
                  <c:v>22781041.619999997</c:v>
                </c:pt>
                <c:pt idx="8">
                  <c:v>22019554.339999996</c:v>
                </c:pt>
                <c:pt idx="9">
                  <c:v>83141206.799572065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Podział alokacji w ramach subregionu </a:t>
            </a:r>
            <a:r>
              <a:rPr lang="pl-PL" dirty="0" smtClean="0"/>
              <a:t>ostrołęckiego </a:t>
            </a:r>
          </a:p>
          <a:p>
            <a:pPr>
              <a:defRPr/>
            </a:pPr>
            <a:r>
              <a:rPr lang="en-US" dirty="0" smtClean="0"/>
              <a:t>(</a:t>
            </a:r>
            <a:r>
              <a:rPr lang="en-US" dirty="0"/>
              <a:t>w</a:t>
            </a:r>
            <a:r>
              <a:rPr lang="pl-PL" dirty="0"/>
              <a:t> </a:t>
            </a:r>
            <a:r>
              <a:rPr lang="en-US" dirty="0" err="1"/>
              <a:t>zł</a:t>
            </a:r>
            <a:r>
              <a:rPr lang="en-US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22375590029268"/>
          <c:y val="0.22143330463396116"/>
          <c:w val="0.41115241502134614"/>
          <c:h val="0.66076642712626799"/>
        </c:manualLayout>
      </c:layout>
      <c:pieChart>
        <c:varyColors val="1"/>
        <c:ser>
          <c:idx val="0"/>
          <c:order val="0"/>
          <c:tx>
            <c:strRef>
              <c:f>wykresy!$BJ$50</c:f>
              <c:strCache>
                <c:ptCount val="1"/>
                <c:pt idx="0">
                  <c:v>RAZEM 
(wkład UE w zł)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6.189598903766004E-2"/>
                  <c:y val="7.65321493896866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641855686480817"/>
                      <c:h val="0.22168231693045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4026469844928972E-2"/>
                  <c:y val="0.151605379010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153170153794158E-2"/>
                  <c:y val="-1.31836427865199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7272666098394384E-2"/>
                  <c:y val="-1.88646898135717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997723824919261E-2"/>
                  <c:y val="-4.35240896143148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7032019964789958E-2"/>
                  <c:y val="9.29559218822418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40055315885218"/>
                      <c:h val="0.22168231693045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wykresy!$BK$48:$BP$49</c:f>
              <c:multiLvlStrCache>
                <c:ptCount val="6"/>
                <c:lvl>
                  <c:pt idx="0">
                    <c:v>makowski</c:v>
                  </c:pt>
                  <c:pt idx="1">
                    <c:v>ostrołęcki</c:v>
                  </c:pt>
                  <c:pt idx="2">
                    <c:v>m. Ostrołęka</c:v>
                  </c:pt>
                  <c:pt idx="3">
                    <c:v>ostrowski</c:v>
                  </c:pt>
                  <c:pt idx="4">
                    <c:v>przasnyski</c:v>
                  </c:pt>
                  <c:pt idx="5">
                    <c:v>wyszkowski</c:v>
                  </c:pt>
                </c:lvl>
                <c:lvl>
                  <c:pt idx="0">
                    <c:v>Powiat:</c:v>
                  </c:pt>
                </c:lvl>
              </c:multiLvlStrCache>
            </c:multiLvlStrRef>
          </c:cat>
          <c:val>
            <c:numRef>
              <c:f>wykresy!$BK$50:$BP$50</c:f>
              <c:numCache>
                <c:formatCode>#,##0</c:formatCode>
                <c:ptCount val="6"/>
                <c:pt idx="0">
                  <c:v>35407403.449478932</c:v>
                </c:pt>
                <c:pt idx="1">
                  <c:v>44508078.960118547</c:v>
                </c:pt>
                <c:pt idx="2">
                  <c:v>93497500.471117571</c:v>
                </c:pt>
                <c:pt idx="3">
                  <c:v>75168904.918345034</c:v>
                </c:pt>
                <c:pt idx="4">
                  <c:v>79918864.971382275</c:v>
                </c:pt>
                <c:pt idx="5">
                  <c:v>71033102.245286599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0.16665</cdr:x>
      <cdr:y>0.01402</cdr:y>
    </cdr:from>
    <cdr:to>
      <cdr:x>0.91456</cdr:x>
      <cdr:y>0.11854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86163" y="79311"/>
          <a:ext cx="6669602" cy="59136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0.71135</cdr:x>
      <cdr:y>0.93547</cdr:y>
    </cdr:from>
    <cdr:to>
      <cdr:x>0.97502</cdr:x>
      <cdr:y>0.9953</cdr:y>
    </cdr:to>
    <cdr:sp macro="" textlink="">
      <cdr:nvSpPr>
        <cdr:cNvPr id="2" name="pole tekstowe 3"/>
        <cdr:cNvSpPr txBox="1"/>
      </cdr:nvSpPr>
      <cdr:spPr>
        <a:xfrm xmlns:a="http://schemas.openxmlformats.org/drawingml/2006/main">
          <a:off x="6343651" y="5292660"/>
          <a:ext cx="235131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pl-PL" sz="800" dirty="0" smtClean="0"/>
            <a:t>Kwota certyfikacji uwzględnia kwoty wycofane ujęte w RZW.</a:t>
          </a:r>
          <a:endParaRPr lang="pl-PL" sz="800" dirty="0"/>
        </a:p>
      </cdr:txBody>
    </cdr:sp>
  </cdr:relSizeAnchor>
  <cdr:relSizeAnchor xmlns:cdr="http://schemas.openxmlformats.org/drawingml/2006/chartDrawing">
    <cdr:from>
      <cdr:x>0.17607</cdr:x>
      <cdr:y>0</cdr:y>
    </cdr:from>
    <cdr:to>
      <cdr:x>0.9047</cdr:x>
      <cdr:y>0.10452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83734" y="-1063689"/>
          <a:ext cx="6553768" cy="59136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D5A4B-13FA-4983-B467-813F7B7A1C41}" type="datetimeFigureOut">
              <a:rPr lang="pl-PL"/>
              <a:pPr>
                <a:defRPr/>
              </a:pPr>
              <a:t>2018-06-05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7"/>
            <a:ext cx="2946400" cy="496887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7"/>
            <a:ext cx="2946400" cy="496887"/>
          </a:xfrm>
          <a:prstGeom prst="rect">
            <a:avLst/>
          </a:prstGeom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EDF538-567E-4782-A71E-88259AB6D83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4588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861A00-80E9-4B3F-A422-6C839B6671A0}" type="datetimeFigureOut">
              <a:rPr lang="pl-PL"/>
              <a:pPr>
                <a:defRPr/>
              </a:pPr>
              <a:t>2018-06-05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1" tIns="45450" rIns="90901" bIns="4545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4" y="4716468"/>
            <a:ext cx="5438775" cy="4467225"/>
          </a:xfrm>
          <a:prstGeom prst="rect">
            <a:avLst/>
          </a:prstGeom>
        </p:spPr>
        <p:txBody>
          <a:bodyPr vert="horz" lIns="90901" tIns="45450" rIns="90901" bIns="4545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7"/>
            <a:ext cx="2946400" cy="496887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7"/>
            <a:ext cx="2946400" cy="496887"/>
          </a:xfrm>
          <a:prstGeom prst="rect">
            <a:avLst/>
          </a:prstGeom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3C91BD-A4DD-4598-94D9-BD77F2F29FB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3325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4372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2869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5037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97772" indent="-287407" algn="just" eaLnBrk="1" fontAlgn="auto" hangingPunct="1">
              <a:spcAft>
                <a:spcPts val="0"/>
              </a:spcAft>
              <a:defRPr/>
            </a:pPr>
            <a:r>
              <a:rPr lang="pl-PL" dirty="0"/>
              <a:t>W ramach Osi Priorytetowych I-X, na dzień 31.03.2018 r. ogłoszono 129* naborów w trybie konkursowym </a:t>
            </a:r>
            <a:br>
              <a:rPr lang="pl-PL" dirty="0"/>
            </a:br>
            <a:r>
              <a:rPr lang="pl-PL" dirty="0"/>
              <a:t>i 18 naborów w trybie pozakonkursowym. W stosunku do poprzedniego miesiąca nie ogłoszono nowych naborów. Wraz z nieogłoszonymi naborami pozakonkursowymi oraz 4 projektami w ramach instrumentów finansowych, zaangażowanie alokacji wyniosło łącznie </a:t>
            </a:r>
            <a:r>
              <a:rPr lang="pl-PL" b="1" dirty="0"/>
              <a:t>6 332 433 606 PLN </a:t>
            </a:r>
            <a:r>
              <a:rPr lang="pl-PL" dirty="0"/>
              <a:t>dofinansowania unijnego (wzrost </a:t>
            </a:r>
            <a:br>
              <a:rPr lang="pl-PL" dirty="0"/>
            </a:br>
            <a:r>
              <a:rPr lang="pl-PL" dirty="0"/>
              <a:t>o 97 896 648 PLN w stosunku do poprzedniego miesiąca), co stanowi </a:t>
            </a:r>
            <a:r>
              <a:rPr lang="pl-PL" b="1" dirty="0"/>
              <a:t>79,50 %</a:t>
            </a:r>
            <a:r>
              <a:rPr lang="pl-PL" dirty="0"/>
              <a:t> alokacji na lata 2014-2020 </a:t>
            </a:r>
            <a:br>
              <a:rPr lang="pl-PL" dirty="0"/>
            </a:br>
            <a:r>
              <a:rPr lang="pl-PL" dirty="0"/>
              <a:t>(bez rezerwy wykonania), w tym:</a:t>
            </a:r>
          </a:p>
          <a:p>
            <a:pPr marL="397772" indent="-287407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dirty="0"/>
              <a:t>w ramach Europejskiego Funduszu Rozwoju Regionalnego (EFRR) ogłoszono 66 naborów w trybie konkursowym i 8 naborów pozakonkursowych. W stosunku do poprzedniego miesiąca nie ogłoszono nowych naborów. Łącznie z 7 planowanymi naborami pozakonkursowymi zaangażowany został wkład wspólnotowy </a:t>
            </a:r>
            <a:br>
              <a:rPr lang="pl-PL" dirty="0"/>
            </a:br>
            <a:r>
              <a:rPr lang="pl-PL" dirty="0"/>
              <a:t>w wysokości </a:t>
            </a:r>
            <a:r>
              <a:rPr lang="pl-PL" b="1" dirty="0"/>
              <a:t>5 189 842 823 PLN** </a:t>
            </a:r>
            <a:r>
              <a:rPr lang="pl-PL" dirty="0"/>
              <a:t>(wzrost o 92 390 278 PLN w stosunku do poprzedniego miesiąca), </a:t>
            </a:r>
            <a:br>
              <a:rPr lang="pl-PL" dirty="0"/>
            </a:br>
            <a:r>
              <a:rPr lang="pl-PL" dirty="0"/>
              <a:t>co stanowi  </a:t>
            </a:r>
            <a:r>
              <a:rPr lang="pl-PL" b="1" dirty="0"/>
              <a:t>84,90 % </a:t>
            </a:r>
            <a:r>
              <a:rPr lang="pl-PL" dirty="0"/>
              <a:t>dostępnej alokacji EFRR;</a:t>
            </a:r>
          </a:p>
          <a:p>
            <a:pPr marL="397772" indent="-287407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dirty="0"/>
              <a:t>w ramach Europejskiego Funduszu Społecznego (EFS) ogłoszono 63 naborów w trybie konkursowym </a:t>
            </a:r>
            <a:br>
              <a:rPr lang="pl-PL" dirty="0"/>
            </a:br>
            <a:r>
              <a:rPr lang="pl-PL" dirty="0"/>
              <a:t>i 10 naborów pozakonkursowych. W stosunku do poprzedniego miesiąca nie ogłoszono nowych naborów.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Łączne zaangażowanie wkładu wspólnotowego wyniosło </a:t>
            </a:r>
            <a:r>
              <a:rPr lang="pl-PL" b="1" dirty="0"/>
              <a:t>1 142 590 783 PLN </a:t>
            </a:r>
            <a:r>
              <a:rPr lang="pl-PL" dirty="0"/>
              <a:t>(wzrost o 5 506 370 PLN </a:t>
            </a:r>
            <a:br>
              <a:rPr lang="pl-PL" dirty="0"/>
            </a:br>
            <a:r>
              <a:rPr lang="pl-PL" dirty="0"/>
              <a:t>w stosunku do poprzedniego miesiąca) , co stanowi </a:t>
            </a:r>
            <a:r>
              <a:rPr lang="pl-PL" b="1" dirty="0"/>
              <a:t>61,67 % </a:t>
            </a:r>
            <a:r>
              <a:rPr lang="pl-PL" dirty="0"/>
              <a:t>dostępnej alokacji EFS (bez PT).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5581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5526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333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9906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5105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2771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20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7688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UnijneFE_PR-LOGO-UE-EFSI kol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80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DDB4-4F5A-424A-BE2A-2562C2107752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891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435E-6169-4733-A22E-43A34E9B4A3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8290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495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165E-4E26-4B90-8797-4E8B2BB4536E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0633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FC2D-04C0-4BAF-8776-9BA560CD414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26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5BC2-AAFC-4F9E-91FD-1EC87932F9CE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180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A139-2FA2-455A-B784-22B6B0215D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4545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BA2E-F63A-4AB8-B295-9E80872E6F2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4751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961D-26AB-46AA-91FA-26F7DD722FD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992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4BFC-3EA4-4C02-9612-F903E215C88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4289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9E30A3-3DC0-4B76-8637-268787631C1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26" r:id="rId2"/>
    <p:sldLayoutId id="2147485827" r:id="rId3"/>
    <p:sldLayoutId id="2147485828" r:id="rId4"/>
    <p:sldLayoutId id="2147485829" r:id="rId5"/>
    <p:sldLayoutId id="2147485830" r:id="rId6"/>
    <p:sldLayoutId id="2147485831" r:id="rId7"/>
    <p:sldLayoutId id="2147485832" r:id="rId8"/>
    <p:sldLayoutId id="2147485833" r:id="rId9"/>
    <p:sldLayoutId id="2147485834" r:id="rId10"/>
    <p:sldLayoutId id="21474858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Arkusz_programu_Microsoft_Excel4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Arkusz_programu_Microsoft_Excel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package" Target="../embeddings/Arkusz_programu_Microsoft_Excel7.xlsx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package" Target="../embeddings/Arkusz_programu_Microsoft_Excel8.xlsx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package" Target="../embeddings/Arkusz_programu_Microsoft_Excel9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package" Target="../embeddings/Arkusz_programu_Microsoft_Excel10.xlsx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Arkusz_programu_Microsoft_Excel3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3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5474381"/>
          </a:xfrm>
        </p:spPr>
        <p:txBody>
          <a:bodyPr/>
          <a:lstStyle/>
          <a:p>
            <a:pPr eaLnBrk="1" hangingPunct="1"/>
            <a:r>
              <a:rPr lang="pl-PL" altLang="pl-PL" sz="4400" b="1" dirty="0" smtClean="0"/>
              <a:t>Stan wdrażania Regionalnego Programu Operacyjnego Województwa Mazowieckiego na lata 2014-2020</a:t>
            </a:r>
            <a:br>
              <a:rPr lang="pl-PL" altLang="pl-PL" sz="4400" b="1" dirty="0" smtClean="0"/>
            </a:br>
            <a:r>
              <a:rPr lang="pl-PL" altLang="pl-PL" sz="4400" b="1" dirty="0"/>
              <a:t/>
            </a:r>
            <a:br>
              <a:rPr lang="pl-PL" altLang="pl-PL" sz="4400" b="1" dirty="0"/>
            </a:br>
            <a:r>
              <a:rPr lang="pl-PL" altLang="pl-PL" sz="4400" b="1" dirty="0" smtClean="0"/>
              <a:t>oraz </a:t>
            </a:r>
            <a:br>
              <a:rPr lang="pl-PL" altLang="pl-PL" sz="4400" b="1" dirty="0" smtClean="0"/>
            </a:br>
            <a:r>
              <a:rPr lang="pl-PL" altLang="pl-PL" sz="4400" b="1" dirty="0"/>
              <a:t/>
            </a:r>
            <a:br>
              <a:rPr lang="pl-PL" altLang="pl-PL" sz="4400" b="1" dirty="0"/>
            </a:br>
            <a:r>
              <a:rPr lang="pl-PL" altLang="pl-PL" sz="4400" b="1" dirty="0" smtClean="0"/>
              <a:t>przyszłość Polityki Spójności po 2020 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603500" y="3244850"/>
            <a:ext cx="5081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b="1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E165E-4E26-4B90-8797-4E8B2BB4536E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10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4963"/>
            <a:ext cx="85725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11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4963"/>
            <a:ext cx="85725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chemat blokowy: proces alternatywny 1"/>
          <p:cNvSpPr/>
          <p:nvPr/>
        </p:nvSpPr>
        <p:spPr>
          <a:xfrm>
            <a:off x="285750" y="2429691"/>
            <a:ext cx="2784021" cy="1358084"/>
          </a:xfrm>
          <a:prstGeom prst="flowChartAlternateProcess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9817" y="5839094"/>
            <a:ext cx="88556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solidFill>
                  <a:srgbClr val="FF0000"/>
                </a:solidFill>
              </a:rPr>
              <a:t>Te trzy subregiony  otrzymały dotychczas 38% całkowitego wsparcia, przy 55% całkowitej ludności województwa mazowieckiego, co świadczy o decentralizacji środków.</a:t>
            </a:r>
            <a:endParaRPr lang="pl-PL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12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61513" y="997146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Dofinansowanie z RPO WM 2014-2020 na jednego mieszkańca [zł]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04002" y="5108606"/>
            <a:ext cx="862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zakresie EFRR subregion ostrołęcki </a:t>
            </a:r>
            <a:r>
              <a:rPr lang="pl-PL" dirty="0"/>
              <a:t>jest </a:t>
            </a:r>
            <a:r>
              <a:rPr lang="pl-PL" dirty="0" smtClean="0"/>
              <a:t>najlepszy w działaniu 6.2 (</a:t>
            </a:r>
            <a:r>
              <a:rPr lang="en-US" dirty="0" err="1"/>
              <a:t>Rewitalizacja</a:t>
            </a:r>
            <a:r>
              <a:rPr lang="en-US" dirty="0"/>
              <a:t> </a:t>
            </a:r>
            <a:r>
              <a:rPr lang="en-US" dirty="0" err="1"/>
              <a:t>obszarów</a:t>
            </a:r>
            <a:r>
              <a:rPr lang="en-US" dirty="0"/>
              <a:t> </a:t>
            </a:r>
            <a:r>
              <a:rPr lang="en-US" dirty="0" err="1" smtClean="0"/>
              <a:t>zmarginalizowanych</a:t>
            </a:r>
            <a:r>
              <a:rPr lang="pl-PL" dirty="0" smtClean="0"/>
              <a:t>), zajmuje drugą pozycję w działaniach: 1.2 (</a:t>
            </a:r>
            <a:r>
              <a:rPr lang="en-US" dirty="0" err="1"/>
              <a:t>Działalność</a:t>
            </a:r>
            <a:r>
              <a:rPr lang="en-US" dirty="0"/>
              <a:t> </a:t>
            </a:r>
            <a:r>
              <a:rPr lang="en-US" dirty="0" err="1"/>
              <a:t>badawczo</a:t>
            </a:r>
            <a:r>
              <a:rPr lang="en-US" dirty="0"/>
              <a:t> - </a:t>
            </a:r>
            <a:r>
              <a:rPr lang="en-US" dirty="0" err="1"/>
              <a:t>rozwojowa</a:t>
            </a:r>
            <a:r>
              <a:rPr lang="en-US" dirty="0"/>
              <a:t> </a:t>
            </a:r>
            <a:r>
              <a:rPr lang="en-US" dirty="0" err="1" smtClean="0"/>
              <a:t>przedsiębiorstw</a:t>
            </a:r>
            <a:r>
              <a:rPr lang="pl-PL" dirty="0" smtClean="0"/>
              <a:t>) i </a:t>
            </a:r>
            <a:r>
              <a:rPr lang="pl-PL" dirty="0"/>
              <a:t>5.3 </a:t>
            </a:r>
            <a:r>
              <a:rPr lang="pl-PL" dirty="0" smtClean="0"/>
              <a:t>(Dziedzictwo kulturowe), oraz trzecią w działaniu 7.1 (infrastruktura drogowa).</a:t>
            </a:r>
            <a:endParaRPr lang="pl-PL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76059"/>
              </p:ext>
            </p:extLst>
          </p:nvPr>
        </p:nvGraphicFramePr>
        <p:xfrm>
          <a:off x="238125" y="1423029"/>
          <a:ext cx="86677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Arkusz" r:id="rId4" imgW="8667649" imgH="3629096" progId="Excel.Sheet.12">
                  <p:embed/>
                </p:oleObj>
              </mc:Choice>
              <mc:Fallback>
                <p:oleObj name="Arkusz" r:id="rId4" imgW="8667649" imgH="36290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125" y="1423029"/>
                        <a:ext cx="8667750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2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13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27696" y="1367460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Dofinansowanie z RPO WM 2014-2020 na jednego mieszkańca [PLN]</a:t>
            </a:r>
            <a:endParaRPr lang="pl-PL" dirty="0"/>
          </a:p>
        </p:txBody>
      </p:sp>
      <p:sp>
        <p:nvSpPr>
          <p:cNvPr id="10" name="pole tekstowe 3"/>
          <p:cNvSpPr txBox="1"/>
          <p:nvPr/>
        </p:nvSpPr>
        <p:spPr>
          <a:xfrm>
            <a:off x="404002" y="4867591"/>
            <a:ext cx="86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zakresie EFS subregion ostrołęcki </a:t>
            </a:r>
            <a:r>
              <a:rPr lang="pl-PL" dirty="0"/>
              <a:t>jest </a:t>
            </a:r>
            <a:r>
              <a:rPr lang="pl-PL" dirty="0" smtClean="0"/>
              <a:t>drugi najlepszy </a:t>
            </a:r>
          </a:p>
          <a:p>
            <a:pPr algn="ctr"/>
            <a:r>
              <a:rPr lang="pl-PL" dirty="0" smtClean="0"/>
              <a:t>w działaniu </a:t>
            </a:r>
            <a:r>
              <a:rPr lang="pl-PL" dirty="0"/>
              <a:t>10.3 (Doskonalenie zawodowe</a:t>
            </a:r>
            <a:r>
              <a:rPr lang="pl-PL" dirty="0" smtClean="0"/>
              <a:t>) i 8.1 (</a:t>
            </a:r>
            <a:r>
              <a:rPr lang="pl-PL" dirty="0"/>
              <a:t>Aktywizacja zawodowa osób bezrobotnych przez </a:t>
            </a:r>
            <a:r>
              <a:rPr lang="pl-PL" dirty="0" smtClean="0"/>
              <a:t>PUP).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75256"/>
              </p:ext>
            </p:extLst>
          </p:nvPr>
        </p:nvGraphicFramePr>
        <p:xfrm>
          <a:off x="238125" y="1973454"/>
          <a:ext cx="866775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Arkusz" r:id="rId4" imgW="8667649" imgH="2657518" progId="Excel.Sheet.12">
                  <p:embed/>
                </p:oleObj>
              </mc:Choice>
              <mc:Fallback>
                <p:oleObj name="Arkusz" r:id="rId4" imgW="8667649" imgH="26575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125" y="1973454"/>
                        <a:ext cx="8667750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4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14</a:t>
            </a:fld>
            <a:endParaRPr lang="pl-PL" alt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475846"/>
              </p:ext>
            </p:extLst>
          </p:nvPr>
        </p:nvGraphicFramePr>
        <p:xfrm>
          <a:off x="680226" y="1097534"/>
          <a:ext cx="7527072" cy="504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64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15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657715"/>
              </p:ext>
            </p:extLst>
          </p:nvPr>
        </p:nvGraphicFramePr>
        <p:xfrm>
          <a:off x="892097" y="1395787"/>
          <a:ext cx="7237141" cy="475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23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16</a:t>
            </a:fld>
            <a:endParaRPr lang="pl-PL" altLang="pl-PL" dirty="0"/>
          </a:p>
        </p:txBody>
      </p:sp>
      <p:sp>
        <p:nvSpPr>
          <p:cNvPr id="7" name="pole tekstowe 2"/>
          <p:cNvSpPr txBox="1"/>
          <p:nvPr/>
        </p:nvSpPr>
        <p:spPr>
          <a:xfrm>
            <a:off x="1439676" y="945689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Zakontraktowana alokacja w podziale na działania EFRR</a:t>
            </a:r>
            <a:endParaRPr lang="pl-PL" b="1" dirty="0"/>
          </a:p>
        </p:txBody>
      </p:sp>
      <p:sp>
        <p:nvSpPr>
          <p:cNvPr id="5" name="pole tekstowe 3"/>
          <p:cNvSpPr txBox="1"/>
          <p:nvPr/>
        </p:nvSpPr>
        <p:spPr>
          <a:xfrm>
            <a:off x="292619" y="5103544"/>
            <a:ext cx="86214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b="1" dirty="0" smtClean="0"/>
              <a:t>Na terenie powiatu makowskiego </a:t>
            </a:r>
            <a:r>
              <a:rPr lang="pl-PL" sz="1400" dirty="0" smtClean="0"/>
              <a:t>realizowane są przede wszystkim projekty z zakresu działań: 2.1 (</a:t>
            </a:r>
            <a:r>
              <a:rPr lang="en-US" sz="1400" dirty="0"/>
              <a:t>E-</a:t>
            </a:r>
            <a:r>
              <a:rPr lang="en-US" sz="1400" dirty="0" err="1"/>
              <a:t>usługi</a:t>
            </a:r>
            <a:r>
              <a:rPr lang="en-US" sz="1400" dirty="0"/>
              <a:t> </a:t>
            </a:r>
            <a:r>
              <a:rPr lang="en-US" sz="1400" dirty="0" err="1"/>
              <a:t>dla</a:t>
            </a:r>
            <a:r>
              <a:rPr lang="en-US" sz="1400" dirty="0"/>
              <a:t> </a:t>
            </a:r>
            <a:r>
              <a:rPr lang="en-US" sz="1400" dirty="0" err="1" smtClean="0"/>
              <a:t>Mazowsza</a:t>
            </a:r>
            <a:r>
              <a:rPr lang="pl-PL" sz="1400" dirty="0" smtClean="0"/>
              <a:t>)</a:t>
            </a:r>
            <a:r>
              <a:rPr lang="pl-PL" sz="1400" dirty="0"/>
              <a:t> </a:t>
            </a:r>
            <a:r>
              <a:rPr lang="pl-PL" sz="1400" dirty="0" smtClean="0"/>
              <a:t>i  6.2 (</a:t>
            </a:r>
            <a:r>
              <a:rPr lang="en-US" sz="1400" dirty="0" err="1"/>
              <a:t>Rewitalizacja</a:t>
            </a:r>
            <a:r>
              <a:rPr lang="en-US" sz="1400" dirty="0"/>
              <a:t> </a:t>
            </a:r>
            <a:r>
              <a:rPr lang="en-US" sz="1400" dirty="0" err="1"/>
              <a:t>obszarów</a:t>
            </a:r>
            <a:r>
              <a:rPr lang="en-US" sz="1400" dirty="0"/>
              <a:t> </a:t>
            </a:r>
            <a:r>
              <a:rPr lang="en-US" sz="1400" dirty="0" err="1" smtClean="0"/>
              <a:t>zmarginalizowanych</a:t>
            </a:r>
            <a:r>
              <a:rPr lang="pl-PL" sz="1400" dirty="0"/>
              <a:t>)</a:t>
            </a:r>
            <a:endParaRPr lang="pl-PL" sz="1400" dirty="0" smtClean="0"/>
          </a:p>
          <a:p>
            <a:pPr>
              <a:spcBef>
                <a:spcPts val="600"/>
              </a:spcBef>
            </a:pPr>
            <a:r>
              <a:rPr lang="pl-PL" sz="1400" b="1" dirty="0" smtClean="0"/>
              <a:t>Na terenie powiatu </a:t>
            </a:r>
            <a:r>
              <a:rPr lang="pl-PL" sz="1400" b="1" dirty="0" err="1" smtClean="0"/>
              <a:t>ostrołeckiego</a:t>
            </a:r>
            <a:r>
              <a:rPr lang="pl-PL" sz="1400" b="1" dirty="0" smtClean="0"/>
              <a:t> </a:t>
            </a:r>
            <a:r>
              <a:rPr lang="pl-PL" sz="1400" dirty="0" smtClean="0"/>
              <a:t>w działaniach: </a:t>
            </a:r>
            <a:r>
              <a:rPr lang="pl-PL" sz="1400" dirty="0"/>
              <a:t>7.1 (Infrastruktura drogowa), 5.3 (</a:t>
            </a:r>
            <a:r>
              <a:rPr lang="en-US" sz="1400" dirty="0" err="1"/>
              <a:t>Dziedzictwo</a:t>
            </a:r>
            <a:r>
              <a:rPr lang="en-US" sz="1400" dirty="0"/>
              <a:t> </a:t>
            </a:r>
            <a:r>
              <a:rPr lang="en-US" sz="1400" dirty="0" err="1"/>
              <a:t>kulturowe</a:t>
            </a:r>
            <a:r>
              <a:rPr lang="pl-PL" sz="1400" dirty="0"/>
              <a:t>) </a:t>
            </a:r>
            <a:r>
              <a:rPr lang="pl-PL" sz="1400" dirty="0" smtClean="0"/>
              <a:t>i 4.2 (</a:t>
            </a:r>
            <a:r>
              <a:rPr lang="en-US" sz="1400" dirty="0" err="1"/>
              <a:t>Efektywność</a:t>
            </a:r>
            <a:r>
              <a:rPr lang="en-US" sz="1400" dirty="0"/>
              <a:t> </a:t>
            </a:r>
            <a:r>
              <a:rPr lang="en-US" sz="1400" dirty="0" err="1" smtClean="0"/>
              <a:t>energetyczna</a:t>
            </a:r>
            <a:r>
              <a:rPr lang="pl-PL" sz="1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pl-PL" sz="1400" b="1" dirty="0" smtClean="0"/>
              <a:t>Na terenie miasta Ostrołęka </a:t>
            </a:r>
            <a:r>
              <a:rPr lang="pl-PL" sz="1400" dirty="0" smtClean="0"/>
              <a:t>zaś w działaniach: </a:t>
            </a:r>
            <a:r>
              <a:rPr lang="pl-PL" sz="1400" dirty="0"/>
              <a:t>7.1 (Infrastruktura drogowa), </a:t>
            </a:r>
            <a:r>
              <a:rPr lang="pl-PL" sz="1400" dirty="0" smtClean="0"/>
              <a:t>4.3 </a:t>
            </a:r>
            <a:r>
              <a:rPr lang="pl-PL" sz="1400" dirty="0"/>
              <a:t>(</a:t>
            </a:r>
            <a:r>
              <a:rPr lang="en-US" sz="1400" dirty="0" err="1"/>
              <a:t>Redukcja</a:t>
            </a:r>
            <a:r>
              <a:rPr lang="en-US" sz="1400" dirty="0"/>
              <a:t> </a:t>
            </a:r>
            <a:r>
              <a:rPr lang="en-US" sz="1400" dirty="0" err="1"/>
              <a:t>emisji</a:t>
            </a:r>
            <a:r>
              <a:rPr lang="en-US" sz="1400" dirty="0"/>
              <a:t> </a:t>
            </a:r>
            <a:r>
              <a:rPr lang="en-US" sz="1400" dirty="0" err="1"/>
              <a:t>zanieczyszczeń</a:t>
            </a:r>
            <a:r>
              <a:rPr lang="en-US" sz="1400" dirty="0"/>
              <a:t> </a:t>
            </a:r>
            <a:r>
              <a:rPr lang="en-US" sz="1400" dirty="0" err="1"/>
              <a:t>powietrza</a:t>
            </a:r>
            <a:r>
              <a:rPr lang="pl-PL" sz="1400" dirty="0" smtClean="0"/>
              <a:t>), 2.1 </a:t>
            </a:r>
            <a:r>
              <a:rPr lang="pl-PL" sz="1400" dirty="0"/>
              <a:t>(</a:t>
            </a:r>
            <a:r>
              <a:rPr lang="en-US" sz="1400" dirty="0"/>
              <a:t>E-</a:t>
            </a:r>
            <a:r>
              <a:rPr lang="en-US" sz="1400" dirty="0" err="1"/>
              <a:t>usługi</a:t>
            </a:r>
            <a:r>
              <a:rPr lang="en-US" sz="1400" dirty="0"/>
              <a:t> </a:t>
            </a:r>
            <a:r>
              <a:rPr lang="en-US" sz="1400" dirty="0" err="1"/>
              <a:t>dla</a:t>
            </a:r>
            <a:r>
              <a:rPr lang="en-US" sz="1400" dirty="0"/>
              <a:t> </a:t>
            </a:r>
            <a:r>
              <a:rPr lang="en-US" sz="1400" dirty="0" err="1"/>
              <a:t>Mazowsza</a:t>
            </a:r>
            <a:r>
              <a:rPr lang="pl-PL" sz="1400" dirty="0"/>
              <a:t>) </a:t>
            </a:r>
            <a:r>
              <a:rPr lang="pl-PL" sz="1400" dirty="0" smtClean="0"/>
              <a:t>i 6.1 (</a:t>
            </a:r>
            <a:r>
              <a:rPr lang="en-US" sz="1400" dirty="0" err="1"/>
              <a:t>Infrastruktura</a:t>
            </a:r>
            <a:r>
              <a:rPr lang="en-US" sz="1400" dirty="0"/>
              <a:t> </a:t>
            </a:r>
            <a:r>
              <a:rPr lang="en-US" sz="1400" dirty="0" err="1"/>
              <a:t>ochrony</a:t>
            </a:r>
            <a:r>
              <a:rPr lang="en-US" sz="1400" dirty="0"/>
              <a:t> </a:t>
            </a:r>
            <a:r>
              <a:rPr lang="en-US" sz="1400" dirty="0" err="1" smtClean="0"/>
              <a:t>zdrowia</a:t>
            </a:r>
            <a:r>
              <a:rPr lang="pl-PL" sz="1400" dirty="0"/>
              <a:t>)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13405"/>
              </p:ext>
            </p:extLst>
          </p:nvPr>
        </p:nvGraphicFramePr>
        <p:xfrm>
          <a:off x="766788" y="1396141"/>
          <a:ext cx="7748562" cy="362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Arkusz" r:id="rId5" imgW="6696159" imgH="3133851" progId="Excel.Sheet.12">
                  <p:embed/>
                </p:oleObj>
              </mc:Choice>
              <mc:Fallback>
                <p:oleObj name="Arkusz" r:id="rId5" imgW="6696159" imgH="31338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6788" y="1396141"/>
                        <a:ext cx="7748562" cy="3626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1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17</a:t>
            </a:fld>
            <a:endParaRPr lang="pl-PL" altLang="pl-PL" dirty="0"/>
          </a:p>
        </p:txBody>
      </p:sp>
      <p:sp>
        <p:nvSpPr>
          <p:cNvPr id="5" name="pole tekstowe 3"/>
          <p:cNvSpPr txBox="1"/>
          <p:nvPr/>
        </p:nvSpPr>
        <p:spPr>
          <a:xfrm>
            <a:off x="156117" y="4784586"/>
            <a:ext cx="8861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b="1" dirty="0" smtClean="0"/>
              <a:t>Na terenie powiatu ostrowskiego </a:t>
            </a:r>
            <a:r>
              <a:rPr lang="pl-PL" sz="1400" dirty="0" smtClean="0"/>
              <a:t>realizowane są przede wszystkim projekty z zakresu działań: </a:t>
            </a:r>
            <a:endParaRPr lang="pl-PL" sz="1400" dirty="0" smtClean="0"/>
          </a:p>
          <a:p>
            <a:pPr>
              <a:spcBef>
                <a:spcPts val="0"/>
              </a:spcBef>
            </a:pPr>
            <a:r>
              <a:rPr lang="pl-PL" sz="1400" dirty="0" smtClean="0"/>
              <a:t>1.2 </a:t>
            </a:r>
            <a:r>
              <a:rPr lang="pl-PL" sz="1400" dirty="0" smtClean="0"/>
              <a:t>(</a:t>
            </a:r>
            <a:r>
              <a:rPr lang="en-US" sz="1400" dirty="0" err="1"/>
              <a:t>Działalność</a:t>
            </a:r>
            <a:r>
              <a:rPr lang="en-US" sz="1400" dirty="0"/>
              <a:t> </a:t>
            </a:r>
            <a:r>
              <a:rPr lang="en-US" sz="1400" dirty="0" err="1"/>
              <a:t>badawczo</a:t>
            </a:r>
            <a:r>
              <a:rPr lang="en-US" sz="1400" dirty="0"/>
              <a:t> - </a:t>
            </a:r>
            <a:r>
              <a:rPr lang="en-US" sz="1400" dirty="0" err="1"/>
              <a:t>rozwojowa</a:t>
            </a:r>
            <a:r>
              <a:rPr lang="en-US" sz="1400" dirty="0"/>
              <a:t> </a:t>
            </a:r>
            <a:r>
              <a:rPr lang="en-US" sz="1400" dirty="0" err="1" smtClean="0"/>
              <a:t>przedsiębiorstw</a:t>
            </a:r>
            <a:r>
              <a:rPr lang="pl-PL" sz="1400" dirty="0"/>
              <a:t>)</a:t>
            </a:r>
            <a:r>
              <a:rPr lang="pl-PL" sz="1400" dirty="0" smtClean="0"/>
              <a:t>, 4.3 (</a:t>
            </a:r>
            <a:r>
              <a:rPr lang="en-US" sz="1400" dirty="0" err="1"/>
              <a:t>Redukcja</a:t>
            </a:r>
            <a:r>
              <a:rPr lang="en-US" sz="1400" dirty="0"/>
              <a:t> </a:t>
            </a:r>
            <a:r>
              <a:rPr lang="en-US" sz="1400" dirty="0" err="1"/>
              <a:t>emisji</a:t>
            </a:r>
            <a:r>
              <a:rPr lang="en-US" sz="1400" dirty="0"/>
              <a:t> </a:t>
            </a:r>
            <a:r>
              <a:rPr lang="en-US" sz="1400" dirty="0" err="1"/>
              <a:t>zanieczyszczeń</a:t>
            </a:r>
            <a:r>
              <a:rPr lang="en-US" sz="1400" dirty="0"/>
              <a:t> </a:t>
            </a:r>
            <a:r>
              <a:rPr lang="en-US" sz="1400" dirty="0" err="1"/>
              <a:t>powietrza</a:t>
            </a:r>
            <a:r>
              <a:rPr lang="pl-PL" sz="1400" dirty="0"/>
              <a:t>), </a:t>
            </a:r>
            <a:endParaRPr lang="pl-PL" sz="1400" dirty="0" smtClean="0"/>
          </a:p>
          <a:p>
            <a:pPr>
              <a:spcBef>
                <a:spcPts val="0"/>
              </a:spcBef>
            </a:pPr>
            <a:r>
              <a:rPr lang="pl-PL" sz="1400" dirty="0" smtClean="0"/>
              <a:t>5.3 </a:t>
            </a:r>
            <a:r>
              <a:rPr lang="pl-PL" sz="1400" dirty="0"/>
              <a:t>(</a:t>
            </a:r>
            <a:r>
              <a:rPr lang="en-US" sz="1400" dirty="0" err="1"/>
              <a:t>Dziedzictwo</a:t>
            </a:r>
            <a:r>
              <a:rPr lang="en-US" sz="1400" dirty="0"/>
              <a:t> </a:t>
            </a:r>
            <a:r>
              <a:rPr lang="en-US" sz="1400" dirty="0" err="1"/>
              <a:t>kulturowe</a:t>
            </a:r>
            <a:r>
              <a:rPr lang="pl-PL" sz="1400" dirty="0" smtClean="0"/>
              <a:t>) i </a:t>
            </a:r>
            <a:r>
              <a:rPr lang="pl-PL" sz="1400" dirty="0"/>
              <a:t>4.2 (</a:t>
            </a:r>
            <a:r>
              <a:rPr lang="en-US" sz="1400" dirty="0" err="1"/>
              <a:t>Efektywność</a:t>
            </a:r>
            <a:r>
              <a:rPr lang="en-US" sz="1400" dirty="0"/>
              <a:t> </a:t>
            </a:r>
            <a:r>
              <a:rPr lang="en-US" sz="1400" dirty="0" err="1"/>
              <a:t>energetyczna</a:t>
            </a:r>
            <a:r>
              <a:rPr lang="pl-PL" sz="14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pl-PL" sz="1400" b="1" dirty="0" smtClean="0"/>
              <a:t>Na terenie powiatu przasnyskiego </a:t>
            </a:r>
            <a:r>
              <a:rPr lang="pl-PL" sz="1400" dirty="0" smtClean="0"/>
              <a:t>w działaniach: </a:t>
            </a:r>
            <a:r>
              <a:rPr lang="pl-PL" sz="1400" dirty="0"/>
              <a:t>7.1 (Infrastruktura drogowa</a:t>
            </a:r>
            <a:r>
              <a:rPr lang="pl-PL" sz="1400" dirty="0" smtClean="0"/>
              <a:t>), 6.2 </a:t>
            </a:r>
            <a:r>
              <a:rPr lang="en-US" sz="1400" dirty="0" err="1"/>
              <a:t>Rewitalizacja</a:t>
            </a:r>
            <a:r>
              <a:rPr lang="en-US" sz="1400" dirty="0"/>
              <a:t> </a:t>
            </a:r>
            <a:r>
              <a:rPr lang="en-US" sz="1400" dirty="0" err="1"/>
              <a:t>obszarów</a:t>
            </a:r>
            <a:r>
              <a:rPr lang="en-US" sz="1400" dirty="0"/>
              <a:t> </a:t>
            </a:r>
            <a:r>
              <a:rPr lang="en-US" sz="1400" dirty="0" err="1" smtClean="0"/>
              <a:t>zmarginalizowanych</a:t>
            </a:r>
            <a:r>
              <a:rPr lang="pl-PL" sz="1400" dirty="0" smtClean="0"/>
              <a:t>, 3.1 (</a:t>
            </a:r>
            <a:r>
              <a:rPr lang="en-US" sz="1400" dirty="0" err="1"/>
              <a:t>Poprawa</a:t>
            </a:r>
            <a:r>
              <a:rPr lang="en-US" sz="1400" dirty="0"/>
              <a:t> </a:t>
            </a:r>
            <a:r>
              <a:rPr lang="en-US" sz="1400" dirty="0" err="1"/>
              <a:t>rozwoju</a:t>
            </a:r>
            <a:r>
              <a:rPr lang="en-US" sz="1400" dirty="0"/>
              <a:t> </a:t>
            </a:r>
            <a:r>
              <a:rPr lang="en-US" sz="1400" dirty="0" smtClean="0"/>
              <a:t>MŚP</a:t>
            </a:r>
            <a:r>
              <a:rPr lang="pl-PL" sz="1400" dirty="0" smtClean="0"/>
              <a:t>) i 1.2 (</a:t>
            </a:r>
            <a:r>
              <a:rPr lang="en-US" sz="1400" dirty="0" err="1"/>
              <a:t>Działalność</a:t>
            </a:r>
            <a:r>
              <a:rPr lang="en-US" sz="1400" dirty="0"/>
              <a:t> </a:t>
            </a:r>
            <a:r>
              <a:rPr lang="en-US" sz="1400" dirty="0" err="1"/>
              <a:t>badawczo</a:t>
            </a:r>
            <a:r>
              <a:rPr lang="en-US" sz="1400" dirty="0"/>
              <a:t> - </a:t>
            </a:r>
            <a:r>
              <a:rPr lang="en-US" sz="1400" dirty="0" err="1"/>
              <a:t>rozwojowa</a:t>
            </a:r>
            <a:r>
              <a:rPr lang="en-US" sz="1400" dirty="0"/>
              <a:t> </a:t>
            </a:r>
            <a:r>
              <a:rPr lang="en-US" sz="1400" dirty="0" err="1" smtClean="0"/>
              <a:t>przedsiębiorstw</a:t>
            </a:r>
            <a:r>
              <a:rPr lang="pl-PL" sz="1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pl-PL" sz="1400" b="1" dirty="0" smtClean="0"/>
              <a:t>Na terenie powiatu wyszkowskiego </a:t>
            </a:r>
            <a:r>
              <a:rPr lang="pl-PL" sz="1400" dirty="0" smtClean="0"/>
              <a:t>zaś w działaniu 7.1 </a:t>
            </a:r>
            <a:r>
              <a:rPr lang="pl-PL" sz="1400" dirty="0"/>
              <a:t>(Infrastruktura </a:t>
            </a:r>
            <a:r>
              <a:rPr lang="pl-PL" sz="1400" dirty="0" smtClean="0"/>
              <a:t>drogowa), 4.2 </a:t>
            </a:r>
            <a:r>
              <a:rPr lang="pl-PL" sz="1400" dirty="0"/>
              <a:t>(</a:t>
            </a:r>
            <a:r>
              <a:rPr lang="en-US" sz="1400" dirty="0" err="1"/>
              <a:t>Efektywność</a:t>
            </a:r>
            <a:r>
              <a:rPr lang="en-US" sz="1400" dirty="0"/>
              <a:t> </a:t>
            </a:r>
            <a:r>
              <a:rPr lang="en-US" sz="1400" dirty="0" err="1"/>
              <a:t>energetyczna</a:t>
            </a:r>
            <a:r>
              <a:rPr lang="pl-PL" sz="1400" dirty="0" smtClean="0"/>
              <a:t>), 4.1 (</a:t>
            </a:r>
            <a:r>
              <a:rPr lang="en-US" sz="1400" dirty="0" err="1"/>
              <a:t>Odnawialne</a:t>
            </a:r>
            <a:r>
              <a:rPr lang="en-US" sz="1400" dirty="0"/>
              <a:t> </a:t>
            </a:r>
            <a:r>
              <a:rPr lang="en-US" sz="1400" dirty="0" err="1"/>
              <a:t>źródła</a:t>
            </a:r>
            <a:r>
              <a:rPr lang="en-US" sz="1400" dirty="0"/>
              <a:t> </a:t>
            </a:r>
            <a:r>
              <a:rPr lang="en-US" sz="1400" dirty="0" err="1" smtClean="0"/>
              <a:t>energii</a:t>
            </a:r>
            <a:r>
              <a:rPr lang="pl-PL" sz="1400" dirty="0" smtClean="0"/>
              <a:t>), 6.1 (</a:t>
            </a:r>
            <a:r>
              <a:rPr lang="en-US" sz="1400" dirty="0" err="1"/>
              <a:t>Infrastruktura</a:t>
            </a:r>
            <a:r>
              <a:rPr lang="en-US" sz="1400" dirty="0"/>
              <a:t> </a:t>
            </a:r>
            <a:r>
              <a:rPr lang="en-US" sz="1400" dirty="0" err="1"/>
              <a:t>ochrony</a:t>
            </a:r>
            <a:r>
              <a:rPr lang="en-US" sz="1400" dirty="0"/>
              <a:t> </a:t>
            </a:r>
            <a:r>
              <a:rPr lang="en-US" sz="1400" dirty="0" err="1" smtClean="0"/>
              <a:t>zdrowia</a:t>
            </a:r>
            <a:r>
              <a:rPr lang="pl-PL" sz="1400" dirty="0" smtClean="0"/>
              <a:t>) i 3.3 (</a:t>
            </a:r>
            <a:r>
              <a:rPr lang="en-US" sz="1400" dirty="0" err="1"/>
              <a:t>Innowacje</a:t>
            </a:r>
            <a:r>
              <a:rPr lang="en-US" sz="1400" dirty="0"/>
              <a:t> w </a:t>
            </a:r>
            <a:r>
              <a:rPr lang="en-US" sz="1400" dirty="0" smtClean="0"/>
              <a:t>MŚP</a:t>
            </a:r>
            <a:r>
              <a:rPr lang="pl-PL" sz="1400" dirty="0" smtClean="0"/>
              <a:t>)</a:t>
            </a:r>
            <a:endParaRPr lang="pl-PL" sz="1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322966"/>
              </p:ext>
            </p:extLst>
          </p:nvPr>
        </p:nvGraphicFramePr>
        <p:xfrm>
          <a:off x="766788" y="990940"/>
          <a:ext cx="7748562" cy="362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Arkusz" r:id="rId5" imgW="6696159" imgH="3133851" progId="Excel.Sheet.12">
                  <p:embed/>
                </p:oleObj>
              </mc:Choice>
              <mc:Fallback>
                <p:oleObj name="Arkusz" r:id="rId5" imgW="6696159" imgH="31338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6788" y="990940"/>
                        <a:ext cx="7748562" cy="3626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18</a:t>
            </a:fld>
            <a:endParaRPr lang="pl-PL" altLang="pl-PL" dirty="0"/>
          </a:p>
        </p:txBody>
      </p:sp>
      <p:sp>
        <p:nvSpPr>
          <p:cNvPr id="7" name="pole tekstowe 2"/>
          <p:cNvSpPr txBox="1"/>
          <p:nvPr/>
        </p:nvSpPr>
        <p:spPr>
          <a:xfrm>
            <a:off x="2062331" y="1030966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Podział alokacji w podziale na działania EFS</a:t>
            </a:r>
            <a:endParaRPr lang="pl-PL" b="1" dirty="0"/>
          </a:p>
        </p:txBody>
      </p:sp>
      <p:sp>
        <p:nvSpPr>
          <p:cNvPr id="5" name="pole tekstowe 3"/>
          <p:cNvSpPr txBox="1"/>
          <p:nvPr/>
        </p:nvSpPr>
        <p:spPr>
          <a:xfrm>
            <a:off x="219835" y="4755969"/>
            <a:ext cx="8704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b="1" dirty="0" smtClean="0"/>
              <a:t>Na terenie powiatu makowskiego </a:t>
            </a:r>
            <a:r>
              <a:rPr lang="pl-PL" sz="1400" dirty="0" smtClean="0"/>
              <a:t>realizowane są przede wszystkim projekty z zakresu działań: </a:t>
            </a:r>
            <a:endParaRPr lang="pl-PL" sz="1400" dirty="0" smtClean="0"/>
          </a:p>
          <a:p>
            <a:pPr>
              <a:spcBef>
                <a:spcPts val="0"/>
              </a:spcBef>
            </a:pPr>
            <a:r>
              <a:rPr lang="pl-PL" sz="1400" dirty="0" smtClean="0"/>
              <a:t>8.1 </a:t>
            </a:r>
            <a:r>
              <a:rPr lang="pl-PL" sz="1400" dirty="0"/>
              <a:t>(Aktywizacja zawodowa osób bezrobotnych przez PUP</a:t>
            </a:r>
            <a:r>
              <a:rPr lang="pl-PL" sz="1400" dirty="0" smtClean="0"/>
              <a:t>), </a:t>
            </a:r>
            <a:r>
              <a:rPr lang="pl-PL" sz="1400" dirty="0"/>
              <a:t>10.3 (</a:t>
            </a:r>
            <a:r>
              <a:rPr lang="en-US" sz="1400" dirty="0" err="1"/>
              <a:t>Doskonalenie</a:t>
            </a:r>
            <a:r>
              <a:rPr lang="en-US" sz="1400" dirty="0"/>
              <a:t> </a:t>
            </a:r>
            <a:r>
              <a:rPr lang="en-US" sz="1400" dirty="0" err="1"/>
              <a:t>zawodowe</a:t>
            </a:r>
            <a:r>
              <a:rPr lang="pl-PL" sz="1400" dirty="0"/>
              <a:t>), </a:t>
            </a:r>
            <a:endParaRPr lang="pl-PL" sz="1400" dirty="0"/>
          </a:p>
          <a:p>
            <a:pPr>
              <a:spcBef>
                <a:spcPts val="0"/>
              </a:spcBef>
            </a:pPr>
            <a:r>
              <a:rPr lang="pl-PL" sz="1400" dirty="0" smtClean="0"/>
              <a:t>i </a:t>
            </a:r>
            <a:r>
              <a:rPr lang="pl-PL" sz="1400" dirty="0"/>
              <a:t>9.1 (Aktywizacja społeczno-zawodowa osób wykluczonych i przeciwdziałanie wykluczeniu społecznemu</a:t>
            </a:r>
            <a:r>
              <a:rPr lang="pl-PL" sz="1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pl-PL" sz="1400" b="1" dirty="0" smtClean="0"/>
              <a:t>Na terenie powiatu ostrołęckiego </a:t>
            </a:r>
            <a:r>
              <a:rPr lang="pl-PL" sz="1400" dirty="0" smtClean="0"/>
              <a:t>z działań: </a:t>
            </a:r>
            <a:r>
              <a:rPr lang="pl-PL" sz="1400" dirty="0"/>
              <a:t>10.3 (</a:t>
            </a:r>
            <a:r>
              <a:rPr lang="en-US" sz="1400" dirty="0" err="1"/>
              <a:t>Doskonalenie</a:t>
            </a:r>
            <a:r>
              <a:rPr lang="en-US" sz="1400" dirty="0"/>
              <a:t> </a:t>
            </a:r>
            <a:r>
              <a:rPr lang="en-US" sz="1400" dirty="0" err="1"/>
              <a:t>zawodowe</a:t>
            </a:r>
            <a:r>
              <a:rPr lang="pl-PL" sz="1400" dirty="0"/>
              <a:t>), 9.1 (Aktywizacja społeczno-zawodowa osób </a:t>
            </a:r>
            <a:r>
              <a:rPr lang="pl-PL" sz="1400" dirty="0" smtClean="0"/>
              <a:t>wykluczonych…) i </a:t>
            </a:r>
            <a:r>
              <a:rPr lang="pl-PL" sz="1400" dirty="0"/>
              <a:t>8.1 (Aktywizacja zawodowa osób bezrobotnych przez PUP</a:t>
            </a:r>
            <a:r>
              <a:rPr lang="pl-PL" sz="1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pl-PL" sz="1400" b="1" dirty="0"/>
              <a:t>Na terenie miasta Ostrołęka </a:t>
            </a:r>
            <a:r>
              <a:rPr lang="pl-PL" sz="1400" dirty="0"/>
              <a:t>zaś w działaniach</a:t>
            </a:r>
            <a:r>
              <a:rPr lang="pl-PL" sz="1400" dirty="0" smtClean="0"/>
              <a:t>: </a:t>
            </a:r>
            <a:r>
              <a:rPr lang="pl-PL" sz="1400" dirty="0"/>
              <a:t>8.1 (Aktywizacja zawodowa osób bezrobotnych przez PUP</a:t>
            </a:r>
            <a:r>
              <a:rPr lang="pl-PL" sz="1400" dirty="0" smtClean="0"/>
              <a:t>) i 10.3 </a:t>
            </a:r>
            <a:r>
              <a:rPr lang="pl-PL" sz="1400" dirty="0"/>
              <a:t>(</a:t>
            </a:r>
            <a:r>
              <a:rPr lang="en-US" sz="1400" dirty="0" err="1"/>
              <a:t>Doskonalenie</a:t>
            </a:r>
            <a:r>
              <a:rPr lang="en-US" sz="1400" dirty="0"/>
              <a:t> </a:t>
            </a:r>
            <a:r>
              <a:rPr lang="en-US" sz="1400" dirty="0" err="1"/>
              <a:t>zawodowe</a:t>
            </a:r>
            <a:r>
              <a:rPr lang="pl-PL" sz="1400" dirty="0" smtClean="0"/>
              <a:t>)</a:t>
            </a:r>
            <a:endParaRPr lang="pl-PL" sz="1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924632"/>
              </p:ext>
            </p:extLst>
          </p:nvPr>
        </p:nvGraphicFramePr>
        <p:xfrm>
          <a:off x="491230" y="1392844"/>
          <a:ext cx="8142477" cy="321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Arkusz" r:id="rId4" imgW="6696159" imgH="2648062" progId="Excel.Sheet.12">
                  <p:embed/>
                </p:oleObj>
              </mc:Choice>
              <mc:Fallback>
                <p:oleObj name="Arkusz" r:id="rId4" imgW="6696159" imgH="2648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230" y="1392844"/>
                        <a:ext cx="8142477" cy="3219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2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19</a:t>
            </a:fld>
            <a:endParaRPr lang="pl-PL" altLang="pl-PL" dirty="0"/>
          </a:p>
        </p:txBody>
      </p:sp>
      <p:sp>
        <p:nvSpPr>
          <p:cNvPr id="7" name="pole tekstowe 2"/>
          <p:cNvSpPr txBox="1"/>
          <p:nvPr/>
        </p:nvSpPr>
        <p:spPr>
          <a:xfrm>
            <a:off x="2062331" y="1030966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Podział alokacji w podziale na działania EFS</a:t>
            </a:r>
            <a:endParaRPr lang="pl-PL" b="1" dirty="0"/>
          </a:p>
        </p:txBody>
      </p:sp>
      <p:sp>
        <p:nvSpPr>
          <p:cNvPr id="5" name="pole tekstowe 3"/>
          <p:cNvSpPr txBox="1"/>
          <p:nvPr/>
        </p:nvSpPr>
        <p:spPr>
          <a:xfrm>
            <a:off x="210308" y="4706527"/>
            <a:ext cx="8704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b="1" dirty="0" smtClean="0"/>
              <a:t>Na terenie powiatu ostrowskiego </a:t>
            </a:r>
            <a:r>
              <a:rPr lang="pl-PL" sz="1400" dirty="0" smtClean="0"/>
              <a:t>realizowane są przede wszystkim projekty z zakresu działań: </a:t>
            </a:r>
            <a:endParaRPr lang="pl-PL" sz="1400" dirty="0" smtClean="0"/>
          </a:p>
          <a:p>
            <a:pPr>
              <a:spcBef>
                <a:spcPts val="0"/>
              </a:spcBef>
            </a:pPr>
            <a:r>
              <a:rPr lang="pl-PL" sz="1400" dirty="0" smtClean="0"/>
              <a:t>8.1 </a:t>
            </a:r>
            <a:r>
              <a:rPr lang="pl-PL" sz="1400" dirty="0"/>
              <a:t>(Aktywizacja zawodowa osób bezrobotnych przez PUP</a:t>
            </a:r>
            <a:r>
              <a:rPr lang="pl-PL" sz="1400" dirty="0" smtClean="0"/>
              <a:t>), </a:t>
            </a:r>
            <a:r>
              <a:rPr lang="pl-PL" sz="1400" dirty="0"/>
              <a:t>10.3 (</a:t>
            </a:r>
            <a:r>
              <a:rPr lang="en-US" sz="1400" dirty="0" err="1"/>
              <a:t>Doskonalenie</a:t>
            </a:r>
            <a:r>
              <a:rPr lang="en-US" sz="1400" dirty="0"/>
              <a:t> </a:t>
            </a:r>
            <a:r>
              <a:rPr lang="en-US" sz="1400" dirty="0" err="1"/>
              <a:t>zawodowe</a:t>
            </a:r>
            <a:r>
              <a:rPr lang="pl-PL" sz="1400" dirty="0" smtClean="0"/>
              <a:t>), </a:t>
            </a:r>
            <a:endParaRPr lang="pl-PL" sz="1400" dirty="0" smtClean="0"/>
          </a:p>
          <a:p>
            <a:pPr>
              <a:spcBef>
                <a:spcPts val="0"/>
              </a:spcBef>
            </a:pPr>
            <a:r>
              <a:rPr lang="pl-PL" sz="1400" dirty="0" smtClean="0"/>
              <a:t>10.1 </a:t>
            </a:r>
            <a:r>
              <a:rPr lang="pl-PL" sz="1400" dirty="0"/>
              <a:t>(Kształcenie i rozwój dzieci i młodzieży</a:t>
            </a:r>
            <a:r>
              <a:rPr lang="pl-PL" sz="1400" dirty="0" smtClean="0"/>
              <a:t>) i 9.2 (</a:t>
            </a:r>
            <a:r>
              <a:rPr lang="pl-PL" sz="1400" dirty="0"/>
              <a:t>Usługi społeczne i usługi opieki </a:t>
            </a:r>
            <a:r>
              <a:rPr lang="pl-PL" sz="1400" dirty="0" smtClean="0"/>
              <a:t>zdrowotnej).</a:t>
            </a:r>
          </a:p>
          <a:p>
            <a:pPr>
              <a:spcBef>
                <a:spcPts val="600"/>
              </a:spcBef>
            </a:pPr>
            <a:r>
              <a:rPr lang="pl-PL" sz="1400" b="1" dirty="0" smtClean="0"/>
              <a:t>Na terenie powiatu przasnyskiego </a:t>
            </a:r>
            <a:r>
              <a:rPr lang="pl-PL" sz="1400" dirty="0" smtClean="0"/>
              <a:t>z działań: 10.3 </a:t>
            </a:r>
            <a:r>
              <a:rPr lang="pl-PL" sz="1400" dirty="0"/>
              <a:t>(</a:t>
            </a:r>
            <a:r>
              <a:rPr lang="en-US" sz="1400" dirty="0" err="1"/>
              <a:t>Doskonalenie</a:t>
            </a:r>
            <a:r>
              <a:rPr lang="en-US" sz="1400" dirty="0"/>
              <a:t> </a:t>
            </a:r>
            <a:r>
              <a:rPr lang="en-US" sz="1400" dirty="0" err="1"/>
              <a:t>zawodowe</a:t>
            </a:r>
            <a:r>
              <a:rPr lang="pl-PL" sz="1400" dirty="0"/>
              <a:t>)</a:t>
            </a:r>
            <a:r>
              <a:rPr lang="pl-PL" sz="1400" dirty="0" smtClean="0"/>
              <a:t>, 8.1 </a:t>
            </a:r>
            <a:r>
              <a:rPr lang="pl-PL" sz="1400" dirty="0"/>
              <a:t>(Aktywizacja zawodowa osób bezrobotnych przez PUP</a:t>
            </a:r>
            <a:r>
              <a:rPr lang="pl-PL" sz="1400" dirty="0" smtClean="0"/>
              <a:t>) i 10.1 </a:t>
            </a:r>
            <a:r>
              <a:rPr lang="pl-PL" sz="1400" dirty="0"/>
              <a:t>(Kształcenie i rozwój dzieci i młodzieży</a:t>
            </a:r>
            <a:r>
              <a:rPr lang="pl-PL" sz="14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pl-PL" sz="1400" b="1" dirty="0" smtClean="0"/>
              <a:t>Na terenie powiatu wyszkowskiego </a:t>
            </a:r>
            <a:r>
              <a:rPr lang="pl-PL" sz="1400" dirty="0" smtClean="0"/>
              <a:t>zaś w działaniach: 10.3 </a:t>
            </a:r>
            <a:r>
              <a:rPr lang="pl-PL" sz="1400" dirty="0"/>
              <a:t>(</a:t>
            </a:r>
            <a:r>
              <a:rPr lang="en-US" sz="1400" dirty="0" err="1"/>
              <a:t>Doskonalenie</a:t>
            </a:r>
            <a:r>
              <a:rPr lang="en-US" sz="1400" dirty="0"/>
              <a:t> </a:t>
            </a:r>
            <a:r>
              <a:rPr lang="en-US" sz="1400" dirty="0" err="1"/>
              <a:t>zawodowe</a:t>
            </a:r>
            <a:r>
              <a:rPr lang="pl-PL" sz="1400" dirty="0"/>
              <a:t>),</a:t>
            </a:r>
            <a:r>
              <a:rPr lang="pl-PL" sz="1400" dirty="0" smtClean="0"/>
              <a:t> 10.1 </a:t>
            </a:r>
            <a:r>
              <a:rPr lang="pl-PL" sz="1400" dirty="0"/>
              <a:t>(Kształcenie i rozwój dzieci i młodzieży</a:t>
            </a:r>
            <a:r>
              <a:rPr lang="pl-PL" sz="1400" dirty="0" smtClean="0"/>
              <a:t>) i 8.1 </a:t>
            </a:r>
            <a:r>
              <a:rPr lang="pl-PL" sz="1400" dirty="0"/>
              <a:t>(Aktywizacja zawodowa osób bezrobotnych przez PUP</a:t>
            </a:r>
            <a:r>
              <a:rPr lang="pl-PL" sz="1400" dirty="0" smtClean="0"/>
              <a:t>).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405311"/>
              </p:ext>
            </p:extLst>
          </p:nvPr>
        </p:nvGraphicFramePr>
        <p:xfrm>
          <a:off x="491230" y="1392844"/>
          <a:ext cx="8142477" cy="321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Arkusz" r:id="rId5" imgW="6696159" imgH="2648062" progId="Excel.Sheet.12">
                  <p:embed/>
                </p:oleObj>
              </mc:Choice>
              <mc:Fallback>
                <p:oleObj name="Arkusz" r:id="rId5" imgW="6696159" imgH="2648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230" y="1392844"/>
                        <a:ext cx="8142477" cy="3219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3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F5BC2-AAFC-4F9E-91FD-1EC87932F9CE}" type="slidenum">
              <a:rPr lang="pl-PL" altLang="pl-PL" smtClean="0"/>
              <a:pPr>
                <a:defRPr/>
              </a:pPr>
              <a:t>2</a:t>
            </a:fld>
            <a:endParaRPr lang="pl-PL" altLang="pl-P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232496"/>
              </p:ext>
            </p:extLst>
          </p:nvPr>
        </p:nvGraphicFramePr>
        <p:xfrm>
          <a:off x="267631" y="1103971"/>
          <a:ext cx="8564136" cy="539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20</a:t>
            </a:fld>
            <a:endParaRPr lang="pl-PL" alt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31052"/>
              </p:ext>
            </p:extLst>
          </p:nvPr>
        </p:nvGraphicFramePr>
        <p:xfrm>
          <a:off x="379141" y="1247323"/>
          <a:ext cx="8136209" cy="5134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089"/>
                <a:gridCol w="5592591"/>
                <a:gridCol w="1465529"/>
              </a:tblGrid>
              <a:tr h="559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Oś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</a:rPr>
                        <a:t>Wybrane wskaźniki RPO WM 14-20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subregion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ostrołęcki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I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Inwestycje prywatne uzupełniające wsparcie publiczne dla przedsiębiorstw (dotacje) [EUR]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4 612 238,1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3087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przedsiębiorstw otrzymujących wsparcie w formie bonów na innowacje [przedsiębiorstwa]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II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usług publicznych udostępnionych on-line o stopniu dojrzałości co najmniej 3 [szt.]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III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przedsiębiorstw otrzymujących wsparcie w formie bonów na doradztwo [przedsiębiorstwa]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Powierzchnia przygotowanych terenów inwestycyjnych [ha]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inwestycji zlokalizowanych na przygotowanych terenach inwestycyjnych [szt.]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32738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przedsiębiorstw objętych wsparciem w celu wprowadzenia produktów nowych dla rynku [przedsiębiorstwa]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Inwestycje prywatne uzupełniające wsparcie publiczne dla przedsiębiorstw (dotacje) [EUR]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</a:t>
                      </a:r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142</a:t>
                      </a:r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279</a:t>
                      </a:r>
                      <a:r>
                        <a:rPr lang="pl-PL" sz="1400" u="none" strike="noStrike" dirty="0" smtClean="0">
                          <a:effectLst/>
                        </a:rPr>
                        <a:t>,8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IV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Dodatkowa zdolność wytwarzania energii odnawialnej [MW]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Liczba zmodernizowanych energetycznie budynków [szt.]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Długość wybudowanych lub przebudowanych dróg dla rowerów [km]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17,34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Liczba wybudowanych lub przebudowanych obiektów "parkuj i jedź” [szt.]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32738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Liczba zakupionych jednostek taboru pasażerskiego w publicznym transporcie zbiorowym komunikacji miejskiej [szt.]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19160"/>
              </p:ext>
            </p:extLst>
          </p:nvPr>
        </p:nvGraphicFramePr>
        <p:xfrm>
          <a:off x="379141" y="1436894"/>
          <a:ext cx="8136209" cy="4043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089"/>
                <a:gridCol w="5592591"/>
                <a:gridCol w="1465529"/>
              </a:tblGrid>
              <a:tr h="570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Oś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</a:rPr>
                        <a:t>Wybrane wskaźniki RPO WM 14-20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subregion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ostrołęcki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22408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V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wspartych Punktów Selektywnego Zbierania Odpadów Komunalnych [szt.]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98073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osób objętych selektywnym zbieraniem odpadów [osoby]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28076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52404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instytucji kultury objętych wsparciem [szt.]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423746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obiektów zabytkowych objętych wsparciem [szt.]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9472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VI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wspartych podmiotów leczniczych [szt.]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32738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Liczba urządzeń aparatury medycznej/ sprzętu medycznego zakupionych w programie o wartości powyżej 3,5 tys. zł [szt.]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71074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Powierzchnia obszarów objętych rewitalizacją [ha]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256,92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090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VII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Całkowita długość nowych dróg [km]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14,35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  <a:tr h="360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Całkowita długość przebudowanych lub zmodernizowanych dróg [km]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24,91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4" marR="5094" marT="509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22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Główne założenia nowego budżetu:</a:t>
            </a:r>
          </a:p>
          <a:p>
            <a:pPr algn="just"/>
            <a:r>
              <a:rPr lang="pl-PL" dirty="0" smtClean="0"/>
              <a:t>1. Koncentracja na europejskiej wartości dodanej;</a:t>
            </a:r>
          </a:p>
          <a:p>
            <a:pPr algn="just"/>
            <a:r>
              <a:rPr lang="pl-PL" dirty="0" smtClean="0"/>
              <a:t>2. Większy budżet</a:t>
            </a:r>
          </a:p>
          <a:p>
            <a:pPr algn="just"/>
            <a:r>
              <a:rPr lang="pl-PL" dirty="0" smtClean="0"/>
              <a:t>3. Niewiele mniej pieniędzy na politykę spójności; </a:t>
            </a:r>
          </a:p>
          <a:p>
            <a:pPr algn="just"/>
            <a:r>
              <a:rPr lang="pl-PL" dirty="0" smtClean="0"/>
              <a:t>4. Nowe cele</a:t>
            </a:r>
          </a:p>
          <a:p>
            <a:pPr algn="just"/>
            <a:r>
              <a:rPr lang="pl-PL" dirty="0" smtClean="0"/>
              <a:t>5. Nowe inicjatywy</a:t>
            </a:r>
          </a:p>
          <a:p>
            <a:pPr algn="just"/>
            <a:r>
              <a:rPr lang="pl-PL" dirty="0" smtClean="0"/>
              <a:t>6. Nowe źródła finansowania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858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23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Główne założenia nowego budżetu:</a:t>
            </a:r>
          </a:p>
          <a:p>
            <a:pPr algn="just"/>
            <a:r>
              <a:rPr lang="pl-PL" dirty="0" smtClean="0"/>
              <a:t>1. </a:t>
            </a:r>
            <a:r>
              <a:rPr lang="pl-PL" b="1" dirty="0" smtClean="0"/>
              <a:t>Koncentracja na europejskiej wartości dodanej;</a:t>
            </a:r>
          </a:p>
          <a:p>
            <a:pPr algn="just"/>
            <a:r>
              <a:rPr lang="pl-PL" dirty="0" smtClean="0"/>
              <a:t>2. Większy budżet</a:t>
            </a:r>
          </a:p>
          <a:p>
            <a:pPr algn="just"/>
            <a:r>
              <a:rPr lang="pl-PL" dirty="0" smtClean="0"/>
              <a:t>3. Niewiele mniej pieniędzy na politykę spójności; </a:t>
            </a:r>
          </a:p>
          <a:p>
            <a:pPr algn="just"/>
            <a:r>
              <a:rPr lang="pl-PL" dirty="0" smtClean="0"/>
              <a:t>4. Nowe cele</a:t>
            </a:r>
          </a:p>
          <a:p>
            <a:pPr algn="just"/>
            <a:r>
              <a:rPr lang="pl-PL" dirty="0" smtClean="0"/>
              <a:t>5. Nowe inicjatywy</a:t>
            </a:r>
          </a:p>
          <a:p>
            <a:pPr algn="just"/>
            <a:r>
              <a:rPr lang="pl-PL" dirty="0" smtClean="0"/>
              <a:t>6. Nowe źródła finansowania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393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24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Komisarz </a:t>
            </a:r>
            <a:r>
              <a:rPr lang="pl-PL" b="1" dirty="0"/>
              <a:t>Günther H. Oettinger</a:t>
            </a:r>
            <a:r>
              <a:rPr lang="pl-PL" dirty="0"/>
              <a:t>, odpowiedzialny za budżet i zasoby ludzkie, stwierdził: </a:t>
            </a:r>
            <a:r>
              <a:rPr lang="pl-PL" i="1" dirty="0"/>
              <a:t>Nasza propozycja budżetu naprawdę skupia się na unijnej wartości dodanej. Inwestujemy jeszcze więcej w obszarach, w których jedno państwo członkowskie nie może działać w pojedynkę albo w których wspólne działania są skuteczniejsze, takich jak badania naukowe, migracja, kontrola granic czy obronność. Musimy też kontynuować finansowanie tradycyjnych – chociaż zmodernizowanych – polityk, takich jak wspólna polityka rolna i polityka spójności, ponieważ wysoka jakość produktów rolnych i nadrabianie zaległości gospodarczych przez opóźnione regiony leżą w naszym wspólnym interesie.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937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25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Główne założenia nowego budżetu:</a:t>
            </a:r>
          </a:p>
          <a:p>
            <a:pPr algn="just"/>
            <a:r>
              <a:rPr lang="pl-PL" dirty="0" smtClean="0"/>
              <a:t>1. Koncentracja na europejskiej wartości dodanej</a:t>
            </a:r>
          </a:p>
          <a:p>
            <a:pPr algn="just"/>
            <a:r>
              <a:rPr lang="pl-PL" dirty="0" smtClean="0"/>
              <a:t>2. </a:t>
            </a:r>
            <a:r>
              <a:rPr lang="pl-PL" b="1" dirty="0" smtClean="0"/>
              <a:t>Większy budżet</a:t>
            </a:r>
          </a:p>
          <a:p>
            <a:pPr algn="just"/>
            <a:r>
              <a:rPr lang="pl-PL" dirty="0" smtClean="0"/>
              <a:t>3. Niewiele mniej pieniędzy na politykę spójności</a:t>
            </a:r>
          </a:p>
          <a:p>
            <a:pPr algn="just"/>
            <a:r>
              <a:rPr lang="pl-PL" dirty="0" smtClean="0"/>
              <a:t>4. Nowe cele</a:t>
            </a:r>
          </a:p>
          <a:p>
            <a:pPr algn="just"/>
            <a:r>
              <a:rPr lang="pl-PL" dirty="0" smtClean="0"/>
              <a:t>5. Nowe inicjatywy</a:t>
            </a:r>
          </a:p>
          <a:p>
            <a:pPr algn="just"/>
            <a:r>
              <a:rPr lang="pl-PL" dirty="0" smtClean="0"/>
              <a:t>6. Nowe źródła finansowania</a:t>
            </a:r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r>
              <a:rPr lang="pl-PL" dirty="0"/>
              <a:t>Komisja proponuje przyjęcie długoterminowego budżetu wynoszącego </a:t>
            </a:r>
            <a:r>
              <a:rPr lang="pl-PL" b="1" dirty="0"/>
              <a:t>1 135 mld </a:t>
            </a:r>
            <a:r>
              <a:rPr lang="pl-PL" b="1" dirty="0" smtClean="0"/>
              <a:t>euro </a:t>
            </a:r>
            <a:r>
              <a:rPr lang="pl-PL" dirty="0" smtClean="0"/>
              <a:t>w okresie od 2021 r. do 2027 r., </a:t>
            </a:r>
            <a:r>
              <a:rPr lang="pl-PL" dirty="0"/>
              <a:t>co stanowi równowartość </a:t>
            </a:r>
            <a:r>
              <a:rPr lang="pl-PL" b="1" dirty="0"/>
              <a:t>1,11 proc. dochodu narodowego brutto</a:t>
            </a:r>
            <a:r>
              <a:rPr lang="pl-PL" dirty="0"/>
              <a:t> (DNB) </a:t>
            </a:r>
            <a:r>
              <a:rPr lang="pl-PL" dirty="0" smtClean="0"/>
              <a:t>UE-27.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987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26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Główne założenia nowego budżetu:</a:t>
            </a:r>
          </a:p>
          <a:p>
            <a:pPr algn="just"/>
            <a:r>
              <a:rPr lang="pl-PL" dirty="0" smtClean="0"/>
              <a:t>1. Koncentracja na europejskiej wartości dodanej</a:t>
            </a:r>
          </a:p>
          <a:p>
            <a:pPr algn="just"/>
            <a:r>
              <a:rPr lang="pl-PL" dirty="0" smtClean="0"/>
              <a:t>2. Większy budżet</a:t>
            </a:r>
          </a:p>
          <a:p>
            <a:pPr algn="just"/>
            <a:r>
              <a:rPr lang="pl-PL" b="1" dirty="0" smtClean="0"/>
              <a:t>3. Niewiele mniej pieniędzy na politykę spójności</a:t>
            </a:r>
          </a:p>
          <a:p>
            <a:pPr algn="just"/>
            <a:r>
              <a:rPr lang="pl-PL" dirty="0" smtClean="0"/>
              <a:t>4. Nowe cele</a:t>
            </a:r>
          </a:p>
          <a:p>
            <a:pPr algn="just"/>
            <a:r>
              <a:rPr lang="pl-PL" dirty="0" smtClean="0"/>
              <a:t>5. Nowe inicjatywy</a:t>
            </a:r>
          </a:p>
          <a:p>
            <a:pPr algn="just"/>
            <a:r>
              <a:rPr lang="pl-PL" dirty="0" smtClean="0"/>
              <a:t>6. Nowe źródła finansowania</a:t>
            </a:r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Ze względu na Brexit budżet na politykę spójności i Wspólną Politykę Rolną będzie mniejszy o ok. 5%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854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27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Główne założenia nowego budżetu:</a:t>
            </a:r>
          </a:p>
          <a:p>
            <a:pPr algn="just"/>
            <a:r>
              <a:rPr lang="pl-PL" dirty="0" smtClean="0"/>
              <a:t>1. Koncentracja na europejskiej wartości dodanej</a:t>
            </a:r>
          </a:p>
          <a:p>
            <a:pPr algn="just"/>
            <a:r>
              <a:rPr lang="pl-PL" dirty="0" smtClean="0"/>
              <a:t>2. Większy budżet</a:t>
            </a:r>
          </a:p>
          <a:p>
            <a:pPr algn="just"/>
            <a:r>
              <a:rPr lang="pl-PL" dirty="0" smtClean="0"/>
              <a:t>3. Niewiele mniej pieniędzy na politykę spójności</a:t>
            </a:r>
          </a:p>
          <a:p>
            <a:pPr algn="just"/>
            <a:r>
              <a:rPr lang="pl-PL" b="1" dirty="0" smtClean="0"/>
              <a:t>4. Nowe cele</a:t>
            </a:r>
          </a:p>
          <a:p>
            <a:pPr algn="just"/>
            <a:r>
              <a:rPr lang="pl-PL" dirty="0" smtClean="0"/>
              <a:t>5. Nowe inicjatywy</a:t>
            </a:r>
          </a:p>
          <a:p>
            <a:pPr algn="just"/>
            <a:r>
              <a:rPr lang="pl-PL" dirty="0" smtClean="0"/>
              <a:t>6. Nowe źródła finansowania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PKB per capita PPS pozostanie głównym wskaźnikiem, jednak będą również nowe wskaźniki takie jak bezrobocie, migranci, dostosowanie do zmian klimatu.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280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28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Główne założenia nowego budżetu:</a:t>
            </a:r>
          </a:p>
          <a:p>
            <a:pPr algn="just"/>
            <a:r>
              <a:rPr lang="pl-PL" dirty="0" smtClean="0"/>
              <a:t>1. Koncentracja na europejskiej wartości dodanej</a:t>
            </a:r>
          </a:p>
          <a:p>
            <a:pPr algn="just"/>
            <a:r>
              <a:rPr lang="pl-PL" dirty="0" smtClean="0"/>
              <a:t>2. Większy budżet</a:t>
            </a:r>
          </a:p>
          <a:p>
            <a:pPr algn="just"/>
            <a:r>
              <a:rPr lang="pl-PL" dirty="0" smtClean="0"/>
              <a:t>3. Niewiele mniej pieniędzy na politykę spójności</a:t>
            </a:r>
          </a:p>
          <a:p>
            <a:pPr algn="just"/>
            <a:r>
              <a:rPr lang="pl-PL" dirty="0" smtClean="0"/>
              <a:t>4. Nowe cele</a:t>
            </a:r>
          </a:p>
          <a:p>
            <a:pPr algn="just"/>
            <a:r>
              <a:rPr lang="pl-PL" b="1" dirty="0" smtClean="0"/>
              <a:t>5. Nowe inicjatywy</a:t>
            </a:r>
          </a:p>
          <a:p>
            <a:pPr algn="just"/>
            <a:r>
              <a:rPr lang="pl-PL" dirty="0" smtClean="0"/>
              <a:t>6. Nowe źródła finansowania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/>
              <a:t>Instrumenty na rzecz stabilnej i efektywnej unii gospodarczej i </a:t>
            </a:r>
            <a:r>
              <a:rPr lang="pl-PL" dirty="0" smtClean="0"/>
              <a:t>walutowej.</a:t>
            </a:r>
            <a:endParaRPr lang="pl-PL" dirty="0"/>
          </a:p>
          <a:p>
            <a:pPr algn="just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936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29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Główne założenia nowego budżetu:</a:t>
            </a:r>
          </a:p>
          <a:p>
            <a:pPr algn="just"/>
            <a:r>
              <a:rPr lang="pl-PL" dirty="0" smtClean="0"/>
              <a:t>1. Koncentracja na europejskiej wartości dodanej</a:t>
            </a:r>
          </a:p>
          <a:p>
            <a:pPr algn="just"/>
            <a:r>
              <a:rPr lang="pl-PL" dirty="0" smtClean="0"/>
              <a:t>2. Większy budżet</a:t>
            </a:r>
          </a:p>
          <a:p>
            <a:pPr algn="just"/>
            <a:r>
              <a:rPr lang="pl-PL" dirty="0" smtClean="0"/>
              <a:t>3. Niewiele mniej pieniędzy na politykę spójności</a:t>
            </a:r>
          </a:p>
          <a:p>
            <a:pPr algn="just"/>
            <a:r>
              <a:rPr lang="pl-PL" dirty="0" smtClean="0"/>
              <a:t>4. Nowe cele</a:t>
            </a:r>
          </a:p>
          <a:p>
            <a:pPr algn="just"/>
            <a:r>
              <a:rPr lang="pl-PL" dirty="0" smtClean="0"/>
              <a:t>5. Nowe inicjatywy</a:t>
            </a:r>
          </a:p>
          <a:p>
            <a:pPr algn="just"/>
            <a:r>
              <a:rPr lang="pl-PL" b="1" dirty="0" smtClean="0"/>
              <a:t>6. Nowe źródła finansowania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m.in. nowa wspólna skonsolidowana stawka podatku od osób prawnych (CIT).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80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F5BC2-AAFC-4F9E-91FD-1EC87932F9CE}" type="slidenum">
              <a:rPr lang="pl-PL" altLang="pl-PL" smtClean="0"/>
              <a:pPr>
                <a:defRPr/>
              </a:pPr>
              <a:t>3</a:t>
            </a:fld>
            <a:endParaRPr lang="pl-PL" altLang="pl-PL" dirty="0"/>
          </a:p>
        </p:txBody>
      </p:sp>
      <p:sp>
        <p:nvSpPr>
          <p:cNvPr id="7" name="pole tekstowe 2"/>
          <p:cNvSpPr txBox="1"/>
          <p:nvPr/>
        </p:nvSpPr>
        <p:spPr>
          <a:xfrm>
            <a:off x="1049257" y="1233450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Łączna wartość dofinansowania w ramach RPO WM 2007-2013</a:t>
            </a:r>
          </a:p>
          <a:p>
            <a:pPr algn="ctr"/>
            <a:r>
              <a:rPr lang="pl-PL" b="1" dirty="0" smtClean="0"/>
              <a:t>w przeliczeniu na liczbę mieszkańców subregionu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034" y="300217"/>
            <a:ext cx="4096769" cy="386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4" y="2426050"/>
            <a:ext cx="7894463" cy="2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15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30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082" y="1763486"/>
            <a:ext cx="7243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b="1" dirty="0" smtClean="0"/>
              <a:t>Dzięki podziałowi statystycznemu obszar Mazowiecki Regionalny pozostanie na pewno obszarem słabiej rozwiniętym (poniżej 75% średniej unijnej) z jednym Programem Operacyjnym. 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1577" y="1199996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Polityka Spójności po 2020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42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rostokąt 2"/>
          <p:cNvSpPr>
            <a:spLocks noGrp="1" noChangeArrowheads="1"/>
          </p:cNvSpPr>
          <p:nvPr>
            <p:ph idx="1"/>
          </p:nvPr>
        </p:nvSpPr>
        <p:spPr>
          <a:xfrm>
            <a:off x="628650" y="2463800"/>
            <a:ext cx="7886700" cy="1217613"/>
          </a:xfrm>
        </p:spPr>
        <p:txBody>
          <a:bodyPr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pl-PL" altLang="pl-PL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3600" dirty="0" smtClean="0"/>
              <a:t>Dziękuję</a:t>
            </a:r>
          </a:p>
        </p:txBody>
      </p:sp>
      <p:sp>
        <p:nvSpPr>
          <p:cNvPr id="46083" name="Prostokąt 3"/>
          <p:cNvSpPr>
            <a:spLocks noChangeArrowheads="1"/>
          </p:cNvSpPr>
          <p:nvPr/>
        </p:nvSpPr>
        <p:spPr bwMode="auto">
          <a:xfrm>
            <a:off x="1195388" y="5251450"/>
            <a:ext cx="67008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Departament Rozwoju Regionalnego i Funduszy Europejskich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Urzędu Marszałkowskiego Województwa Mazowieckiego w Warszawie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Al. Solidarności 61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03-402 Warszawa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dsrr@mazovia.pl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31</a:t>
            </a:fld>
            <a:endParaRPr lang="pl-PL" alt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23888" y="5842585"/>
            <a:ext cx="7886700" cy="485197"/>
          </a:xfrm>
        </p:spPr>
        <p:txBody>
          <a:bodyPr/>
          <a:lstStyle/>
          <a:p>
            <a:r>
              <a:rPr lang="pl-PL" sz="800" dirty="0" smtClean="0"/>
              <a:t>**Spadek procentowy ma związek ze zmianą metodologii </a:t>
            </a:r>
            <a:r>
              <a:rPr lang="pl-PL" sz="800" dirty="0"/>
              <a:t>przedstawiania zaangażowania alokacji </a:t>
            </a:r>
            <a:r>
              <a:rPr lang="pl-PL" sz="800" dirty="0" smtClean="0"/>
              <a:t>(bez RW) w </a:t>
            </a:r>
            <a:r>
              <a:rPr lang="pl-PL" sz="800" dirty="0"/>
              <a:t>nabory, </a:t>
            </a:r>
            <a:r>
              <a:rPr lang="pl-PL" sz="800" dirty="0" smtClean="0"/>
              <a:t>gdzie nabory </a:t>
            </a:r>
            <a:r>
              <a:rPr lang="pl-PL" sz="800" dirty="0"/>
              <a:t>planowane w trybie konkursowym oraz ogłoszone 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/>
              <a:t>bez </a:t>
            </a:r>
            <a:r>
              <a:rPr lang="pl-PL" sz="800" dirty="0"/>
              <a:t>zatwierdzonej przez ZWM listy </a:t>
            </a:r>
            <a:r>
              <a:rPr lang="pl-PL" sz="800" dirty="0" smtClean="0"/>
              <a:t>projektów wybranych do dofinansowania, </a:t>
            </a:r>
            <a:r>
              <a:rPr lang="pl-PL" sz="800" dirty="0"/>
              <a:t>przeliczane są </a:t>
            </a:r>
            <a:r>
              <a:rPr lang="pl-PL" sz="800" dirty="0" smtClean="0"/>
              <a:t>po </a:t>
            </a:r>
            <a:r>
              <a:rPr lang="pl-PL" sz="800" dirty="0"/>
              <a:t>bieżącym kursie </a:t>
            </a:r>
            <a:r>
              <a:rPr lang="pl-PL" sz="800" dirty="0" smtClean="0"/>
              <a:t>EUR/PLN (wyjątek projekty IF), </a:t>
            </a:r>
            <a:r>
              <a:rPr lang="pl-PL" sz="800" dirty="0"/>
              <a:t>natomiast nabory rozstrzygnięte, 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/>
              <a:t>tj</a:t>
            </a:r>
            <a:r>
              <a:rPr lang="pl-PL" sz="800" dirty="0"/>
              <a:t>. z zatwierdzoną listą </a:t>
            </a:r>
            <a:r>
              <a:rPr lang="pl-PL" sz="800" dirty="0" smtClean="0"/>
              <a:t>projektów, </a:t>
            </a:r>
            <a:r>
              <a:rPr lang="pl-PL" sz="800" dirty="0"/>
              <a:t>zostały urealnione o zatwierdzone i anulowane wnioski o dofinansowanie. Tak przedstawione dane odzwierciedlają realny stan zaangażowanie środków wspólnotowych w nabory.</a:t>
            </a:r>
            <a:r>
              <a:rPr lang="pl-PL" sz="900" dirty="0" smtClean="0"/>
              <a:t> </a:t>
            </a:r>
            <a:endParaRPr lang="pl-PL" sz="9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4</a:t>
            </a:fld>
            <a:endParaRPr lang="pl-PL" alt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71" y="307901"/>
            <a:ext cx="4096769" cy="386964"/>
          </a:xfrm>
          <a:prstGeom prst="rect">
            <a:avLst/>
          </a:prstGeom>
        </p:spPr>
      </p:pic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27049"/>
              </p:ext>
            </p:extLst>
          </p:nvPr>
        </p:nvGraphicFramePr>
        <p:xfrm>
          <a:off x="519112" y="1144921"/>
          <a:ext cx="8105776" cy="466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88809"/>
              </p:ext>
            </p:extLst>
          </p:nvPr>
        </p:nvGraphicFramePr>
        <p:xfrm>
          <a:off x="114300" y="1323887"/>
          <a:ext cx="4366260" cy="54892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316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1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0263">
                <a:tc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Liczba </a:t>
                      </a:r>
                      <a:r>
                        <a:rPr lang="pl-PL" sz="1100" u="none" strike="noStrike" dirty="0" smtClean="0">
                          <a:effectLst/>
                        </a:rPr>
                        <a:t>naborów</a:t>
                      </a: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100" u="none" strike="noStrike" dirty="0">
                          <a:effectLst/>
                        </a:rPr>
                        <a:t>dofinansowania UE </a:t>
                      </a:r>
                      <a:r>
                        <a:rPr lang="pl-PL" sz="1100" u="none" strike="noStrike" dirty="0" smtClean="0">
                          <a:effectLst/>
                        </a:rPr>
                        <a:t/>
                      </a:r>
                      <a:br>
                        <a:rPr lang="pl-PL" sz="1100" u="none" strike="noStrike" dirty="0" smtClean="0">
                          <a:effectLst/>
                        </a:rPr>
                      </a:br>
                      <a:r>
                        <a:rPr lang="pl-PL" sz="11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ramach </a:t>
                      </a:r>
                      <a:r>
                        <a:rPr lang="pl-PL" sz="11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100" u="none" strike="noStrike" dirty="0" smtClean="0">
                          <a:effectLst/>
                        </a:rPr>
                      </a:br>
                      <a:r>
                        <a:rPr lang="pl-PL" sz="11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Euro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100" u="none" strike="noStrike" dirty="0">
                          <a:effectLst/>
                        </a:rPr>
                        <a:t>dofinansowania </a:t>
                      </a:r>
                      <a:r>
                        <a:rPr lang="pl-PL" sz="1100" u="none" strike="noStrike" dirty="0" smtClean="0">
                          <a:effectLst/>
                        </a:rPr>
                        <a:t>UE</a:t>
                      </a:r>
                      <a:br>
                        <a:rPr lang="pl-PL" sz="1100" u="none" strike="noStrike" dirty="0" smtClean="0">
                          <a:effectLst/>
                        </a:rPr>
                      </a:br>
                      <a:r>
                        <a:rPr lang="pl-PL" sz="1100" u="none" strike="noStrike" dirty="0" smtClean="0">
                          <a:effectLst/>
                        </a:rPr>
                        <a:t> </a:t>
                      </a:r>
                      <a:r>
                        <a:rPr lang="pl-PL" sz="1100" u="none" strike="noStrike" dirty="0">
                          <a:effectLst/>
                        </a:rPr>
                        <a:t>w ramach </a:t>
                      </a:r>
                      <a:r>
                        <a:rPr lang="pl-PL" sz="11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100" u="none" strike="noStrike" dirty="0" smtClean="0">
                          <a:effectLst/>
                        </a:rPr>
                      </a:br>
                      <a:r>
                        <a:rPr lang="pl-PL" sz="11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PLN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08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EFRR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66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865 610 644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3 641 797 109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197 755 001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831 994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103 283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434 533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94 471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397 460 910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77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104 038 241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437 709 688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2.1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104 038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437 709 688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85 198 325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358 446 394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27 448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115 480 454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10 280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43 251 646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47 469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199 714 294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IV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259 135 222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1 090 233 708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28 878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121 496 629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66 628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280 320 149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163 628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688 416 930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65 154 977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274 120 021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12 355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51 980 783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5 062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21 297 480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44 596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187 627 886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5.4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3 140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13 213 872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70 563 355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296 874 149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6.1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37 687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158 558 911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6.2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32 875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138 315 238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83 765 523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352 418 309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83 765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352 418 309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80589"/>
              </p:ext>
            </p:extLst>
          </p:nvPr>
        </p:nvGraphicFramePr>
        <p:xfrm>
          <a:off x="4619625" y="1405619"/>
          <a:ext cx="4238625" cy="34709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{C4B1156A-380E-4F78-BDF5-A606A8083BF9}</a:tableStyleId>
              </a:tblPr>
              <a:tblGrid>
                <a:gridCol w="1106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6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2471"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Liczba naborów</a:t>
                      </a: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100" u="none" strike="noStrike" dirty="0">
                          <a:effectLst/>
                        </a:rPr>
                        <a:t>dofinansowania UE </a:t>
                      </a:r>
                      <a:r>
                        <a:rPr lang="pl-PL" sz="1100" u="none" strike="noStrike" dirty="0" smtClean="0">
                          <a:effectLst/>
                        </a:rPr>
                        <a:t/>
                      </a:r>
                      <a:br>
                        <a:rPr lang="pl-PL" sz="1100" u="none" strike="noStrike" dirty="0" smtClean="0">
                          <a:effectLst/>
                        </a:rPr>
                      </a:br>
                      <a:r>
                        <a:rPr lang="pl-PL" sz="11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ramach </a:t>
                      </a:r>
                      <a:r>
                        <a:rPr lang="pl-PL" sz="11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100" u="none" strike="noStrike" dirty="0" smtClean="0">
                          <a:effectLst/>
                        </a:rPr>
                      </a:br>
                      <a:r>
                        <a:rPr lang="pl-PL" sz="11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Euro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Wartość </a:t>
                      </a:r>
                      <a:br>
                        <a:rPr lang="pl-PL" sz="1100" u="none" strike="noStrike" dirty="0" smtClean="0">
                          <a:effectLst/>
                        </a:rPr>
                      </a:br>
                      <a:r>
                        <a:rPr lang="pl-PL" sz="1100" u="none" strike="noStrike" dirty="0" smtClean="0">
                          <a:effectLst/>
                        </a:rPr>
                        <a:t>dofinansowania </a:t>
                      </a:r>
                      <a:r>
                        <a:rPr lang="pl-PL" sz="1100" u="none" strike="noStrike" dirty="0">
                          <a:effectLst/>
                        </a:rPr>
                        <a:t>UE </a:t>
                      </a:r>
                      <a:endParaRPr lang="pl-PL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ramach </a:t>
                      </a:r>
                      <a:r>
                        <a:rPr lang="pl-PL" sz="11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100" u="none" strike="noStrike" dirty="0" smtClean="0">
                          <a:effectLst/>
                        </a:rPr>
                      </a:br>
                      <a:r>
                        <a:rPr lang="pl-PL" sz="11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PLN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EFS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219 082 747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921 724 937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60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16 197 062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68 144 280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8.2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4 348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18 294 282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8.3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11 848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49 849 998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60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IX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98 104 619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412 745 756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45 820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192 777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48 246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202 981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4 037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16 986 551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X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104 781 066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440 834 901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43 938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184 859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10 424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43 858 174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50 417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212 116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0" y="1016110"/>
            <a:ext cx="874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</a:rPr>
              <a:t>Liczba </a:t>
            </a:r>
            <a:r>
              <a:rPr lang="pl-PL" sz="1400" b="1" dirty="0">
                <a:latin typeface="+mj-lt"/>
              </a:rPr>
              <a:t>i</a:t>
            </a:r>
            <a:r>
              <a:rPr lang="pl-PL" sz="1400" b="1" dirty="0" smtClean="0">
                <a:latin typeface="+mj-lt"/>
              </a:rPr>
              <a:t> wartość ogłoszonych naborów konkursowych w ramach RPO 2014-2020 </a:t>
            </a:r>
            <a:endParaRPr lang="pl-PL" sz="1400" b="1" dirty="0">
              <a:latin typeface="+mj-lt"/>
            </a:endParaRPr>
          </a:p>
          <a:p>
            <a:pPr algn="ctr"/>
            <a:endParaRPr lang="pl-PL" sz="1400" b="1" dirty="0">
              <a:latin typeface="+mj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5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7" y="34632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/>
            <a:r>
              <a:rPr lang="pl-PL" sz="1400" b="1" dirty="0"/>
              <a:t>Liczba </a:t>
            </a:r>
            <a:r>
              <a:rPr lang="pl-PL" sz="1400" b="1" dirty="0" smtClean="0"/>
              <a:t>i </a:t>
            </a:r>
            <a:r>
              <a:rPr lang="pl-PL" sz="1400" b="1" dirty="0"/>
              <a:t>wartość ogłoszonych naborów </a:t>
            </a:r>
            <a:r>
              <a:rPr lang="pl-PL" sz="1400" b="1" dirty="0" smtClean="0"/>
              <a:t>pozakonkursowych w </a:t>
            </a:r>
            <a:r>
              <a:rPr lang="pl-PL" sz="1400" b="1" dirty="0"/>
              <a:t>ramach RPO </a:t>
            </a:r>
            <a:r>
              <a:rPr lang="pl-PL" sz="1400" b="1" dirty="0" smtClean="0"/>
              <a:t>2014-2020</a:t>
            </a:r>
            <a:endParaRPr lang="pl-PL" sz="1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16297"/>
              </p:ext>
            </p:extLst>
          </p:nvPr>
        </p:nvGraphicFramePr>
        <p:xfrm>
          <a:off x="104503" y="2024741"/>
          <a:ext cx="4421300" cy="36379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32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9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6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2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121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Pozakonkursowe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</a:t>
                      </a: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</a:t>
                      </a: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ramach </a:t>
                      </a: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b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Euro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w ramach </a:t>
                      </a: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 PLN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85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117 117 137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492 735 218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4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18 384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77 348 581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4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2.1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18 384 812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77 348 581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4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III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13 384 910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56 312 992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4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3.1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7 680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32 313 000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4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3.2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5 704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23 999 992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4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Priorytetowa VI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22 777 778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95 830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4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6.1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22 777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95 830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4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VII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62 569 637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263 242 977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7.1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7.2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32 062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507 216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134 893 017</a:t>
                      </a:r>
                    </a:p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128 349 960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085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Suma końcowa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117 137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735 218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47836"/>
              </p:ext>
            </p:extLst>
          </p:nvPr>
        </p:nvGraphicFramePr>
        <p:xfrm>
          <a:off x="4670270" y="2037809"/>
          <a:ext cx="4355218" cy="36922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341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7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7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4964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Pozakonkursowe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</a:t>
                      </a: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</a:t>
                      </a: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ramach </a:t>
                      </a: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b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Euro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w ramach </a:t>
                      </a:r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 PLN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3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EFS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52 574 866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220 865 845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21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VIII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45 435 089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190 827 372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8.1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45 435 089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190 827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IX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3 646 453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15 341 359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3 290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13 841 861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9.3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1 499 498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3 493 324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14 697 114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10.1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1 994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8 391 468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10.3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1 498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6 305 646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Suma końcowa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52 574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866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220 865 845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0540" y="1143000"/>
            <a:ext cx="7688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4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E4BFC-3EA4-4C02-9612-F903E215C880}" type="slidenum">
              <a:rPr lang="pl-PL" altLang="pl-PL" smtClean="0"/>
              <a:pPr>
                <a:defRPr/>
              </a:pPr>
              <a:t>7</a:t>
            </a:fld>
            <a:endParaRPr lang="pl-PL" alt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63" y="307901"/>
            <a:ext cx="4096769" cy="386964"/>
          </a:xfrm>
          <a:prstGeom prst="rect">
            <a:avLst/>
          </a:prstGeom>
        </p:spPr>
      </p:pic>
      <p:graphicFrame>
        <p:nvGraphicFramePr>
          <p:cNvPr id="7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85631"/>
              </p:ext>
            </p:extLst>
          </p:nvPr>
        </p:nvGraphicFramePr>
        <p:xfrm>
          <a:off x="114299" y="1063689"/>
          <a:ext cx="8917733" cy="565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18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E4BFC-3EA4-4C02-9612-F903E215C880}" type="slidenum">
              <a:rPr lang="pl-PL" altLang="pl-PL" smtClean="0"/>
              <a:pPr>
                <a:defRPr/>
              </a:pPr>
              <a:t>8</a:t>
            </a:fld>
            <a:endParaRPr lang="pl-PL" alt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63" y="315585"/>
            <a:ext cx="4096769" cy="386964"/>
          </a:xfrm>
          <a:prstGeom prst="rect">
            <a:avLst/>
          </a:prstGeom>
        </p:spPr>
      </p:pic>
      <p:graphicFrame>
        <p:nvGraphicFramePr>
          <p:cNvPr id="6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096695"/>
              </p:ext>
            </p:extLst>
          </p:nvPr>
        </p:nvGraphicFramePr>
        <p:xfrm>
          <a:off x="74645" y="1063689"/>
          <a:ext cx="8994710" cy="565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91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06731" y="1541417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Liczba i wartość złożonych wniosków o dofinansowanie</a:t>
            </a:r>
            <a:endParaRPr lang="pl-PL" dirty="0"/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566050"/>
              </p:ext>
            </p:extLst>
          </p:nvPr>
        </p:nvGraphicFramePr>
        <p:xfrm>
          <a:off x="392569" y="2105024"/>
          <a:ext cx="7980722" cy="375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Arkusz" r:id="rId4" imgW="5629214" imgH="2647875" progId="Excel.Sheet.12">
                  <p:embed/>
                </p:oleObj>
              </mc:Choice>
              <mc:Fallback>
                <p:oleObj name="Arkusz" r:id="rId4" imgW="5629214" imgH="26478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569" y="2105024"/>
                        <a:ext cx="7980722" cy="3754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0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10757</TotalTime>
  <Words>2238</Words>
  <Application>Microsoft Office PowerPoint</Application>
  <PresentationFormat>On-screen Show (4:3)</PresentationFormat>
  <Paragraphs>554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Wingdings 3</vt:lpstr>
      <vt:lpstr>Programy Regionalne</vt:lpstr>
      <vt:lpstr>Arkusz</vt:lpstr>
      <vt:lpstr>Stan wdrażania Regionalnego Programu Operacyjnego Województwa Mazowieckiego na lata 2014-2020  oraz   przyszłość Polityki Spójności po 2020 r.</vt:lpstr>
      <vt:lpstr>PowerPoint Presentation</vt:lpstr>
      <vt:lpstr>PowerPoint Presentation</vt:lpstr>
      <vt:lpstr>PowerPoint Presentation</vt:lpstr>
      <vt:lpstr>PowerPoint Presentation</vt:lpstr>
      <vt:lpstr>Liczba i wartość ogłoszonych naborów pozakonkursowych w ramach RPO 2014-2020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Szabłowski Roman</cp:lastModifiedBy>
  <cp:revision>926</cp:revision>
  <cp:lastPrinted>2018-05-17T10:20:05Z</cp:lastPrinted>
  <dcterms:created xsi:type="dcterms:W3CDTF">2015-04-20T12:46:14Z</dcterms:created>
  <dcterms:modified xsi:type="dcterms:W3CDTF">2018-06-05T13:03:42Z</dcterms:modified>
</cp:coreProperties>
</file>